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83" r:id="rId2"/>
    <p:sldId id="284" r:id="rId3"/>
    <p:sldId id="300" r:id="rId4"/>
    <p:sldId id="290" r:id="rId5"/>
    <p:sldId id="292" r:id="rId6"/>
    <p:sldId id="293" r:id="rId7"/>
    <p:sldId id="324" r:id="rId8"/>
    <p:sldId id="295" r:id="rId9"/>
    <p:sldId id="299" r:id="rId10"/>
    <p:sldId id="298" r:id="rId11"/>
    <p:sldId id="297" r:id="rId12"/>
    <p:sldId id="296" r:id="rId13"/>
    <p:sldId id="303" r:id="rId14"/>
    <p:sldId id="309" r:id="rId15"/>
    <p:sldId id="304" r:id="rId16"/>
    <p:sldId id="308" r:id="rId17"/>
    <p:sldId id="306" r:id="rId18"/>
    <p:sldId id="310" r:id="rId19"/>
    <p:sldId id="311" r:id="rId20"/>
    <p:sldId id="315" r:id="rId21"/>
    <p:sldId id="314" r:id="rId22"/>
    <p:sldId id="31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008000"/>
    <a:srgbClr val="000099"/>
    <a:srgbClr val="33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28" autoAdjust="0"/>
  </p:normalViewPr>
  <p:slideViewPr>
    <p:cSldViewPr>
      <p:cViewPr>
        <p:scale>
          <a:sx n="62" d="100"/>
          <a:sy n="62" d="100"/>
        </p:scale>
        <p:origin x="-154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64164A-DED3-4746-80DE-6A52121E5782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2ED4AB-D092-4AE1-B897-3DB6D3AC66B5}">
      <dgm:prSet phldrT="[Текст]"/>
      <dgm:spPr/>
      <dgm:t>
        <a:bodyPr/>
        <a:lstStyle/>
        <a:p>
          <a:r>
            <a:rPr lang="ru-RU" dirty="0" smtClean="0"/>
            <a:t>«Всемирное природное наследие»</a:t>
          </a:r>
          <a:endParaRPr lang="ru-RU" dirty="0"/>
        </a:p>
      </dgm:t>
    </dgm:pt>
    <dgm:pt modelId="{207DBE8C-F660-4F70-ADD1-693B93012BDF}" type="parTrans" cxnId="{D6849360-2281-4DEF-BE27-C12C7E440A34}">
      <dgm:prSet/>
      <dgm:spPr/>
      <dgm:t>
        <a:bodyPr/>
        <a:lstStyle/>
        <a:p>
          <a:endParaRPr lang="ru-RU"/>
        </a:p>
      </dgm:t>
    </dgm:pt>
    <dgm:pt modelId="{111B9EE9-73F4-4E2F-A379-DF5F4CDC92A6}" type="sibTrans" cxnId="{D6849360-2281-4DEF-BE27-C12C7E440A34}">
      <dgm:prSet/>
      <dgm:spPr/>
      <dgm:t>
        <a:bodyPr/>
        <a:lstStyle/>
        <a:p>
          <a:endParaRPr lang="ru-RU"/>
        </a:p>
      </dgm:t>
    </dgm:pt>
    <dgm:pt modelId="{66DFF5C3-3C49-4CCE-9333-D0B8EA299BAD}">
      <dgm:prSet phldrT="[Текст]"/>
      <dgm:spPr/>
      <dgm:t>
        <a:bodyPr/>
        <a:lstStyle/>
        <a:p>
          <a:r>
            <a:rPr lang="ru-RU" dirty="0" smtClean="0"/>
            <a:t>Объекты природы</a:t>
          </a:r>
          <a:endParaRPr lang="ru-RU" dirty="0"/>
        </a:p>
      </dgm:t>
    </dgm:pt>
    <dgm:pt modelId="{133546D9-E132-477A-9EF7-6640AF9561E1}" type="parTrans" cxnId="{4F70A6A8-075B-488A-86D7-941E59981F61}">
      <dgm:prSet/>
      <dgm:spPr/>
      <dgm:t>
        <a:bodyPr/>
        <a:lstStyle/>
        <a:p>
          <a:endParaRPr lang="ru-RU"/>
        </a:p>
      </dgm:t>
    </dgm:pt>
    <dgm:pt modelId="{ACF0CE1F-1F2C-44A6-9052-79E1EB4E3301}" type="sibTrans" cxnId="{4F70A6A8-075B-488A-86D7-941E59981F61}">
      <dgm:prSet/>
      <dgm:spPr/>
      <dgm:t>
        <a:bodyPr/>
        <a:lstStyle/>
        <a:p>
          <a:endParaRPr lang="ru-RU"/>
        </a:p>
      </dgm:t>
    </dgm:pt>
    <dgm:pt modelId="{B0826FCB-2A60-45FB-A61E-0C54C740D8A4}">
      <dgm:prSet phldrT="[Текст]"/>
      <dgm:spPr/>
      <dgm:t>
        <a:bodyPr/>
        <a:lstStyle/>
        <a:p>
          <a:r>
            <a:rPr lang="ru-RU" dirty="0" smtClean="0"/>
            <a:t>«Всемирное культурное наследие»</a:t>
          </a:r>
          <a:endParaRPr lang="ru-RU" dirty="0"/>
        </a:p>
      </dgm:t>
    </dgm:pt>
    <dgm:pt modelId="{54F5CC39-92AD-4B91-875F-88CE9C333E78}" type="parTrans" cxnId="{95CB36A0-35F5-4605-ADD3-9E173D7B94D8}">
      <dgm:prSet/>
      <dgm:spPr/>
      <dgm:t>
        <a:bodyPr/>
        <a:lstStyle/>
        <a:p>
          <a:endParaRPr lang="ru-RU"/>
        </a:p>
      </dgm:t>
    </dgm:pt>
    <dgm:pt modelId="{B3195039-0253-48D0-938C-D9ED40ADA94B}" type="sibTrans" cxnId="{95CB36A0-35F5-4605-ADD3-9E173D7B94D8}">
      <dgm:prSet/>
      <dgm:spPr/>
      <dgm:t>
        <a:bodyPr/>
        <a:lstStyle/>
        <a:p>
          <a:endParaRPr lang="ru-RU"/>
        </a:p>
      </dgm:t>
    </dgm:pt>
    <dgm:pt modelId="{E760D5DD-A9FD-4AF4-909B-4EA9F6D98D55}">
      <dgm:prSet phldrT="[Текст]"/>
      <dgm:spPr/>
      <dgm:t>
        <a:bodyPr/>
        <a:lstStyle/>
        <a:p>
          <a:r>
            <a:rPr lang="ru-RU" dirty="0" smtClean="0"/>
            <a:t>Объекты творения руками человека</a:t>
          </a:r>
          <a:endParaRPr lang="ru-RU" dirty="0"/>
        </a:p>
      </dgm:t>
    </dgm:pt>
    <dgm:pt modelId="{29BD1517-045B-4CB6-A83D-E41DC7B07CA1}" type="parTrans" cxnId="{1EA99F8D-7052-45ED-AB2C-2E04674950D7}">
      <dgm:prSet/>
      <dgm:spPr/>
      <dgm:t>
        <a:bodyPr/>
        <a:lstStyle/>
        <a:p>
          <a:endParaRPr lang="ru-RU"/>
        </a:p>
      </dgm:t>
    </dgm:pt>
    <dgm:pt modelId="{B0F61D56-93A5-4B9A-B88B-B7D8B35E9B3E}" type="sibTrans" cxnId="{1EA99F8D-7052-45ED-AB2C-2E04674950D7}">
      <dgm:prSet/>
      <dgm:spPr/>
      <dgm:t>
        <a:bodyPr/>
        <a:lstStyle/>
        <a:p>
          <a:endParaRPr lang="ru-RU"/>
        </a:p>
      </dgm:t>
    </dgm:pt>
    <dgm:pt modelId="{EA5C5B22-69A1-4C3E-99AE-AF8C64E7D4D4}" type="pres">
      <dgm:prSet presAssocID="{1E64164A-DED3-4746-80DE-6A52121E578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1315D9-AB41-44B8-A146-4EE5D211E292}" type="pres">
      <dgm:prSet presAssocID="{742ED4AB-D092-4AE1-B897-3DB6D3AC66B5}" presName="linNode" presStyleCnt="0"/>
      <dgm:spPr/>
    </dgm:pt>
    <dgm:pt modelId="{B21619C2-D79E-422E-86BF-6D40223DF28B}" type="pres">
      <dgm:prSet presAssocID="{742ED4AB-D092-4AE1-B897-3DB6D3AC66B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FBE31C-FF76-43D7-9C53-A4023286D67A}" type="pres">
      <dgm:prSet presAssocID="{742ED4AB-D092-4AE1-B897-3DB6D3AC66B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048FC-6F0A-4052-86E2-F282D7D88963}" type="pres">
      <dgm:prSet presAssocID="{111B9EE9-73F4-4E2F-A379-DF5F4CDC92A6}" presName="spacing" presStyleCnt="0"/>
      <dgm:spPr/>
    </dgm:pt>
    <dgm:pt modelId="{27DBFC49-A415-4D74-8B74-1C117430E4B9}" type="pres">
      <dgm:prSet presAssocID="{B0826FCB-2A60-45FB-A61E-0C54C740D8A4}" presName="linNode" presStyleCnt="0"/>
      <dgm:spPr/>
    </dgm:pt>
    <dgm:pt modelId="{9B1864EA-B484-4428-A688-3BFBB4C1AAC5}" type="pres">
      <dgm:prSet presAssocID="{B0826FCB-2A60-45FB-A61E-0C54C740D8A4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6934F-7FA7-4693-8F04-85FDACBF02E9}" type="pres">
      <dgm:prSet presAssocID="{B0826FCB-2A60-45FB-A61E-0C54C740D8A4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43048F-F868-4238-8142-0FB74F255CF0}" type="presOf" srcId="{66DFF5C3-3C49-4CCE-9333-D0B8EA299BAD}" destId="{B1FBE31C-FF76-43D7-9C53-A4023286D67A}" srcOrd="0" destOrd="0" presId="urn:microsoft.com/office/officeart/2005/8/layout/vList6"/>
    <dgm:cxn modelId="{2A060907-1850-44BE-8CA3-4FD716164B5E}" type="presOf" srcId="{B0826FCB-2A60-45FB-A61E-0C54C740D8A4}" destId="{9B1864EA-B484-4428-A688-3BFBB4C1AAC5}" srcOrd="0" destOrd="0" presId="urn:microsoft.com/office/officeart/2005/8/layout/vList6"/>
    <dgm:cxn modelId="{D142DA96-EDCF-4053-861E-D61A97F484DD}" type="presOf" srcId="{E760D5DD-A9FD-4AF4-909B-4EA9F6D98D55}" destId="{B4A6934F-7FA7-4693-8F04-85FDACBF02E9}" srcOrd="0" destOrd="0" presId="urn:microsoft.com/office/officeart/2005/8/layout/vList6"/>
    <dgm:cxn modelId="{D6849360-2281-4DEF-BE27-C12C7E440A34}" srcId="{1E64164A-DED3-4746-80DE-6A52121E5782}" destId="{742ED4AB-D092-4AE1-B897-3DB6D3AC66B5}" srcOrd="0" destOrd="0" parTransId="{207DBE8C-F660-4F70-ADD1-693B93012BDF}" sibTransId="{111B9EE9-73F4-4E2F-A379-DF5F4CDC92A6}"/>
    <dgm:cxn modelId="{59B881E4-1707-416A-A426-A92E8C2298E0}" type="presOf" srcId="{1E64164A-DED3-4746-80DE-6A52121E5782}" destId="{EA5C5B22-69A1-4C3E-99AE-AF8C64E7D4D4}" srcOrd="0" destOrd="0" presId="urn:microsoft.com/office/officeart/2005/8/layout/vList6"/>
    <dgm:cxn modelId="{1EA99F8D-7052-45ED-AB2C-2E04674950D7}" srcId="{B0826FCB-2A60-45FB-A61E-0C54C740D8A4}" destId="{E760D5DD-A9FD-4AF4-909B-4EA9F6D98D55}" srcOrd="0" destOrd="0" parTransId="{29BD1517-045B-4CB6-A83D-E41DC7B07CA1}" sibTransId="{B0F61D56-93A5-4B9A-B88B-B7D8B35E9B3E}"/>
    <dgm:cxn modelId="{95CB36A0-35F5-4605-ADD3-9E173D7B94D8}" srcId="{1E64164A-DED3-4746-80DE-6A52121E5782}" destId="{B0826FCB-2A60-45FB-A61E-0C54C740D8A4}" srcOrd="1" destOrd="0" parTransId="{54F5CC39-92AD-4B91-875F-88CE9C333E78}" sibTransId="{B3195039-0253-48D0-938C-D9ED40ADA94B}"/>
    <dgm:cxn modelId="{4F70A6A8-075B-488A-86D7-941E59981F61}" srcId="{742ED4AB-D092-4AE1-B897-3DB6D3AC66B5}" destId="{66DFF5C3-3C49-4CCE-9333-D0B8EA299BAD}" srcOrd="0" destOrd="0" parTransId="{133546D9-E132-477A-9EF7-6640AF9561E1}" sibTransId="{ACF0CE1F-1F2C-44A6-9052-79E1EB4E3301}"/>
    <dgm:cxn modelId="{AF177D61-58A3-46E1-B2D4-058237B5BB4D}" type="presOf" srcId="{742ED4AB-D092-4AE1-B897-3DB6D3AC66B5}" destId="{B21619C2-D79E-422E-86BF-6D40223DF28B}" srcOrd="0" destOrd="0" presId="urn:microsoft.com/office/officeart/2005/8/layout/vList6"/>
    <dgm:cxn modelId="{5BBDC16B-4A69-4F2D-B455-8FD7C2F56941}" type="presParOf" srcId="{EA5C5B22-69A1-4C3E-99AE-AF8C64E7D4D4}" destId="{5B1315D9-AB41-44B8-A146-4EE5D211E292}" srcOrd="0" destOrd="0" presId="urn:microsoft.com/office/officeart/2005/8/layout/vList6"/>
    <dgm:cxn modelId="{F40046A3-D573-4856-B9B6-1CE41D071EE2}" type="presParOf" srcId="{5B1315D9-AB41-44B8-A146-4EE5D211E292}" destId="{B21619C2-D79E-422E-86BF-6D40223DF28B}" srcOrd="0" destOrd="0" presId="urn:microsoft.com/office/officeart/2005/8/layout/vList6"/>
    <dgm:cxn modelId="{758E327F-B372-49C3-9808-BC84889436BE}" type="presParOf" srcId="{5B1315D9-AB41-44B8-A146-4EE5D211E292}" destId="{B1FBE31C-FF76-43D7-9C53-A4023286D67A}" srcOrd="1" destOrd="0" presId="urn:microsoft.com/office/officeart/2005/8/layout/vList6"/>
    <dgm:cxn modelId="{F449294F-F071-4027-8893-2CDE8D5C107B}" type="presParOf" srcId="{EA5C5B22-69A1-4C3E-99AE-AF8C64E7D4D4}" destId="{085048FC-6F0A-4052-86E2-F282D7D88963}" srcOrd="1" destOrd="0" presId="urn:microsoft.com/office/officeart/2005/8/layout/vList6"/>
    <dgm:cxn modelId="{087840A2-8C18-4086-9A59-C8145A1D795C}" type="presParOf" srcId="{EA5C5B22-69A1-4C3E-99AE-AF8C64E7D4D4}" destId="{27DBFC49-A415-4D74-8B74-1C117430E4B9}" srcOrd="2" destOrd="0" presId="urn:microsoft.com/office/officeart/2005/8/layout/vList6"/>
    <dgm:cxn modelId="{3A277814-1FB5-43A9-9221-D4B4F83A3986}" type="presParOf" srcId="{27DBFC49-A415-4D74-8B74-1C117430E4B9}" destId="{9B1864EA-B484-4428-A688-3BFBB4C1AAC5}" srcOrd="0" destOrd="0" presId="urn:microsoft.com/office/officeart/2005/8/layout/vList6"/>
    <dgm:cxn modelId="{091B5A68-27A4-4AEE-AA69-287EBA3C5AC3}" type="presParOf" srcId="{27DBFC49-A415-4D74-8B74-1C117430E4B9}" destId="{B4A6934F-7FA7-4693-8F04-85FDACBF02E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FBE31C-FF76-43D7-9C53-A4023286D67A}">
      <dsp:nvSpPr>
        <dsp:cNvPr id="0" name=""/>
        <dsp:cNvSpPr/>
      </dsp:nvSpPr>
      <dsp:spPr>
        <a:xfrm>
          <a:off x="2621091" y="439"/>
          <a:ext cx="3931636" cy="17140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Объекты природы</a:t>
          </a:r>
          <a:endParaRPr lang="ru-RU" sz="2900" kern="1200" dirty="0"/>
        </a:p>
      </dsp:txBody>
      <dsp:txXfrm>
        <a:off x="2621091" y="439"/>
        <a:ext cx="3931636" cy="1714057"/>
      </dsp:txXfrm>
    </dsp:sp>
    <dsp:sp modelId="{B21619C2-D79E-422E-86BF-6D40223DF28B}">
      <dsp:nvSpPr>
        <dsp:cNvPr id="0" name=""/>
        <dsp:cNvSpPr/>
      </dsp:nvSpPr>
      <dsp:spPr>
        <a:xfrm>
          <a:off x="0" y="439"/>
          <a:ext cx="2621091" cy="17140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«Всемирное природное наследие»</a:t>
          </a:r>
          <a:endParaRPr lang="ru-RU" sz="3100" kern="1200" dirty="0"/>
        </a:p>
      </dsp:txBody>
      <dsp:txXfrm>
        <a:off x="0" y="439"/>
        <a:ext cx="2621091" cy="1714057"/>
      </dsp:txXfrm>
    </dsp:sp>
    <dsp:sp modelId="{B4A6934F-7FA7-4693-8F04-85FDACBF02E9}">
      <dsp:nvSpPr>
        <dsp:cNvPr id="0" name=""/>
        <dsp:cNvSpPr/>
      </dsp:nvSpPr>
      <dsp:spPr>
        <a:xfrm>
          <a:off x="2621091" y="1885902"/>
          <a:ext cx="3931636" cy="17140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Объекты творения руками человека</a:t>
          </a:r>
          <a:endParaRPr lang="ru-RU" sz="2900" kern="1200" dirty="0"/>
        </a:p>
      </dsp:txBody>
      <dsp:txXfrm>
        <a:off x="2621091" y="1885902"/>
        <a:ext cx="3931636" cy="1714057"/>
      </dsp:txXfrm>
    </dsp:sp>
    <dsp:sp modelId="{9B1864EA-B484-4428-A688-3BFBB4C1AAC5}">
      <dsp:nvSpPr>
        <dsp:cNvPr id="0" name=""/>
        <dsp:cNvSpPr/>
      </dsp:nvSpPr>
      <dsp:spPr>
        <a:xfrm>
          <a:off x="0" y="1885902"/>
          <a:ext cx="2621091" cy="17140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«Всемирное культурное наследие»</a:t>
          </a:r>
          <a:endParaRPr lang="ru-RU" sz="3100" kern="1200" dirty="0"/>
        </a:p>
      </dsp:txBody>
      <dsp:txXfrm>
        <a:off x="0" y="1885902"/>
        <a:ext cx="2621091" cy="1714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A1EC2-8DA7-4E4D-8881-3B0420424B42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F2CB9-058E-472E-9B81-31149F566D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709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288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2551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9338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6179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436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8122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4811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919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174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225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341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753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tour52.ru/russia/unesco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hyperlink" Target="https://ru.wikipedia.org/wiki/%D0%A1%D0%BE%D0%BB%D0%BE%D0%B2%D0%B5%D1%86%D0%BA%D0%B8%D0%B9_%D0%BC%D0%BE%D0%BD%D0%B0%D1%81%D1%82%D1%8B%D1%80%D1%8C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tour52.ru/russia/unesco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tour52.ru/russia/unesco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ur52.ru/russia/unesco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tour52.ru/russia/unesco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v.900igr.net:10/datas/geografija/Vidy-prirodnykh-resursov/0023-023-Obekty-vsemirnogo-kulturnogo-i-prirodnogo-nasled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71600" y="404664"/>
            <a:ext cx="70567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i="1" cap="none" spc="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Частное образовательное учреждение </a:t>
            </a:r>
          </a:p>
          <a:p>
            <a:pPr algn="ctr"/>
            <a:r>
              <a:rPr lang="ru-RU" i="1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«Школа – интернат №19 среднего, о</a:t>
            </a:r>
            <a:r>
              <a:rPr lang="ru-RU" b="0" i="1" cap="none" spc="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бщего </a:t>
            </a:r>
          </a:p>
          <a:p>
            <a:pPr algn="ctr"/>
            <a:r>
              <a:rPr lang="ru-RU" b="0" i="1" cap="none" spc="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образования ОАО «РЖД»</a:t>
            </a:r>
            <a:endParaRPr lang="ru-RU" b="0" i="1" cap="none" spc="0" dirty="0">
              <a:ln w="10160">
                <a:solidFill>
                  <a:srgbClr val="FF9900"/>
                </a:solidFill>
                <a:prstDash val="solid"/>
              </a:ln>
              <a:solidFill>
                <a:srgbClr val="FF99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33137" y="5454240"/>
            <a:ext cx="23867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Новокузнецк,</a:t>
            </a:r>
            <a:r>
              <a:rPr lang="ru-RU" sz="2000" b="0" cap="none" spc="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2018г.</a:t>
            </a:r>
            <a:endParaRPr lang="ru-RU" sz="2000" b="0" cap="none" spc="0" dirty="0">
              <a:ln w="10160">
                <a:solidFill>
                  <a:srgbClr val="FF99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5120898"/>
            <a:ext cx="29378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0" cap="none" spc="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Выполнила: воспитатель </a:t>
            </a:r>
          </a:p>
          <a:p>
            <a:pPr algn="r"/>
            <a:r>
              <a:rPr lang="ru-RU" sz="2000" dirty="0" err="1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Болдарева</a:t>
            </a:r>
            <a:r>
              <a:rPr lang="ru-RU" sz="2000" dirty="0" smtClean="0">
                <a:ln w="10160">
                  <a:solidFill>
                    <a:srgbClr val="FF99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Н.С.</a:t>
            </a:r>
            <a:endParaRPr lang="ru-RU" sz="2000" b="0" cap="none" spc="0" dirty="0">
              <a:ln w="10160">
                <a:solidFill>
                  <a:srgbClr val="FF9900"/>
                </a:solidFill>
                <a:prstDash val="solid"/>
              </a:ln>
              <a:solidFill>
                <a:srgbClr val="FFC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397949"/>
            <a:ext cx="698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i="1" dirty="0">
                <a:solidFill>
                  <a:prstClr val="black"/>
                </a:solidFill>
                <a:hlinkClick r:id="rId4"/>
              </a:rPr>
              <a:t>III. </a:t>
            </a:r>
            <a:r>
              <a:rPr lang="ru-RU" sz="2800" b="1" i="1" dirty="0">
                <a:solidFill>
                  <a:prstClr val="black"/>
                </a:solidFill>
                <a:hlinkClick r:id="rId4"/>
              </a:rPr>
              <a:t>Религиозные постройки</a:t>
            </a:r>
            <a:r>
              <a:rPr lang="ru-RU" sz="2800" b="1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 err="1">
                <a:solidFill>
                  <a:prstClr val="black"/>
                </a:solidFill>
              </a:rPr>
              <a:t>Кижский</a:t>
            </a:r>
            <a:r>
              <a:rPr lang="ru-RU" sz="2800" dirty="0">
                <a:solidFill>
                  <a:prstClr val="black"/>
                </a:solidFill>
              </a:rPr>
              <a:t> погост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Соловецкий архитектурный комплекс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Троице-Сергиева </a:t>
            </a:r>
            <a:r>
              <a:rPr lang="ru-RU" sz="2800" dirty="0">
                <a:solidFill>
                  <a:prstClr val="black"/>
                </a:solidFill>
              </a:rPr>
              <a:t>лавра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Новодевичий </a:t>
            </a:r>
            <a:r>
              <a:rPr lang="ru-RU" sz="2800" dirty="0">
                <a:solidFill>
                  <a:prstClr val="black"/>
                </a:solidFill>
              </a:rPr>
              <a:t>монастырь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60648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В России представителями этого списка ЮНЕСКО являются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26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объектов,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которые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условно объединили в несколько групп по тому или иному признаку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:  </a:t>
            </a:r>
          </a:p>
        </p:txBody>
      </p:sp>
    </p:spTree>
    <p:extLst>
      <p:ext uri="{BB962C8B-B14F-4D97-AF65-F5344CB8AC3E}">
        <p14:creationId xmlns="" xmlns:p14="http://schemas.microsoft.com/office/powerpoint/2010/main" val="125921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260648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3333CC"/>
                </a:solidFill>
                <a:ea typeface="+mj-ea"/>
                <a:cs typeface="+mj-cs"/>
              </a:rPr>
              <a:t>Архитектурный ансамбль </a:t>
            </a:r>
            <a:r>
              <a:rPr lang="ru-RU" sz="3600" b="1" dirty="0" err="1">
                <a:solidFill>
                  <a:srgbClr val="3333CC"/>
                </a:solidFill>
                <a:ea typeface="+mj-ea"/>
                <a:cs typeface="+mj-cs"/>
              </a:rPr>
              <a:t>Кижского</a:t>
            </a:r>
            <a:r>
              <a:rPr lang="ru-RU" sz="3600" b="1" dirty="0">
                <a:solidFill>
                  <a:srgbClr val="3333CC"/>
                </a:solidFill>
                <a:ea typeface="+mj-ea"/>
                <a:cs typeface="+mj-cs"/>
              </a:rPr>
              <a:t> погоста</a:t>
            </a:r>
            <a:endParaRPr lang="ru-RU" dirty="0">
              <a:solidFill>
                <a:srgbClr val="3333CC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28" y="2132856"/>
            <a:ext cx="438910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92079" y="2636912"/>
            <a:ext cx="341217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Кижский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погост расположен на одном из многочисленных островов Онежского озера, в Карелии. Здесь можно увидеть две деревянные церкви XVIII в., а также восьмигранную колокольню, построенную из дерева в 1862 г. </a:t>
            </a:r>
          </a:p>
        </p:txBody>
      </p:sp>
    </p:spTree>
    <p:extLst>
      <p:ext uri="{BB962C8B-B14F-4D97-AF65-F5344CB8AC3E}">
        <p14:creationId xmlns="" xmlns:p14="http://schemas.microsoft.com/office/powerpoint/2010/main" val="5386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0" y="7008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0924" y="188640"/>
            <a:ext cx="67355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Культурный и исторический ансамбль «</a:t>
            </a:r>
            <a:r>
              <a:rPr lang="ru-RU" sz="3600" b="1" dirty="0">
                <a:solidFill>
                  <a:srgbClr val="3333CC"/>
                </a:solidFill>
                <a:hlinkClick r:id="rId4" tooltip="Соловецкий монастырь"/>
              </a:rPr>
              <a:t>Соловецкие острова</a:t>
            </a:r>
            <a:r>
              <a:rPr lang="ru-RU" sz="3600" b="1" dirty="0">
                <a:solidFill>
                  <a:srgbClr val="3333CC"/>
                </a:solidFill>
              </a:rPr>
              <a:t>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27703"/>
            <a:ext cx="5249863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132856"/>
            <a:ext cx="3528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Соловецкий архипелаг, располагающийся в западной части Белого моря, состоит из 6 островов общей площадью более 300 кв. км. Здесь также расположены несколько церквей XVI-XIX вв.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6786" y="4581128"/>
            <a:ext cx="35711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Знаменит тем, что на одном из его островов находится древний величественный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-Преображенский монастырь, который, кстати, тоже чаще называют Соловецким.</a:t>
            </a:r>
          </a:p>
        </p:txBody>
      </p:sp>
    </p:spTree>
    <p:extLst>
      <p:ext uri="{BB962C8B-B14F-4D97-AF65-F5344CB8AC3E}">
        <p14:creationId xmlns="" xmlns:p14="http://schemas.microsoft.com/office/powerpoint/2010/main" val="129828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5662" y="188640"/>
            <a:ext cx="6710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Архитектурный ансамбль Троице-Сергиевой лавры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4371"/>
            <a:ext cx="511256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1720840"/>
            <a:ext cx="33843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яркий пример действующего православного монастыря, обладающего чертами крепости, что вполне соответствовало духу времени его формирования – XV-XVIII вв. В главном храме лавры – Успенском соборе, созданном по образу и подобию одноименного собора Московского Кремля, - находится гробница Бориса Годунова. Среди сокровищ лавры знаменитая икона «Троица» работы Андрея Рублева.</a:t>
            </a:r>
          </a:p>
        </p:txBody>
      </p:sp>
    </p:spTree>
    <p:extLst>
      <p:ext uri="{BB962C8B-B14F-4D97-AF65-F5344CB8AC3E}">
        <p14:creationId xmlns="" xmlns:p14="http://schemas.microsoft.com/office/powerpoint/2010/main" val="40008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8996" y="188640"/>
            <a:ext cx="6511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Ансамбль Новодевичьего монастыря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5" y="1809484"/>
            <a:ext cx="799288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1556792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Православный женский монастырь в Москве, на Девичьем поле в излучине Москвы-реки, близ Лужников. Основан великим князем Василием III в 1524 году — в честь Смоленской Иконы Божией Матери «</a:t>
            </a:r>
            <a:r>
              <a:rPr lang="ru-RU" b="1" dirty="0" err="1" smtClean="0">
                <a:solidFill>
                  <a:schemeClr val="bg1"/>
                </a:solidFill>
              </a:rPr>
              <a:t>Одигитрия</a:t>
            </a:r>
            <a:r>
              <a:rPr lang="ru-RU" b="1" dirty="0" smtClean="0">
                <a:solidFill>
                  <a:schemeClr val="bg1"/>
                </a:solidFill>
              </a:rPr>
              <a:t> — главной святыни Смоленска.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37321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Архитектурный ансамбль монастыря, сложившийся в XVI—XVII веках, с тех пор не претерпел существенных изменений. В качестве исключительного по сохранности образца московского барокко поставлен под охрану ЮНЕСКО и объявлен достоянием всего человечества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48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4574578"/>
              </p:ext>
            </p:extLst>
          </p:nvPr>
        </p:nvGraphicFramePr>
        <p:xfrm>
          <a:off x="395536" y="4581128"/>
          <a:ext cx="2880320" cy="2276871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</a:tblGrid>
              <a:tr h="2276871">
                <a:tc>
                  <a:txBody>
                    <a:bodyPr/>
                    <a:lstStyle/>
                    <a:p>
                      <a:pPr marL="457200" lvl="1" indent="0" algn="just">
                        <a:buFont typeface="Arial"/>
                        <a:buNone/>
                      </a:pPr>
                      <a:endParaRPr lang="ru-RU" sz="28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/>
                        <a:buNone/>
                      </a:pPr>
                      <a:endParaRPr lang="ru-RU" sz="28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332656"/>
            <a:ext cx="66247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В России представителями этого списка ЮНЕСКО являются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26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объектов,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которые  условно объединили в несколько групп по тому или иному признаку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  </a:t>
            </a:r>
          </a:p>
        </p:txBody>
      </p:sp>
      <p:pic>
        <p:nvPicPr>
          <p:cNvPr id="6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2996952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i="1" dirty="0">
                <a:solidFill>
                  <a:prstClr val="black"/>
                </a:solidFill>
                <a:hlinkClick r:id="rId4"/>
              </a:rPr>
              <a:t>IV. </a:t>
            </a:r>
            <a:r>
              <a:rPr lang="ru-RU" sz="2800" b="1" i="1" dirty="0">
                <a:solidFill>
                  <a:prstClr val="black"/>
                </a:solidFill>
                <a:hlinkClick r:id="rId4"/>
              </a:rPr>
              <a:t>Водные и околоводные объекты</a:t>
            </a:r>
            <a:r>
              <a:rPr lang="ru-RU" sz="2800" b="1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algn="just">
              <a:buFont typeface="Arial"/>
              <a:buChar char="•"/>
              <a:defRPr/>
            </a:pPr>
            <a:r>
              <a:rPr lang="ru-RU" sz="2800" dirty="0">
                <a:solidFill>
                  <a:prstClr val="black"/>
                </a:solidFill>
              </a:rPr>
              <a:t>Озеро Байкал</a:t>
            </a:r>
          </a:p>
          <a:p>
            <a:pPr marL="742950" lvl="1" indent="-285750" algn="just">
              <a:buFont typeface="Arial"/>
              <a:buChar char="•"/>
              <a:defRPr/>
            </a:pPr>
            <a:r>
              <a:rPr lang="ru-RU" sz="2800" dirty="0" smtClean="0">
                <a:solidFill>
                  <a:prstClr val="black"/>
                </a:solidFill>
              </a:rPr>
              <a:t>Куршская </a:t>
            </a:r>
            <a:r>
              <a:rPr lang="ru-RU" sz="2800" dirty="0">
                <a:solidFill>
                  <a:prstClr val="black"/>
                </a:solidFill>
              </a:rPr>
              <a:t>коса</a:t>
            </a:r>
          </a:p>
          <a:p>
            <a:pPr lvl="1" algn="just"/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472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72134" y="332656"/>
            <a:ext cx="59756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Озеро </a:t>
            </a:r>
            <a:r>
              <a:rPr lang="ru-RU" sz="3600" b="1" dirty="0" smtClean="0">
                <a:solidFill>
                  <a:srgbClr val="3333CC"/>
                </a:solidFill>
              </a:rPr>
              <a:t>Байкал</a:t>
            </a:r>
            <a:r>
              <a:rPr lang="en-US" sz="3600" b="1" dirty="0" smtClean="0">
                <a:solidFill>
                  <a:srgbClr val="3333CC"/>
                </a:solidFill>
              </a:rPr>
              <a:t> – </a:t>
            </a:r>
            <a:r>
              <a:rPr lang="ru-RU" sz="3600" b="1" dirty="0" smtClean="0">
                <a:solidFill>
                  <a:srgbClr val="3333CC"/>
                </a:solidFill>
              </a:rPr>
              <a:t>хрустальное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3333CC"/>
                </a:solidFill>
              </a:rPr>
              <a:t>чудо </a:t>
            </a:r>
            <a:r>
              <a:rPr lang="ru-RU" sz="3600" b="1" dirty="0">
                <a:solidFill>
                  <a:srgbClr val="3333CC"/>
                </a:solidFill>
              </a:rPr>
              <a:t>Р</a:t>
            </a:r>
            <a:r>
              <a:rPr lang="ru-RU" sz="3600" b="1" dirty="0" smtClean="0">
                <a:solidFill>
                  <a:srgbClr val="3333CC"/>
                </a:solidFill>
              </a:rPr>
              <a:t>оссии</a:t>
            </a:r>
            <a:endParaRPr lang="ru-RU" sz="3600" b="1" dirty="0">
              <a:solidFill>
                <a:srgbClr val="3333CC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932040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4206312" cy="406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60032" y="5733256"/>
            <a:ext cx="4139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1996 году Байкал был внесён в список объектов Всемирного наследия ЮНЕСКО. 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103674"/>
            <a:ext cx="48965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Байкал  —самое глубокое озеро на планете, крупнейший природный резервуар пресной воды.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Озеро и прибрежные территории отличаются уникальным разнообразием флоры и фауны,. 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98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404664"/>
            <a:ext cx="3117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Куршская коса</a:t>
            </a: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96752"/>
            <a:ext cx="4828927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021" y="1845232"/>
            <a:ext cx="35283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Освоение человеком этого узкого песчаного полуострова, имеющего протяженность 98 км и ширину от 400 м до 4 км, началось еще в доисторические времена. Коса подвергалась также воздействию природных сил – ветра и морских волн. Сохранение этого уникального культурного ландшафта до наших дней стало возможным только благодаря непрекращающейся борьбе человека с процессами эрозии (закрепление дюн, лесопосадки).</a:t>
            </a:r>
          </a:p>
        </p:txBody>
      </p:sp>
    </p:spTree>
    <p:extLst>
      <p:ext uri="{BB962C8B-B14F-4D97-AF65-F5344CB8AC3E}">
        <p14:creationId xmlns="" xmlns:p14="http://schemas.microsoft.com/office/powerpoint/2010/main" val="390391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38551"/>
              </p:ext>
            </p:extLst>
          </p:nvPr>
        </p:nvGraphicFramePr>
        <p:xfrm>
          <a:off x="395536" y="4581128"/>
          <a:ext cx="2880320" cy="2276871"/>
        </p:xfrm>
        <a:graphic>
          <a:graphicData uri="http://schemas.openxmlformats.org/drawingml/2006/table">
            <a:tbl>
              <a:tblPr/>
              <a:tblGrid>
                <a:gridCol w="1440160"/>
                <a:gridCol w="1440160"/>
              </a:tblGrid>
              <a:tr h="2276871">
                <a:tc>
                  <a:txBody>
                    <a:bodyPr/>
                    <a:lstStyle/>
                    <a:p>
                      <a:pPr marL="457200" lvl="1" indent="0" algn="just">
                        <a:buFont typeface="Arial"/>
                        <a:buNone/>
                      </a:pPr>
                      <a:endParaRPr lang="ru-RU" sz="28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/>
                        <a:buNone/>
                      </a:pPr>
                      <a:endParaRPr lang="ru-RU" sz="28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332656"/>
            <a:ext cx="66247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В России представителями этого списка ЮНЕСКО </a:t>
            </a: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являются </a:t>
            </a:r>
            <a:r>
              <a:rPr lang="ru-RU" sz="2000" b="1" smtClean="0">
                <a:solidFill>
                  <a:srgbClr val="3333CC"/>
                </a:solidFill>
                <a:latin typeface="Arial" charset="0"/>
              </a:rPr>
              <a:t>26</a:t>
            </a: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объектов,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которые  условно объединили в несколько групп по тому или иному признаку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  </a:t>
            </a:r>
          </a:p>
        </p:txBody>
      </p:sp>
      <p:pic>
        <p:nvPicPr>
          <p:cNvPr id="6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7604" y="2636912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i="1" dirty="0">
                <a:solidFill>
                  <a:prstClr val="black"/>
                </a:solidFill>
                <a:hlinkClick r:id="rId4"/>
              </a:rPr>
              <a:t>V. </a:t>
            </a:r>
            <a:r>
              <a:rPr lang="ru-RU" sz="2800" b="1" i="1" dirty="0">
                <a:solidFill>
                  <a:prstClr val="black"/>
                </a:solidFill>
                <a:hlinkClick r:id="rId4"/>
              </a:rPr>
              <a:t>Горные массивы</a:t>
            </a:r>
            <a:r>
              <a:rPr lang="ru-RU" sz="2800" b="1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Вулканы Камчатки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Алтай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Западный Кавказ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Ленские </a:t>
            </a:r>
            <a:r>
              <a:rPr lang="ru-RU" sz="2800" dirty="0">
                <a:solidFill>
                  <a:prstClr val="black"/>
                </a:solidFill>
              </a:rPr>
              <a:t>столбы</a:t>
            </a:r>
          </a:p>
        </p:txBody>
      </p:sp>
    </p:spTree>
    <p:extLst>
      <p:ext uri="{BB962C8B-B14F-4D97-AF65-F5344CB8AC3E}">
        <p14:creationId xmlns="" xmlns:p14="http://schemas.microsoft.com/office/powerpoint/2010/main" val="41535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404664"/>
            <a:ext cx="39475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Вулканы Камчатки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52" y="1858754"/>
            <a:ext cx="32403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один из наиболее интересных вулканических районов мира, где сконцентрировано большое число действующих вулканов, равно как и множество других природных феноменов, связанных с вулканической деятельностью. Объект наследия состоит из шести отдельных участков. Действующие вулканы в сочетании с ледниками формируют исключительно живописный и постоянно развивающийся ландшафт. </a:t>
            </a:r>
          </a:p>
        </p:txBody>
      </p:sp>
      <p:pic>
        <p:nvPicPr>
          <p:cNvPr id="1026" name="Picture 2" descr="C:\Users\1\Desktop\Рисуно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7032"/>
            <a:ext cx="4219575" cy="2752725"/>
          </a:xfrm>
          <a:prstGeom prst="rect">
            <a:avLst/>
          </a:prstGeom>
          <a:noFill/>
        </p:spPr>
      </p:pic>
      <p:pic>
        <p:nvPicPr>
          <p:cNvPr id="1027" name="Picture 3" descr="C:\Users\1\Desktop\Рисунок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980728"/>
            <a:ext cx="4238625" cy="271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784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188640"/>
            <a:ext cx="62954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Всемирное наследие: -</a:t>
            </a:r>
            <a:endParaRPr lang="ru-RU" sz="4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4111134275"/>
              </p:ext>
            </p:extLst>
          </p:nvPr>
        </p:nvGraphicFramePr>
        <p:xfrm>
          <a:off x="2123728" y="1340768"/>
          <a:ext cx="655272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5373216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2015 году </a:t>
            </a:r>
            <a:r>
              <a:rPr lang="ru-RU" sz="2000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занимала 9 место в мире по общему количеству объектов всемирного наследия,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по числу природных объектов — 4 место.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310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404664"/>
            <a:ext cx="4256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Золотые горы Алтай</a:t>
            </a: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5328592" cy="503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1836341"/>
            <a:ext cx="3312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Алтайские горы, являющиеся главной горной областью на юге Западной Сибири, формируют истоки крупнейших рек этого региона – Оби и Иртыша. Объект наследия включает три отдельных участка: Алтайский заповедник с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водоохранной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зоной Телецкого озера, Катунский заповедник плюс природный парк Белуха. Территория является местообитанием исчезающих животных, таких как снежный барс.</a:t>
            </a:r>
          </a:p>
        </p:txBody>
      </p:sp>
    </p:spTree>
    <p:extLst>
      <p:ext uri="{BB962C8B-B14F-4D97-AF65-F5344CB8AC3E}">
        <p14:creationId xmlns="" xmlns:p14="http://schemas.microsoft.com/office/powerpoint/2010/main" val="94032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263753"/>
            <a:ext cx="3680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Западный Кавказ</a:t>
            </a: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04" y="1824484"/>
            <a:ext cx="4865687" cy="491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92080" y="919328"/>
            <a:ext cx="36724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один из немногих крупных высокогорных массивов в Европе, где природа еще не подверглась существенному антропогенному влиянию. Площадь объекта примерно 300 тыс. га, он располагается на западе Большого Кавказа, в 50 км к северо-востоку от побережья Черного моря. На здешних альпийских и субальпийских лугах пасутся только дикие животные. Местность характеризуется большим разнообразием экосистем,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высокоэндемичной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флорой и фауной, и является районом, где некогда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обитал горный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подвид европейского зубра.</a:t>
            </a:r>
          </a:p>
        </p:txBody>
      </p:sp>
    </p:spTree>
    <p:extLst>
      <p:ext uri="{BB962C8B-B14F-4D97-AF65-F5344CB8AC3E}">
        <p14:creationId xmlns="" xmlns:p14="http://schemas.microsoft.com/office/powerpoint/2010/main" val="11627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321" y="4308320"/>
            <a:ext cx="3704135" cy="2289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279" y="332656"/>
            <a:ext cx="4509256" cy="396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8195" y="1723272"/>
            <a:ext cx="416778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Природный парк «Ленские столбы» образуют редкой красоты скальные образования, которые достигают в высоту около 100 метров и располагаются вдоль берега реки Лена в центральной части республики Саха (Якутия). Они возникли в резко континентальном климате с разницей в годовой температуре до 100 градусов по Цельсию (от -60°C зимой до +40°C летом). Столбы отделены друг от друга глубокими и крутыми оврагами, частично заполненными заиндевевшими обломками горной породы. Проникновение воды с поверхности ускоряло процесс промерзания и способствовало морозному выветриванию. Это вело к углублению оврагов между столбами и их рассредоточению. Близость реки и её течение являются для столбов опасными факторами.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05616" y="258564"/>
            <a:ext cx="4536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3333CC"/>
                </a:solidFill>
              </a:rPr>
              <a:t>Ленские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3333CC"/>
                </a:solidFill>
              </a:rPr>
              <a:t> </a:t>
            </a:r>
            <a:r>
              <a:rPr lang="ru-RU" sz="3600" b="1" dirty="0">
                <a:solidFill>
                  <a:srgbClr val="3333CC"/>
                </a:solidFill>
              </a:rPr>
              <a:t>столбы</a:t>
            </a:r>
          </a:p>
        </p:txBody>
      </p:sp>
    </p:spTree>
    <p:extLst>
      <p:ext uri="{BB962C8B-B14F-4D97-AF65-F5344CB8AC3E}">
        <p14:creationId xmlns="" xmlns:p14="http://schemas.microsoft.com/office/powerpoint/2010/main" val="62393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0976131"/>
              </p:ext>
            </p:extLst>
          </p:nvPr>
        </p:nvGraphicFramePr>
        <p:xfrm>
          <a:off x="395536" y="2708919"/>
          <a:ext cx="5616624" cy="4149079"/>
        </p:xfrm>
        <a:graphic>
          <a:graphicData uri="http://schemas.openxmlformats.org/drawingml/2006/table">
            <a:tbl>
              <a:tblPr/>
              <a:tblGrid>
                <a:gridCol w="2808312"/>
                <a:gridCol w="2808312"/>
              </a:tblGrid>
              <a:tr h="4149079">
                <a:tc>
                  <a:txBody>
                    <a:bodyPr/>
                    <a:lstStyle/>
                    <a:p>
                      <a:pPr marL="457200" lvl="1" indent="0" algn="just">
                        <a:buFont typeface="Arial"/>
                        <a:buNone/>
                      </a:pPr>
                      <a:endParaRPr lang="ru-RU" sz="16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/>
                        <a:buNone/>
                      </a:pPr>
                      <a:endParaRPr lang="ru-RU" sz="1600" dirty="0"/>
                    </a:p>
                  </a:txBody>
                  <a:tcPr marL="5413" marR="5413" marT="5413" marB="54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332656"/>
            <a:ext cx="66247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В России представителями этого списка ЮНЕСКО являются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26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объектов,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charset="0"/>
              </a:rPr>
              <a:t>которые мы условно объединили в несколько групп по тому или иному признаку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 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397949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i="1" dirty="0">
                <a:solidFill>
                  <a:prstClr val="black"/>
                </a:solidFill>
                <a:hlinkClick r:id="rId3"/>
              </a:rPr>
              <a:t>I. </a:t>
            </a:r>
            <a:r>
              <a:rPr lang="ru-RU" sz="2400" b="1" i="1" dirty="0">
                <a:solidFill>
                  <a:prstClr val="black"/>
                </a:solidFill>
                <a:hlinkClick r:id="rId3"/>
              </a:rPr>
              <a:t>Городские комплексы</a:t>
            </a:r>
            <a:r>
              <a:rPr lang="ru-RU" sz="2400" b="1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Исторический центр и памятники    Санкт-Петербурга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Исторический центр Великого Новгорода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2400" dirty="0" smtClean="0">
                <a:solidFill>
                  <a:prstClr val="black"/>
                </a:solidFill>
              </a:rPr>
              <a:t>Цитадель </a:t>
            </a:r>
            <a:r>
              <a:rPr lang="ru-RU" sz="2400" dirty="0">
                <a:solidFill>
                  <a:prstClr val="black"/>
                </a:solidFill>
              </a:rPr>
              <a:t>и Старый город  Дербента</a:t>
            </a:r>
          </a:p>
          <a:p>
            <a:pPr lvl="1" algn="just"/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6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558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52174" y="188640"/>
            <a:ext cx="6390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3333CC"/>
                </a:solidFill>
              </a:rPr>
              <a:t>Исторический центр и памятники </a:t>
            </a:r>
          </a:p>
          <a:p>
            <a:pPr lvl="0" algn="ctr"/>
            <a:r>
              <a:rPr lang="ru-RU" sz="3600" b="1" dirty="0">
                <a:solidFill>
                  <a:srgbClr val="3333CC"/>
                </a:solidFill>
              </a:rPr>
              <a:t>Санкт-Петербурга</a:t>
            </a:r>
          </a:p>
        </p:txBody>
      </p:sp>
      <p:pic>
        <p:nvPicPr>
          <p:cNvPr id="7" name="Picture 2" descr="http://900igr.net/datas/mkhk/Muzei-zapovedniki/0013-013-Status-obekta-Vsemirnogo-kulturnogo-nasledija-v-prigorodakh-Sankt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22951"/>
          <a:stretch>
            <a:fillRect/>
          </a:stretch>
        </p:blipFill>
        <p:spPr bwMode="auto">
          <a:xfrm>
            <a:off x="467544" y="2276872"/>
            <a:ext cx="5662771" cy="417646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300192" y="2825931"/>
            <a:ext cx="244827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«Северная Венеция» -  с ее множеством каналов и более чем 400 мостами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это результат величайшего градостроительного проекта, начатого в 1703 г. при Петре Великом. </a:t>
            </a:r>
          </a:p>
        </p:txBody>
      </p:sp>
    </p:spTree>
    <p:extLst>
      <p:ext uri="{BB962C8B-B14F-4D97-AF65-F5344CB8AC3E}">
        <p14:creationId xmlns="" xmlns:p14="http://schemas.microsoft.com/office/powerpoint/2010/main" val="214090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69711" y="332656"/>
            <a:ext cx="6606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Исторические памятники Новгорода и окрестностей</a:t>
            </a:r>
            <a:br>
              <a:rPr lang="ru-RU" sz="3600" b="1" dirty="0">
                <a:solidFill>
                  <a:srgbClr val="3333CC"/>
                </a:solidFill>
              </a:rPr>
            </a:br>
            <a:endParaRPr lang="ru-RU" sz="3600" dirty="0">
              <a:solidFill>
                <a:srgbClr val="3333CC"/>
              </a:solidFill>
            </a:endParaRPr>
          </a:p>
        </p:txBody>
      </p:sp>
      <p:pic>
        <p:nvPicPr>
          <p:cNvPr id="8" name="Picture 6" descr="http://b1.culture.ru/c/14100.310x2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582" y="1610835"/>
            <a:ext cx="4410748" cy="3474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culture.ru/ru/uploads/media/atlas/0001/05/thumb_4488_atlas_big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51" y="4149080"/>
            <a:ext cx="4458244" cy="2529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475956" y="5391587"/>
            <a:ext cx="4491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Сейчас в городе находится 37 объектов Всемирного наследия, многие из которых представляют обширные ансамбли. </a:t>
            </a:r>
          </a:p>
        </p:txBody>
      </p:sp>
      <p:pic>
        <p:nvPicPr>
          <p:cNvPr id="7" name="Picture 2" descr="http://old-kursk.ru/book/shavelev/pic/pic00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27" y="1618953"/>
            <a:ext cx="4481168" cy="28181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302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3728" y="188640"/>
            <a:ext cx="68149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Старый город и крепостные сооружения Дербента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64" y="1795619"/>
            <a:ext cx="4838901" cy="494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2080" y="1660445"/>
            <a:ext cx="35283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Древний Дербент располагался на северных рубежах Сасанидской Персии, простиравшейся в те времена на восток и запад от Каспийского моря. Старинные укрепления, выстроенные из камня, включают две крепостные стены, которые идут параллельно друг другу от берега моря до гор. Город Дербент сложился между этих двух стен и сохранил до настоящего времени свой средневековый характер. Он продолжал быть важным в стратегическом отношении местом вплоть до XIX в.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548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11760" y="260648"/>
            <a:ext cx="64087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В России представителями этого списка ЮНЕСКО являются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26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объектов,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которые </a:t>
            </a:r>
            <a:r>
              <a:rPr lang="ru-RU" sz="2000" b="1" dirty="0" smtClean="0">
                <a:solidFill>
                  <a:srgbClr val="3333CC"/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rgbClr val="3333CC"/>
                </a:solidFill>
                <a:latin typeface="Arial" charset="0"/>
              </a:rPr>
              <a:t>условно объединили в несколько групп по тому или иному признаку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: 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708920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b="1" i="1" dirty="0">
                <a:solidFill>
                  <a:prstClr val="black"/>
                </a:solidFill>
                <a:hlinkClick r:id="rId4"/>
              </a:rPr>
              <a:t>II. </a:t>
            </a:r>
            <a:r>
              <a:rPr lang="ru-RU" sz="4000" b="1" i="1" dirty="0">
                <a:solidFill>
                  <a:prstClr val="black"/>
                </a:solidFill>
                <a:hlinkClick r:id="rId4"/>
              </a:rPr>
              <a:t>Кремли</a:t>
            </a:r>
            <a:r>
              <a:rPr lang="ru-RU" sz="4000" b="1" i="1" dirty="0">
                <a:solidFill>
                  <a:prstClr val="black"/>
                </a:solidFill>
              </a:rPr>
              <a:t> 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4000" dirty="0">
                <a:solidFill>
                  <a:prstClr val="black"/>
                </a:solidFill>
              </a:rPr>
              <a:t>Московский Кремль</a:t>
            </a:r>
          </a:p>
          <a:p>
            <a:pPr marL="742950" lvl="1" indent="-285750" algn="just">
              <a:buFont typeface="Arial"/>
              <a:buChar char="•"/>
            </a:pPr>
            <a:r>
              <a:rPr lang="ru-RU" sz="4000" dirty="0">
                <a:solidFill>
                  <a:prstClr val="black"/>
                </a:solidFill>
              </a:rPr>
              <a:t>Казанский Кремль</a:t>
            </a:r>
          </a:p>
        </p:txBody>
      </p:sp>
    </p:spTree>
    <p:extLst>
      <p:ext uri="{BB962C8B-B14F-4D97-AF65-F5344CB8AC3E}">
        <p14:creationId xmlns="" xmlns:p14="http://schemas.microsoft.com/office/powerpoint/2010/main" val="157774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8" y="231910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Московский Кремль и Красная площадь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982392" cy="342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351" y="1390372"/>
            <a:ext cx="3414713" cy="347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1" y="4864391"/>
            <a:ext cx="86712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место неразрывно связано с наиболее важными историческими и политическими событиями в жизни России. Начиная с XIII в. Московский Кремль, созданный в период с XIV в. по XVII в. выдающимися русскими и иностранными зодчими, являлся великокняжеской, а затем и царской резиденцией, а также религиозным центром. На Красной площади, раскинувшейся у стен Кремля, возвышается собор Василия Блаженного – подлинный шедевр русской православной архитектуры.</a:t>
            </a:r>
          </a:p>
        </p:txBody>
      </p:sp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9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16"/>
            <a:ext cx="9144000" cy="6862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8996" y="260648"/>
            <a:ext cx="66554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3333CC"/>
                </a:solidFill>
              </a:rPr>
              <a:t>Историко-архитектурный комплекс  «Казанский </a:t>
            </a:r>
            <a:r>
              <a:rPr lang="ru-RU" sz="3600" b="1" dirty="0" smtClean="0">
                <a:solidFill>
                  <a:srgbClr val="3333CC"/>
                </a:solidFill>
              </a:rPr>
              <a:t>Кремль</a:t>
            </a:r>
            <a:r>
              <a:rPr lang="ru-RU" sz="3600" b="1" dirty="0">
                <a:solidFill>
                  <a:srgbClr val="3333CC"/>
                </a:solidFill>
              </a:rPr>
              <a:t>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0977"/>
            <a:ext cx="4536504" cy="513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ÐÐ°ÑÑÐ¸Ð½ÐºÐ¸ Ð¿Ð¾ Ð·Ð°Ð¿ÑÐ¾ÑÑ ÑÐ½ÐµÑÐºÐ¾ Ð¿Ð°Ð¼ÑÑÐ½ÑÐµ Ð´Ð½Ð¸ Ð² 2018 Ð³Ð¾Ð´Ñ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" y="-4316"/>
            <a:ext cx="2286000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24084" y="1767006"/>
            <a:ext cx="4032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Возникший на обитаемой с очень давних времен территории, Казанский Кремль ведет свою историю от мусульманского периода в истории Золотой Орды и Казанского ханства. Он был завоеван в 1552 г. Иваном Грозным и стал оплотом православия в Поволжье. Кремль, во многом сохранивший планировку древней татарской крепости и ставший важным центром паломничества, включает выдающиеся исторические здания XVI-XIX вв., построенные на руинах более ранних сооружений X-XVI вв.</a:t>
            </a:r>
          </a:p>
        </p:txBody>
      </p:sp>
    </p:spTree>
    <p:extLst>
      <p:ext uri="{BB962C8B-B14F-4D97-AF65-F5344CB8AC3E}">
        <p14:creationId xmlns="" xmlns:p14="http://schemas.microsoft.com/office/powerpoint/2010/main" val="107365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</TotalTime>
  <Words>1103</Words>
  <Application>Microsoft Office PowerPoint</Application>
  <PresentationFormat>Экран (4:3)</PresentationFormat>
  <Paragraphs>80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71</cp:revision>
  <cp:lastPrinted>2018-03-19T08:14:09Z</cp:lastPrinted>
  <dcterms:modified xsi:type="dcterms:W3CDTF">2019-01-05T06:57:21Z</dcterms:modified>
</cp:coreProperties>
</file>