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6" r:id="rId1"/>
  </p:sldMasterIdLst>
  <p:notesMasterIdLst>
    <p:notesMasterId r:id="rId83"/>
  </p:notesMasterIdLst>
  <p:sldIdLst>
    <p:sldId id="343" r:id="rId2"/>
    <p:sldId id="344" r:id="rId3"/>
    <p:sldId id="345" r:id="rId4"/>
    <p:sldId id="303" r:id="rId5"/>
    <p:sldId id="263" r:id="rId6"/>
    <p:sldId id="285" r:id="rId7"/>
    <p:sldId id="304" r:id="rId8"/>
    <p:sldId id="265" r:id="rId9"/>
    <p:sldId id="346" r:id="rId10"/>
    <p:sldId id="347" r:id="rId11"/>
    <p:sldId id="348" r:id="rId12"/>
    <p:sldId id="266" r:id="rId13"/>
    <p:sldId id="267" r:id="rId14"/>
    <p:sldId id="268" r:id="rId15"/>
    <p:sldId id="317" r:id="rId16"/>
    <p:sldId id="351" r:id="rId17"/>
    <p:sldId id="331" r:id="rId18"/>
    <p:sldId id="352" r:id="rId19"/>
    <p:sldId id="349" r:id="rId20"/>
    <p:sldId id="271" r:id="rId21"/>
    <p:sldId id="272" r:id="rId22"/>
    <p:sldId id="318" r:id="rId23"/>
    <p:sldId id="287" r:id="rId24"/>
    <p:sldId id="367" r:id="rId25"/>
    <p:sldId id="288" r:id="rId26"/>
    <p:sldId id="289" r:id="rId27"/>
    <p:sldId id="369" r:id="rId28"/>
    <p:sldId id="290" r:id="rId29"/>
    <p:sldId id="372" r:id="rId30"/>
    <p:sldId id="291" r:id="rId31"/>
    <p:sldId id="371" r:id="rId32"/>
    <p:sldId id="292" r:id="rId33"/>
    <p:sldId id="368" r:id="rId34"/>
    <p:sldId id="293" r:id="rId35"/>
    <p:sldId id="370" r:id="rId36"/>
    <p:sldId id="294" r:id="rId37"/>
    <p:sldId id="296" r:id="rId38"/>
    <p:sldId id="339" r:id="rId39"/>
    <p:sldId id="297" r:id="rId40"/>
    <p:sldId id="298" r:id="rId41"/>
    <p:sldId id="299" r:id="rId42"/>
    <p:sldId id="300" r:id="rId43"/>
    <p:sldId id="319" r:id="rId44"/>
    <p:sldId id="320" r:id="rId45"/>
    <p:sldId id="353" r:id="rId46"/>
    <p:sldId id="354" r:id="rId47"/>
    <p:sldId id="332" r:id="rId48"/>
    <p:sldId id="321" r:id="rId49"/>
    <p:sldId id="365" r:id="rId50"/>
    <p:sldId id="322" r:id="rId51"/>
    <p:sldId id="366" r:id="rId52"/>
    <p:sldId id="323" r:id="rId53"/>
    <p:sldId id="274" r:id="rId54"/>
    <p:sldId id="275" r:id="rId55"/>
    <p:sldId id="276" r:id="rId56"/>
    <p:sldId id="277" r:id="rId57"/>
    <p:sldId id="325" r:id="rId58"/>
    <p:sldId id="326" r:id="rId59"/>
    <p:sldId id="364" r:id="rId60"/>
    <p:sldId id="358" r:id="rId61"/>
    <p:sldId id="258" r:id="rId62"/>
    <p:sldId id="357" r:id="rId63"/>
    <p:sldId id="329" r:id="rId64"/>
    <p:sldId id="359" r:id="rId65"/>
    <p:sldId id="316" r:id="rId66"/>
    <p:sldId id="315" r:id="rId67"/>
    <p:sldId id="340" r:id="rId68"/>
    <p:sldId id="301" r:id="rId69"/>
    <p:sldId id="259" r:id="rId70"/>
    <p:sldId id="314" r:id="rId71"/>
    <p:sldId id="341" r:id="rId72"/>
    <p:sldId id="302" r:id="rId73"/>
    <p:sldId id="361" r:id="rId74"/>
    <p:sldId id="278" r:id="rId75"/>
    <p:sldId id="279" r:id="rId76"/>
    <p:sldId id="280" r:id="rId77"/>
    <p:sldId id="281" r:id="rId78"/>
    <p:sldId id="342" r:id="rId79"/>
    <p:sldId id="362" r:id="rId80"/>
    <p:sldId id="282" r:id="rId81"/>
    <p:sldId id="283" r:id="rId8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238" autoAdjust="0"/>
  </p:normalViewPr>
  <p:slideViewPr>
    <p:cSldViewPr>
      <p:cViewPr varScale="1">
        <p:scale>
          <a:sx n="99" d="100"/>
          <a:sy n="99" d="100"/>
        </p:scale>
        <p:origin x="-33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6A1F-7164-4DEC-86EF-F0F872C3196F}" type="datetimeFigureOut">
              <a:rPr lang="ru-RU" smtClean="0"/>
              <a:pPr/>
              <a:t>08.12.2018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98ED34-365A-4F5F-B626-A4F5B1BF9E7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C3FC32F-2CB4-44BD-9E55-3B1F2D17ADEF}"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45</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46</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59</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60</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62</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64</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73</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Образ слайда 1"/>
          <p:cNvSpPr>
            <a:spLocks noGrp="1" noRot="1" noChangeAspect="1" noTextEdit="1"/>
          </p:cNvSpPr>
          <p:nvPr>
            <p:ph type="sldImg"/>
          </p:nvPr>
        </p:nvSpPr>
        <p:spPr bwMode="auto">
          <a:noFill/>
          <a:ln>
            <a:solidFill>
              <a:srgbClr val="000000"/>
            </a:solidFill>
            <a:miter lim="800000"/>
            <a:headEnd/>
            <a:tailEnd/>
          </a:ln>
        </p:spPr>
      </p:sp>
      <p:sp>
        <p:nvSpPr>
          <p:cNvPr id="23555"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355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27F2883-FFA2-472A-9A3F-19B020A951B9}" type="slidenum">
              <a:rPr lang="ru-RU"/>
              <a:pPr/>
              <a:t>79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2</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3</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9</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10</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11</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16</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18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C3FC32F-2CB4-44BD-9E55-3B1F2D17ADEF}" type="slidenum">
              <a:rPr lang="ru-RU" smtClean="0"/>
              <a:pPr/>
              <a:t>19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EA62FF21-96A8-4410-8EF8-F9D3D42B2D8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62FF21-96A8-4410-8EF8-F9D3D42B2D8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62FF21-96A8-4410-8EF8-F9D3D42B2D8D}"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457200" y="1600200"/>
            <a:ext cx="8229600" cy="4530725"/>
          </a:xfrm>
        </p:spPr>
        <p:txBody>
          <a:bodyPr/>
          <a:lstStyle/>
          <a:p>
            <a:endParaRPr lang="ru-RU"/>
          </a:p>
        </p:txBody>
      </p:sp>
      <p:sp>
        <p:nvSpPr>
          <p:cNvPr id="4" name="Дата 3"/>
          <p:cNvSpPr>
            <a:spLocks noGrp="1"/>
          </p:cNvSpPr>
          <p:nvPr>
            <p:ph type="dt" sz="half" idx="10"/>
          </p:nvPr>
        </p:nvSpPr>
        <p:spPr>
          <a:xfrm>
            <a:off x="457200" y="6278563"/>
            <a:ext cx="2133600" cy="457200"/>
          </a:xfrm>
        </p:spPr>
        <p:txBody>
          <a:bodyPr/>
          <a:lstStyle>
            <a:lvl1pPr>
              <a:defRPr/>
            </a:lvl1pPr>
          </a:lstStyle>
          <a:p>
            <a:endParaRPr lang="ru-RU"/>
          </a:p>
        </p:txBody>
      </p:sp>
      <p:sp>
        <p:nvSpPr>
          <p:cNvPr id="5" name="Нижний колонтитул 4"/>
          <p:cNvSpPr>
            <a:spLocks noGrp="1"/>
          </p:cNvSpPr>
          <p:nvPr>
            <p:ph type="ftr" sz="quarter" idx="11"/>
          </p:nvPr>
        </p:nvSpPr>
        <p:spPr>
          <a:xfrm>
            <a:off x="3124200" y="6278563"/>
            <a:ext cx="2895600" cy="457200"/>
          </a:xfrm>
        </p:spPr>
        <p:txBody>
          <a:bodyPr/>
          <a:lstStyle>
            <a:lvl1pPr>
              <a:defRPr/>
            </a:lvl1pPr>
          </a:lstStyle>
          <a:p>
            <a:endParaRPr lang="ru-RU"/>
          </a:p>
        </p:txBody>
      </p:sp>
      <p:sp>
        <p:nvSpPr>
          <p:cNvPr id="6" name="Номер слайда 5"/>
          <p:cNvSpPr>
            <a:spLocks noGrp="1"/>
          </p:cNvSpPr>
          <p:nvPr>
            <p:ph type="sldNum" sz="quarter" idx="12"/>
          </p:nvPr>
        </p:nvSpPr>
        <p:spPr>
          <a:xfrm>
            <a:off x="6553200" y="6278563"/>
            <a:ext cx="2133600" cy="457200"/>
          </a:xfrm>
        </p:spPr>
        <p:txBody>
          <a:bodyPr/>
          <a:lstStyle>
            <a:lvl1pPr>
              <a:defRPr/>
            </a:lvl1pPr>
          </a:lstStyle>
          <a:p>
            <a:fld id="{F15D5566-2D12-4BC5-BA94-5DF9A717B42D}"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62FF21-96A8-4410-8EF8-F9D3D42B2D8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A62FF21-96A8-4410-8EF8-F9D3D42B2D8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A62FF21-96A8-4410-8EF8-F9D3D42B2D8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A62FF21-96A8-4410-8EF8-F9D3D42B2D8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A62FF21-96A8-4410-8EF8-F9D3D42B2D8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A62FF21-96A8-4410-8EF8-F9D3D42B2D8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A62FF21-96A8-4410-8EF8-F9D3D42B2D8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A16DD2A-52A4-4FE9-ADB2-4AE179FBA812}" type="datetimeFigureOut">
              <a:rPr lang="ru-RU" smtClean="0"/>
              <a:pPr/>
              <a:t>08.12.2018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EA62FF21-96A8-4410-8EF8-F9D3D42B2D8D}"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A16DD2A-52A4-4FE9-ADB2-4AE179FBA812}" type="datetimeFigureOut">
              <a:rPr lang="ru-RU" smtClean="0"/>
              <a:pPr/>
              <a:t>08.12.2018</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A62FF21-96A8-4410-8EF8-F9D3D42B2D8D}"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images.google.ru/imgres?imgurl=http://www.f1news.ru/userfiles/tyres02.jpg&amp;imgrefurl=http://www.f1news.ru/tech/43086.shtml&amp;usg=__qifCfXqyP7_ksBv8wzuEkwjJlLI=&amp;h=334&amp;w=500&amp;sz=34&amp;hl=ru&amp;start=1&amp;um=1&amp;tbnid=gNK8jgGg1M3oMM:&amp;tbnh=87&amp;tbnw=130&amp;prev=/images?q=%D0%9A%D0%B0%D1%80%D1%82%D0%B8%D0%BD%D0%BA%D0%B8+%D0%BA%D0%B0%D1%83%D1%87%D1%83%D0%BA%D0%BE%D0%B2%D0%BE%D0%B5+%D0%B4%D0%B5%D1%80%D0%B5%D0%B2%D0%BE&amp;hl=ru&amp;lr=&amp;sa=X&amp;um=1&amp;newwindow=1"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3.jpeg"/><Relationship Id="rId7" Type="http://schemas.openxmlformats.org/officeDocument/2006/relationships/hyperlink" Target="http://moikompas.ru/img/compas/2008-05-14/jwachka/48306773_orig.jp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http://www.adme.ru/img/news/5362/bubble-02_resize.jpeg" TargetMode="External"/><Relationship Id="rId11" Type="http://schemas.openxmlformats.org/officeDocument/2006/relationships/image" Target="../media/image8.jpeg"/><Relationship Id="rId5" Type="http://schemas.openxmlformats.org/officeDocument/2006/relationships/image" Target="../media/image5.jpeg"/><Relationship Id="rId10" Type="http://schemas.openxmlformats.org/officeDocument/2006/relationships/image" Target="http://www.american-clinic.ru/images/a_36.jpg" TargetMode="External"/><Relationship Id="rId4" Type="http://schemas.openxmlformats.org/officeDocument/2006/relationships/image" Target="../media/image4.jpeg"/><Relationship Id="rId9"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4.v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5.v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http://www.24-7-365.ru/admin/pictures/1119007b.jpg"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3.jpeg"/><Relationship Id="rId7" Type="http://schemas.openxmlformats.org/officeDocument/2006/relationships/image" Target="../media/image59.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hyperlink" Target="http://ru.wikipedia.org/wiki/%D0%A4%D0%B0%D0%B9%D0%BB:Swiss_woman_blowing_a_bubble_of_gum.jpg" TargetMode="External"/></Relationships>
</file>

<file path=ppt/slides/_rels/slide6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7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5" Type="http://schemas.openxmlformats.org/officeDocument/2006/relationships/image" Target="../media/image73.jpeg"/><Relationship Id="rId4" Type="http://schemas.openxmlformats.org/officeDocument/2006/relationships/image" Target="../media/image72.jpeg"/></Relationships>
</file>

<file path=ppt/slides/_rels/slide7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hyperlink" Target="http://www.silvercoffee.ru/images/articles/full/67/ulybka2.jpg" TargetMode="External"/><Relationship Id="rId3" Type="http://schemas.openxmlformats.org/officeDocument/2006/relationships/hyperlink" Target="http://pic.ipicture.ru/uploads/090528/Edv29OTtTO.jpg" TargetMode="External"/><Relationship Id="rId7" Type="http://schemas.openxmlformats.org/officeDocument/2006/relationships/hyperlink" Target="http://my.passion.ru/users/134000/133222/19208.jpg" TargetMode="External"/><Relationship Id="rId2" Type="http://schemas.openxmlformats.org/officeDocument/2006/relationships/hyperlink" Target="http://ru.wikipedia.org/wiki/Wrigley" TargetMode="External"/><Relationship Id="rId1" Type="http://schemas.openxmlformats.org/officeDocument/2006/relationships/slideLayout" Target="../slideLayouts/slideLayout2.xml"/><Relationship Id="rId6" Type="http://schemas.openxmlformats.org/officeDocument/2006/relationships/hyperlink" Target="http://img-2006-10.photosight.ru/19/1714052.jpg" TargetMode="External"/><Relationship Id="rId5" Type="http://schemas.openxmlformats.org/officeDocument/2006/relationships/hyperlink" Target="http://kuraev.ru/smf/index.php?topic=162668.msg1842964" TargetMode="External"/><Relationship Id="rId10" Type="http://schemas.openxmlformats.org/officeDocument/2006/relationships/hyperlink" Target="http://www.terrawoman.com/datas/upload/img/health/pain_in_stomach_02.jpg" TargetMode="External"/><Relationship Id="rId4" Type="http://schemas.openxmlformats.org/officeDocument/2006/relationships/hyperlink" Target="http://www.bosonogoe.ru/uploads/images/c/d/8/a/547/9aa3afa264.jpg" TargetMode="External"/><Relationship Id="rId9" Type="http://schemas.openxmlformats.org/officeDocument/2006/relationships/hyperlink" Target="http://vitosan.ru/images/stories/gastrit.jpg" TargetMode="External"/></Relationships>
</file>

<file path=ppt/slides/_rels/slide81.xml.rels><?xml version="1.0" encoding="UTF-8" standalone="yes"?>
<Relationships xmlns="http://schemas.openxmlformats.org/package/2006/relationships"><Relationship Id="rId3" Type="http://schemas.openxmlformats.org/officeDocument/2006/relationships/hyperlink" Target="http://www.aif.ru/application/public/article/930/ea6dbed836917c6947c5e7f0f428c8c0_big.jpg" TargetMode="External"/><Relationship Id="rId7" Type="http://schemas.openxmlformats.org/officeDocument/2006/relationships/hyperlink" Target="http://www.medfaq.info/web/uploaded/image/olia%20pics/6yazva.jpg" TargetMode="External"/><Relationship Id="rId2" Type="http://schemas.openxmlformats.org/officeDocument/2006/relationships/hyperlink" Target="http://www.rambler.ru/style/images/18548_34.1165412870.15823.jpg" TargetMode="External"/><Relationship Id="rId1" Type="http://schemas.openxmlformats.org/officeDocument/2006/relationships/slideLayout" Target="../slideLayouts/slideLayout2.xml"/><Relationship Id="rId6" Type="http://schemas.openxmlformats.org/officeDocument/2006/relationships/hyperlink" Target="http://www.e-tat.ru/zv/2001/j03_2001/image/st12.jpg" TargetMode="External"/><Relationship Id="rId5" Type="http://schemas.openxmlformats.org/officeDocument/2006/relationships/hyperlink" Target="http://moikompas.ru/img/compas/2008-08-22/yazva/26124011.jpg" TargetMode="External"/><Relationship Id="rId4" Type="http://schemas.openxmlformats.org/officeDocument/2006/relationships/hyperlink" Target="http://www.tden.ru/f/articles/020474/illu_1.jpg"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images.google.ru/imgres?imgurl=http://dic.academic.ru/pictures/wiki/files/72/Huli_wigman.jpg&amp;imgrefurl=http://dic.academic.ru/dic.nsf/ruwiki/36435&amp;usg=__-ljhfWxowgnYyRuwweLxRoYlm_w=&amp;h=1500&amp;w=1000&amp;sz=762&amp;hl=ru&amp;start=2&amp;um=1&amp;tbnid=k3HPmPdaDrikCM:&amp;tbnh=150&amp;tbnw=100&amp;prev=/images?q=%D0%9A%D0%B0%D1%80%D1%82%D0%B8%D0%BD%D0%BA%D0%B8+%D0%B0%D0%B1%D0%BE%D1%80%D0%B8%D0%B3%D0%B5%D0%BD%D0%BE%D0%B2+%D0%BF%D0%BB%D0%B5%D0%BC%D0%B5%D0%BD&amp;hl=ru&amp;lr=&amp;sa=X&amp;um=1&amp;newwindow=1"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hyperlink" Target="http://images.google.ru/imgres?imgurl=http://pics.livejournal.com/2kryla/pic/00031a75/s320x240&amp;imgrefurl=http://community.livejournal.com/anthropology_ru/361919.html&amp;usg=__AdsBJeRczRfYAjlibNgCngF-TsA=&amp;h=240&amp;w=300&amp;sz=21&amp;hl=ru&amp;start=6&amp;um=1&amp;tbnid=5R6eLZNbquBDiM:&amp;tbnh=93&amp;tbnw=116&amp;prev=/images?q=%D0%9A%D0%B0%D1%80%D1%82%D0%B8%D0%BD%D0%BA%D0%B8+%D0%B0%D0%B1%D0%BE%D1%80%D0%B8%D0%B3%D0%B5%D0%BD%D0%BE%D0%B2+%D0%BF%D0%BB%D0%B5%D0%BC%D0%B5%D0%BD&amp;hl=ru&amp;lr=&amp;sa=X&amp;um=1&amp;newwindow=1" TargetMode="Externa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3714752"/>
            <a:ext cx="7772400" cy="1470025"/>
          </a:xfrm>
        </p:spPr>
        <p:txBody>
          <a:bodyPr>
            <a:normAutofit fontScale="90000"/>
          </a:bodyPr>
          <a:lstStyle/>
          <a:p>
            <a:pPr algn="ctr"/>
            <a:r>
              <a:rPr lang="ru-RU" dirty="0" smtClean="0">
                <a:latin typeface="Arial Black" pitchFamily="34" charset="0"/>
              </a:rPr>
              <a:t>ВРЕД И ПОЛЬЗА ЖЕВАТЕЛЬНОЙ РЕЗИНКИ  </a:t>
            </a:r>
            <a:endParaRPr lang="ru-RU" dirty="0">
              <a:latin typeface="Arial Black" pitchFamily="34" charset="0"/>
            </a:endParaRPr>
          </a:p>
        </p:txBody>
      </p:sp>
      <p:sp>
        <p:nvSpPr>
          <p:cNvPr id="3" name="Подзаголовок 2"/>
          <p:cNvSpPr>
            <a:spLocks noGrp="1"/>
          </p:cNvSpPr>
          <p:nvPr>
            <p:ph type="subTitle" idx="1"/>
          </p:nvPr>
        </p:nvSpPr>
        <p:spPr>
          <a:xfrm>
            <a:off x="2214546" y="5000636"/>
            <a:ext cx="5114778" cy="2000240"/>
          </a:xfrm>
        </p:spPr>
        <p:txBody>
          <a:bodyPr>
            <a:normAutofit/>
          </a:bodyPr>
          <a:lstStyle/>
          <a:p>
            <a:pPr algn="ctr"/>
            <a:r>
              <a:rPr lang="ru-RU" dirty="0" smtClean="0"/>
              <a:t>Проект Пятакова Артёма                     5 класс                                        Руководитель</a:t>
            </a:r>
            <a:r>
              <a:rPr lang="en-US" dirty="0" smtClean="0"/>
              <a:t>:</a:t>
            </a:r>
            <a:r>
              <a:rPr lang="ru-RU" dirty="0" smtClean="0"/>
              <a:t> Гришечкина Мария Ильинична</a:t>
            </a:r>
            <a:endParaRPr lang="ru-RU" dirty="0"/>
          </a:p>
        </p:txBody>
      </p:sp>
      <p:pic>
        <p:nvPicPr>
          <p:cNvPr id="29697" name="Picture 1" descr="C:\Users\Пользователь\Desktop\20160129_163721.jpg"/>
          <p:cNvPicPr>
            <a:picLocks noChangeAspect="1" noChangeArrowheads="1"/>
          </p:cNvPicPr>
          <p:nvPr/>
        </p:nvPicPr>
        <p:blipFill>
          <a:blip r:embed="rId3" cstate="print"/>
          <a:srcRect/>
          <a:stretch>
            <a:fillRect/>
          </a:stretch>
        </p:blipFill>
        <p:spPr bwMode="auto">
          <a:xfrm>
            <a:off x="0" y="0"/>
            <a:ext cx="2714612" cy="2786058"/>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187450" y="188913"/>
            <a:ext cx="6369050" cy="863600"/>
          </a:xfrm>
        </p:spPr>
        <p:txBody>
          <a:bodyPr>
            <a:normAutofit/>
          </a:bodyPr>
          <a:lstStyle/>
          <a:p>
            <a:pPr algn="ctr" eaLnBrk="1" hangingPunct="1"/>
            <a:r>
              <a:rPr lang="ru-RU" sz="2800" dirty="0" smtClean="0">
                <a:solidFill>
                  <a:schemeClr val="folHlink"/>
                </a:solidFill>
                <a:latin typeface="Comic Sans MS" pitchFamily="66" charset="0"/>
              </a:rPr>
              <a:t>История жевательной резинки</a:t>
            </a:r>
          </a:p>
        </p:txBody>
      </p:sp>
      <p:sp>
        <p:nvSpPr>
          <p:cNvPr id="7171" name="Rectangle 3"/>
          <p:cNvSpPr>
            <a:spLocks noGrp="1" noChangeArrowheads="1"/>
          </p:cNvSpPr>
          <p:nvPr>
            <p:ph idx="1"/>
          </p:nvPr>
        </p:nvSpPr>
        <p:spPr>
          <a:xfrm>
            <a:off x="0" y="1071546"/>
            <a:ext cx="8507412" cy="5000625"/>
          </a:xfrm>
        </p:spPr>
        <p:txBody>
          <a:bodyPr>
            <a:noAutofit/>
          </a:bodyPr>
          <a:lstStyle/>
          <a:p>
            <a:pPr eaLnBrk="1" hangingPunct="1">
              <a:buFontTx/>
              <a:buNone/>
            </a:pPr>
            <a:r>
              <a:rPr lang="ru-RU" sz="2400" dirty="0" smtClean="0">
                <a:latin typeface="Comic Sans MS" pitchFamily="66" charset="0"/>
              </a:rPr>
              <a:t>     Около 1000 лет назад индейцы племени майя </a:t>
            </a:r>
            <a:endParaRPr lang="en-US" sz="2400" dirty="0" smtClean="0">
              <a:latin typeface="Comic Sans MS" pitchFamily="66" charset="0"/>
            </a:endParaRPr>
          </a:p>
          <a:p>
            <a:pPr eaLnBrk="1" hangingPunct="1">
              <a:buFontTx/>
              <a:buNone/>
            </a:pPr>
            <a:r>
              <a:rPr lang="ru-RU" sz="2400" dirty="0" smtClean="0">
                <a:latin typeface="Comic Sans MS" pitchFamily="66" charset="0"/>
              </a:rPr>
              <a:t>для тех же целей использовали </a:t>
            </a:r>
            <a:endParaRPr lang="en-US" sz="2400" dirty="0" smtClean="0">
              <a:latin typeface="Comic Sans MS" pitchFamily="66" charset="0"/>
            </a:endParaRPr>
          </a:p>
          <a:p>
            <a:pPr eaLnBrk="1" hangingPunct="1">
              <a:buFontTx/>
              <a:buNone/>
            </a:pPr>
            <a:r>
              <a:rPr lang="ru-RU" sz="2400" dirty="0" smtClean="0">
                <a:latin typeface="Comic Sans MS" pitchFamily="66" charset="0"/>
              </a:rPr>
              <a:t>сок гевеи (каучук), а также для</a:t>
            </a:r>
            <a:endParaRPr lang="en-US" sz="2400" dirty="0" smtClean="0">
              <a:latin typeface="Comic Sans MS" pitchFamily="66" charset="0"/>
            </a:endParaRPr>
          </a:p>
          <a:p>
            <a:pPr eaLnBrk="1" hangingPunct="1">
              <a:buFontTx/>
              <a:buNone/>
            </a:pPr>
            <a:r>
              <a:rPr lang="ru-RU" sz="2400" dirty="0" smtClean="0">
                <a:latin typeface="Comic Sans MS" pitchFamily="66" charset="0"/>
              </a:rPr>
              <a:t>того чтобы постоянно тренировать</a:t>
            </a:r>
            <a:endParaRPr lang="en-US" sz="2400" dirty="0" smtClean="0">
              <a:latin typeface="Comic Sans MS" pitchFamily="66" charset="0"/>
            </a:endParaRPr>
          </a:p>
          <a:p>
            <a:pPr eaLnBrk="1" hangingPunct="1">
              <a:buFontTx/>
              <a:buNone/>
            </a:pPr>
            <a:r>
              <a:rPr lang="ru-RU" sz="2400" dirty="0" smtClean="0">
                <a:latin typeface="Comic Sans MS" pitchFamily="66" charset="0"/>
              </a:rPr>
              <a:t>свои десны и жевательные мышцы</a:t>
            </a:r>
            <a:endParaRPr lang="en-US" sz="2400" dirty="0" smtClean="0">
              <a:latin typeface="Comic Sans MS" pitchFamily="66" charset="0"/>
            </a:endParaRPr>
          </a:p>
          <a:p>
            <a:pPr eaLnBrk="1" hangingPunct="1">
              <a:buFontTx/>
              <a:buNone/>
            </a:pPr>
            <a:r>
              <a:rPr lang="ru-RU" sz="2400" dirty="0" smtClean="0">
                <a:latin typeface="Comic Sans MS" pitchFamily="66" charset="0"/>
              </a:rPr>
              <a:t> использовали смесь шерсти и меда.</a:t>
            </a:r>
            <a:endParaRPr lang="en-US" sz="2400" dirty="0" smtClean="0">
              <a:latin typeface="Comic Sans MS" pitchFamily="66" charset="0"/>
            </a:endParaRPr>
          </a:p>
          <a:p>
            <a:pPr eaLnBrk="1" hangingPunct="1">
              <a:buFontTx/>
              <a:buNone/>
            </a:pPr>
            <a:r>
              <a:rPr lang="ru-RU" sz="2400" dirty="0" smtClean="0">
                <a:latin typeface="Comic Sans MS" pitchFamily="66" charset="0"/>
              </a:rPr>
              <a:t>    После открытия Колумбом Америки,</a:t>
            </a:r>
            <a:endParaRPr lang="en-US" sz="2400" dirty="0" smtClean="0">
              <a:latin typeface="Comic Sans MS" pitchFamily="66" charset="0"/>
            </a:endParaRPr>
          </a:p>
          <a:p>
            <a:pPr eaLnBrk="1" hangingPunct="1">
              <a:buFontTx/>
              <a:buNone/>
            </a:pPr>
            <a:r>
              <a:rPr lang="ru-RU" sz="2400" dirty="0" smtClean="0">
                <a:latin typeface="Comic Sans MS" pitchFamily="66" charset="0"/>
              </a:rPr>
              <a:t>вместе с табаком попали в Европу</a:t>
            </a:r>
            <a:endParaRPr lang="en-US" sz="2400" dirty="0" smtClean="0">
              <a:latin typeface="Comic Sans MS" pitchFamily="66" charset="0"/>
            </a:endParaRPr>
          </a:p>
          <a:p>
            <a:pPr eaLnBrk="1" hangingPunct="1">
              <a:buFontTx/>
              <a:buNone/>
            </a:pPr>
            <a:r>
              <a:rPr lang="ru-RU" sz="2400" dirty="0" smtClean="0">
                <a:latin typeface="Comic Sans MS" pitchFamily="66" charset="0"/>
              </a:rPr>
              <a:t>и прообразы современных </a:t>
            </a:r>
            <a:endParaRPr lang="en-US" sz="2400" dirty="0" smtClean="0">
              <a:latin typeface="Comic Sans MS" pitchFamily="66" charset="0"/>
            </a:endParaRPr>
          </a:p>
          <a:p>
            <a:pPr eaLnBrk="1" hangingPunct="1">
              <a:buFontTx/>
              <a:buNone/>
            </a:pPr>
            <a:r>
              <a:rPr lang="ru-RU" sz="2400" dirty="0" smtClean="0">
                <a:latin typeface="Comic Sans MS" pitchFamily="66" charset="0"/>
              </a:rPr>
              <a:t>жевательных резинок. Однако </a:t>
            </a:r>
            <a:endParaRPr lang="en-US" sz="2400" dirty="0" smtClean="0">
              <a:latin typeface="Comic Sans MS" pitchFamily="66" charset="0"/>
            </a:endParaRPr>
          </a:p>
          <a:p>
            <a:pPr eaLnBrk="1" hangingPunct="1">
              <a:buFontTx/>
              <a:buNone/>
            </a:pPr>
            <a:r>
              <a:rPr lang="ru-RU" sz="2400" dirty="0" smtClean="0">
                <a:latin typeface="Comic Sans MS" pitchFamily="66" charset="0"/>
              </a:rPr>
              <a:t>европейцы не смогли оценить всех</a:t>
            </a:r>
            <a:endParaRPr lang="en-US" sz="2400" dirty="0" smtClean="0">
              <a:latin typeface="Comic Sans MS" pitchFamily="66" charset="0"/>
            </a:endParaRPr>
          </a:p>
          <a:p>
            <a:pPr eaLnBrk="1" hangingPunct="1">
              <a:buFontTx/>
              <a:buNone/>
            </a:pPr>
            <a:r>
              <a:rPr lang="ru-RU" sz="2400" dirty="0" smtClean="0">
                <a:latin typeface="Comic Sans MS" pitchFamily="66" charset="0"/>
              </a:rPr>
              <a:t>достоинств постоянного жевания.</a:t>
            </a:r>
          </a:p>
        </p:txBody>
      </p:sp>
      <p:pic>
        <p:nvPicPr>
          <p:cNvPr id="7172" name="Picture 4" descr="tyres02">
            <a:hlinkClick r:id="rId3"/>
          </p:cNvPr>
          <p:cNvPicPr>
            <a:picLocks noChangeAspect="1" noChangeArrowheads="1"/>
          </p:cNvPicPr>
          <p:nvPr/>
        </p:nvPicPr>
        <p:blipFill>
          <a:blip r:embed="rId4" cstate="print"/>
          <a:srcRect/>
          <a:stretch>
            <a:fillRect/>
          </a:stretch>
        </p:blipFill>
        <p:spPr bwMode="auto">
          <a:xfrm>
            <a:off x="5922043" y="2143116"/>
            <a:ext cx="3221957" cy="39386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000100" y="0"/>
            <a:ext cx="6800850" cy="900113"/>
          </a:xfrm>
        </p:spPr>
        <p:txBody>
          <a:bodyPr/>
          <a:lstStyle/>
          <a:p>
            <a:pPr algn="l" eaLnBrk="1" hangingPunct="1"/>
            <a:r>
              <a:rPr lang="ru-RU" sz="2800" dirty="0" smtClean="0">
                <a:solidFill>
                  <a:schemeClr val="folHlink"/>
                </a:solidFill>
              </a:rPr>
              <a:t>История жевательной резинки</a:t>
            </a:r>
          </a:p>
        </p:txBody>
      </p:sp>
      <p:sp>
        <p:nvSpPr>
          <p:cNvPr id="8195" name="Rectangle 3"/>
          <p:cNvSpPr>
            <a:spLocks noGrp="1" noChangeArrowheads="1"/>
          </p:cNvSpPr>
          <p:nvPr>
            <p:ph idx="1"/>
          </p:nvPr>
        </p:nvSpPr>
        <p:spPr>
          <a:xfrm>
            <a:off x="0" y="714356"/>
            <a:ext cx="9144000" cy="5000625"/>
          </a:xfrm>
        </p:spPr>
        <p:txBody>
          <a:bodyPr>
            <a:normAutofit/>
          </a:bodyPr>
          <a:lstStyle/>
          <a:p>
            <a:pPr eaLnBrk="1" hangingPunct="1">
              <a:buFontTx/>
              <a:buNone/>
            </a:pPr>
            <a:r>
              <a:rPr lang="en-US" sz="2400" dirty="0" smtClean="0">
                <a:latin typeface="Comic Sans MS" pitchFamily="66" charset="0"/>
              </a:rPr>
              <a:t>    </a:t>
            </a:r>
            <a:r>
              <a:rPr lang="ru-RU" sz="2400" dirty="0" smtClean="0">
                <a:latin typeface="Comic Sans MS" pitchFamily="66" charset="0"/>
              </a:rPr>
              <a:t>     Второе рождение жевательной резинки </a:t>
            </a:r>
          </a:p>
          <a:p>
            <a:pPr eaLnBrk="1" hangingPunct="1">
              <a:buFontTx/>
              <a:buNone/>
            </a:pPr>
            <a:r>
              <a:rPr lang="ru-RU" sz="2400" dirty="0" smtClean="0">
                <a:latin typeface="Comic Sans MS" pitchFamily="66" charset="0"/>
              </a:rPr>
              <a:t>   произошло в США несколько веков спустя.</a:t>
            </a:r>
          </a:p>
          <a:p>
            <a:pPr eaLnBrk="1" hangingPunct="1">
              <a:buFontTx/>
              <a:buNone/>
            </a:pPr>
            <a:r>
              <a:rPr lang="ru-RU" sz="2400" dirty="0" smtClean="0">
                <a:latin typeface="Comic Sans MS" pitchFamily="66" charset="0"/>
              </a:rPr>
              <a:t>        Для жевания стали использовать  еловую смолу. </a:t>
            </a:r>
          </a:p>
          <a:p>
            <a:pPr eaLnBrk="1" hangingPunct="1">
              <a:buFontTx/>
              <a:buNone/>
            </a:pPr>
            <a:r>
              <a:rPr lang="ru-RU" sz="2400" dirty="0" smtClean="0">
                <a:latin typeface="Comic Sans MS" pitchFamily="66" charset="0"/>
              </a:rPr>
              <a:t>        Для того чтобы хорошо разжевать этот </a:t>
            </a:r>
            <a:r>
              <a:rPr lang="en-US" sz="2400" dirty="0" smtClean="0">
                <a:latin typeface="Comic Sans MS" pitchFamily="66" charset="0"/>
              </a:rPr>
              <a:t> </a:t>
            </a:r>
            <a:r>
              <a:rPr lang="ru-RU" sz="2400" dirty="0" smtClean="0">
                <a:latin typeface="Comic Sans MS" pitchFamily="66" charset="0"/>
              </a:rPr>
              <a:t>материал приходилось его долго разогревать во рту, и это сдерживало распространение жевательной резинки. Настоящим прорывом в «жевательной» индустрии </a:t>
            </a:r>
          </a:p>
          <a:p>
            <a:pPr eaLnBrk="1" hangingPunct="1">
              <a:buFontTx/>
              <a:buNone/>
            </a:pPr>
            <a:r>
              <a:rPr lang="ru-RU" sz="2400" dirty="0" smtClean="0">
                <a:latin typeface="Comic Sans MS" pitchFamily="66" charset="0"/>
              </a:rPr>
              <a:t>   стало использование сока </a:t>
            </a:r>
            <a:r>
              <a:rPr lang="ru-RU" sz="2400" dirty="0" err="1" smtClean="0">
                <a:latin typeface="Comic Sans MS" pitchFamily="66" charset="0"/>
              </a:rPr>
              <a:t>саподиллы</a:t>
            </a:r>
            <a:r>
              <a:rPr lang="ru-RU" sz="2400" dirty="0" smtClean="0">
                <a:latin typeface="Comic Sans MS" pitchFamily="66" charset="0"/>
              </a:rPr>
              <a:t>, который по </a:t>
            </a:r>
          </a:p>
          <a:p>
            <a:pPr eaLnBrk="1" hangingPunct="1">
              <a:buFontTx/>
              <a:buNone/>
            </a:pPr>
            <a:r>
              <a:rPr lang="ru-RU" sz="2400" dirty="0" smtClean="0">
                <a:latin typeface="Comic Sans MS" pitchFamily="66" charset="0"/>
              </a:rPr>
              <a:t>   своим свойствам похож на латекс.</a:t>
            </a:r>
          </a:p>
        </p:txBody>
      </p:sp>
      <p:pic>
        <p:nvPicPr>
          <p:cNvPr id="8196" name="Picture 4" descr="16057"/>
          <p:cNvPicPr>
            <a:picLocks noChangeAspect="1" noChangeArrowheads="1"/>
          </p:cNvPicPr>
          <p:nvPr/>
        </p:nvPicPr>
        <p:blipFill>
          <a:blip r:embed="rId3" cstate="print"/>
          <a:srcRect/>
          <a:stretch>
            <a:fillRect/>
          </a:stretch>
        </p:blipFill>
        <p:spPr bwMode="auto">
          <a:xfrm>
            <a:off x="2928926" y="4577600"/>
            <a:ext cx="3386135" cy="228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title"/>
          </p:nvPr>
        </p:nvSpPr>
        <p:spPr/>
        <p:txBody>
          <a:bodyPr/>
          <a:lstStyle/>
          <a:p>
            <a:r>
              <a:rPr lang="ru-RU" smtClean="0"/>
              <a:t>Создание жвачки</a:t>
            </a:r>
          </a:p>
        </p:txBody>
      </p:sp>
      <p:sp>
        <p:nvSpPr>
          <p:cNvPr id="12291" name="Содержимое 2"/>
          <p:cNvSpPr>
            <a:spLocks noGrp="1"/>
          </p:cNvSpPr>
          <p:nvPr>
            <p:ph idx="1"/>
          </p:nvPr>
        </p:nvSpPr>
        <p:spPr>
          <a:xfrm>
            <a:off x="500034" y="1857364"/>
            <a:ext cx="8229600" cy="1257300"/>
          </a:xfrm>
        </p:spPr>
        <p:txBody>
          <a:bodyPr/>
          <a:lstStyle/>
          <a:p>
            <a:r>
              <a:rPr lang="ru-RU" dirty="0" smtClean="0"/>
              <a:t> Первая жвачка была выпущена в г. </a:t>
            </a:r>
            <a:r>
              <a:rPr lang="ru-RU" dirty="0" err="1" smtClean="0"/>
              <a:t>Бангор</a:t>
            </a:r>
            <a:r>
              <a:rPr lang="ru-RU" dirty="0" smtClean="0"/>
              <a:t> (штат Мэн, США)</a:t>
            </a:r>
          </a:p>
        </p:txBody>
      </p:sp>
      <p:pic>
        <p:nvPicPr>
          <p:cNvPr id="12292" name="Рисунок 3" descr="США.jpg"/>
          <p:cNvPicPr>
            <a:picLocks noChangeAspect="1"/>
          </p:cNvPicPr>
          <p:nvPr/>
        </p:nvPicPr>
        <p:blipFill>
          <a:blip r:embed="rId2" cstate="print"/>
          <a:srcRect/>
          <a:stretch>
            <a:fillRect/>
          </a:stretch>
        </p:blipFill>
        <p:spPr bwMode="auto">
          <a:xfrm>
            <a:off x="500063" y="3000375"/>
            <a:ext cx="3571875" cy="2857500"/>
          </a:xfrm>
          <a:prstGeom prst="rect">
            <a:avLst/>
          </a:prstGeom>
          <a:noFill/>
          <a:ln w="9525">
            <a:noFill/>
            <a:miter lim="800000"/>
            <a:headEnd/>
            <a:tailEnd/>
          </a:ln>
        </p:spPr>
      </p:pic>
      <p:sp>
        <p:nvSpPr>
          <p:cNvPr id="6" name="Содержимое 2"/>
          <p:cNvSpPr txBox="1">
            <a:spLocks/>
          </p:cNvSpPr>
          <p:nvPr/>
        </p:nvSpPr>
        <p:spPr>
          <a:xfrm>
            <a:off x="4286250" y="2571750"/>
            <a:ext cx="4357688" cy="4000500"/>
          </a:xfrm>
          <a:prstGeom prst="rect">
            <a:avLst/>
          </a:prstGeom>
        </p:spPr>
        <p:txBody>
          <a:bodyPr>
            <a:normAutofit fontScale="55000" lnSpcReduction="20000"/>
          </a:bodyPr>
          <a:lstStyle/>
          <a:p>
            <a:pPr marL="342900" indent="-342900" fontAlgn="auto">
              <a:lnSpc>
                <a:spcPct val="170000"/>
              </a:lnSpc>
              <a:spcBef>
                <a:spcPct val="20000"/>
              </a:spcBef>
              <a:spcAft>
                <a:spcPts val="0"/>
              </a:spcAft>
              <a:buClr>
                <a:schemeClr val="accent1"/>
              </a:buClr>
              <a:buSzPct val="90000"/>
              <a:buFont typeface="Wingdings 3" pitchFamily="18" charset="2"/>
              <a:buChar char=""/>
              <a:defRPr/>
            </a:pPr>
            <a:r>
              <a:rPr lang="ru-RU" sz="3200" dirty="0">
                <a:latin typeface="+mn-lt"/>
              </a:rPr>
              <a:t>С этого момента история жевательной резинки развивается со стремительной скоростью. Благодаря конвейерному производству жевательная резинка превратилась в товар, а мода на жевательную резинку распространилась по всему миру.</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normAutofit fontScale="90000"/>
          </a:bodyPr>
          <a:lstStyle/>
          <a:p>
            <a:r>
              <a:rPr lang="ru-RU" smtClean="0"/>
              <a:t>Первые попытки изготовления</a:t>
            </a:r>
          </a:p>
        </p:txBody>
      </p:sp>
      <p:sp>
        <p:nvSpPr>
          <p:cNvPr id="13315" name="Содержимое 2"/>
          <p:cNvSpPr>
            <a:spLocks noGrp="1"/>
          </p:cNvSpPr>
          <p:nvPr>
            <p:ph idx="1"/>
          </p:nvPr>
        </p:nvSpPr>
        <p:spPr/>
        <p:txBody>
          <a:bodyPr>
            <a:normAutofit/>
          </a:bodyPr>
          <a:lstStyle/>
          <a:p>
            <a:r>
              <a:rPr lang="ru-RU" dirty="0" smtClean="0"/>
              <a:t> </a:t>
            </a:r>
            <a:r>
              <a:rPr lang="ru-RU" dirty="0" smtClean="0">
                <a:latin typeface="Comic Sans MS" pitchFamily="66" charset="0"/>
              </a:rPr>
              <a:t>1848 г. Джон </a:t>
            </a:r>
            <a:r>
              <a:rPr lang="ru-RU" dirty="0" err="1" smtClean="0">
                <a:latin typeface="Comic Sans MS" pitchFamily="66" charset="0"/>
              </a:rPr>
              <a:t>Кёртис</a:t>
            </a:r>
            <a:r>
              <a:rPr lang="ru-RU" dirty="0" smtClean="0">
                <a:latin typeface="Comic Sans MS" pitchFamily="66" charset="0"/>
              </a:rPr>
              <a:t> налаживает промышленное производство жевательной резинки. На его фабрике всего 4 котла. В одном из хвойной смолы выпаривались примеси, в других готовилась масса для изделий с добавлением легких </a:t>
            </a:r>
            <a:r>
              <a:rPr lang="ru-RU" dirty="0" err="1" smtClean="0">
                <a:latin typeface="Comic Sans MS" pitchFamily="66" charset="0"/>
              </a:rPr>
              <a:t>ароматизаторов</a:t>
            </a:r>
            <a:r>
              <a:rPr lang="ru-RU" dirty="0" smtClean="0">
                <a:latin typeface="Comic Sans MS" pitchFamily="66" charset="0"/>
              </a:rPr>
              <a:t>. Первые жевательные резинки носили название «Белая гора», «Сливки с сахаром».</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p:txBody>
          <a:bodyPr>
            <a:normAutofit fontScale="90000"/>
          </a:bodyPr>
          <a:lstStyle/>
          <a:p>
            <a:r>
              <a:rPr lang="ru-RU" smtClean="0"/>
              <a:t>Первые попытки изготовления</a:t>
            </a:r>
          </a:p>
        </p:txBody>
      </p:sp>
      <p:sp>
        <p:nvSpPr>
          <p:cNvPr id="3" name="Содержимое 2"/>
          <p:cNvSpPr>
            <a:spLocks noGrp="1"/>
          </p:cNvSpPr>
          <p:nvPr>
            <p:ph idx="1"/>
          </p:nvPr>
        </p:nvSpPr>
        <p:spPr/>
        <p:txBody>
          <a:bodyPr rtlCol="0">
            <a:normAutofit/>
          </a:bodyPr>
          <a:lstStyle/>
          <a:p>
            <a:pPr fontAlgn="auto">
              <a:spcAft>
                <a:spcPts val="0"/>
              </a:spcAft>
              <a:defRPr/>
            </a:pPr>
            <a:r>
              <a:rPr lang="ru-RU" dirty="0" smtClean="0">
                <a:latin typeface="Comic Sans MS" pitchFamily="66" charset="0"/>
              </a:rPr>
              <a:t> 1850 г. К </a:t>
            </a:r>
            <a:r>
              <a:rPr lang="ru-RU" dirty="0" err="1" smtClean="0">
                <a:latin typeface="Comic Sans MS" pitchFamily="66" charset="0"/>
              </a:rPr>
              <a:t>Кёртису</a:t>
            </a:r>
            <a:r>
              <a:rPr lang="ru-RU" dirty="0" smtClean="0">
                <a:latin typeface="Comic Sans MS" pitchFamily="66" charset="0"/>
              </a:rPr>
              <a:t> приезжает брат, и жевательные резинки начинают разрезать на кубики. Появляется первая обертка из бумаги.</a:t>
            </a:r>
          </a:p>
          <a:p>
            <a:pPr fontAlgn="auto">
              <a:spcAft>
                <a:spcPts val="0"/>
              </a:spcAft>
              <a:defRPr/>
            </a:pPr>
            <a:r>
              <a:rPr lang="ru-RU" dirty="0" smtClean="0">
                <a:latin typeface="Comic Sans MS" pitchFamily="66" charset="0"/>
              </a:rPr>
              <a:t> На производство приглашается 200 человек. Расширяется ассортимент продукции. Появляются жвачки «Четыре в руки», «Американский флаг», «Сосновая магистраль»</a:t>
            </a:r>
            <a:endParaRPr lang="ru-RU" dirty="0">
              <a:latin typeface="Comic Sans MS" pitchFamily="66"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Grp="1" noChangeAspect="1" noChangeArrowheads="1"/>
          </p:cNvPicPr>
          <p:nvPr>
            <p:ph idx="1"/>
          </p:nvPr>
        </p:nvPicPr>
        <p:blipFill>
          <a:blip r:embed="rId2" cstate="print"/>
          <a:srcRect/>
          <a:stretch>
            <a:fillRect/>
          </a:stretch>
        </p:blipFill>
        <p:spPr bwMode="auto">
          <a:xfrm>
            <a:off x="1" y="2357430"/>
            <a:ext cx="2357422" cy="2825341"/>
          </a:xfrm>
          <a:prstGeom prst="rect">
            <a:avLst/>
          </a:prstGeom>
          <a:noFill/>
          <a:ln w="9525">
            <a:noFill/>
            <a:miter lim="800000"/>
            <a:headEnd/>
            <a:tailEnd/>
          </a:ln>
          <a:effectLst/>
        </p:spPr>
      </p:pic>
      <p:sp>
        <p:nvSpPr>
          <p:cNvPr id="5" name="Прямоугольник 4"/>
          <p:cNvSpPr/>
          <p:nvPr/>
        </p:nvSpPr>
        <p:spPr>
          <a:xfrm>
            <a:off x="2000232" y="671691"/>
            <a:ext cx="6691330" cy="6186309"/>
          </a:xfrm>
          <a:prstGeom prst="rect">
            <a:avLst/>
          </a:prstGeom>
        </p:spPr>
        <p:txBody>
          <a:bodyPr wrap="square">
            <a:spAutoFit/>
          </a:bodyPr>
          <a:lstStyle/>
          <a:p>
            <a:r>
              <a:rPr lang="ru-RU" dirty="0" smtClean="0">
                <a:solidFill>
                  <a:srgbClr val="FF0000"/>
                </a:solidFill>
              </a:rPr>
              <a:t>История возникновения жевательной резинки: </a:t>
            </a:r>
            <a:r>
              <a:rPr lang="ru-RU" dirty="0" smtClean="0">
                <a:solidFill>
                  <a:schemeClr val="bg2">
                    <a:lumMod val="10000"/>
                  </a:schemeClr>
                </a:solidFill>
                <a:latin typeface="Comic Sans MS" pitchFamily="66" charset="0"/>
              </a:rPr>
              <a:t>Официально считается, что жвачка была изобретена в середине 19 века. В 1869 году Уильям Пример из штата Огайо получил патент на свой продукт, представляющий собой жевательную массу на манер пластилина. Такая жвачка имела свой неповторимый вкус, напоминающий древесную смолу. Популярностью такая жевательная резинка пользовалась слабо, пока чуть позже ее не стали делать сладкой и ароматизировать более приятными и привычными добавками. Лишь шестьдесят лет спустя жвачка приобрела современный вид. Американец </a:t>
            </a:r>
            <a:r>
              <a:rPr lang="ru-RU" dirty="0" err="1" smtClean="0">
                <a:solidFill>
                  <a:schemeClr val="bg2">
                    <a:lumMod val="10000"/>
                  </a:schemeClr>
                </a:solidFill>
                <a:latin typeface="Comic Sans MS" pitchFamily="66" charset="0"/>
              </a:rPr>
              <a:t>Уолтер</a:t>
            </a:r>
            <a:r>
              <a:rPr lang="ru-RU" dirty="0" smtClean="0">
                <a:solidFill>
                  <a:schemeClr val="bg2">
                    <a:lumMod val="10000"/>
                  </a:schemeClr>
                </a:solidFill>
                <a:latin typeface="Comic Sans MS" pitchFamily="66" charset="0"/>
              </a:rPr>
              <a:t> </a:t>
            </a:r>
            <a:r>
              <a:rPr lang="ru-RU" dirty="0" err="1" smtClean="0">
                <a:solidFill>
                  <a:schemeClr val="bg2">
                    <a:lumMod val="10000"/>
                  </a:schemeClr>
                </a:solidFill>
                <a:latin typeface="Comic Sans MS" pitchFamily="66" charset="0"/>
              </a:rPr>
              <a:t>Димар</a:t>
            </a:r>
            <a:r>
              <a:rPr lang="ru-RU" dirty="0" smtClean="0">
                <a:solidFill>
                  <a:schemeClr val="bg2">
                    <a:lumMod val="10000"/>
                  </a:schemeClr>
                </a:solidFill>
                <a:latin typeface="Comic Sans MS" pitchFamily="66" charset="0"/>
              </a:rPr>
              <a:t> смог найти идеальный баланс между ее составляющими: 20% каучука, 60% сахара или заменителя, 19% кукурузного сиропа и 1% </a:t>
            </a:r>
            <a:r>
              <a:rPr lang="ru-RU" dirty="0" err="1" smtClean="0">
                <a:solidFill>
                  <a:schemeClr val="bg2">
                    <a:lumMod val="10000"/>
                  </a:schemeClr>
                </a:solidFill>
                <a:latin typeface="Comic Sans MS" pitchFamily="66" charset="0"/>
              </a:rPr>
              <a:t>ароматизаторов</a:t>
            </a:r>
            <a:r>
              <a:rPr lang="ru-RU" dirty="0" smtClean="0">
                <a:solidFill>
                  <a:schemeClr val="bg2">
                    <a:lumMod val="10000"/>
                  </a:schemeClr>
                </a:solidFill>
                <a:latin typeface="Comic Sans MS" pitchFamily="66" charset="0"/>
              </a:rPr>
              <a:t>. Основным показателем качества резинки, несомненно, была и остается ее эластичность.</a:t>
            </a:r>
            <a:br>
              <a:rPr lang="ru-RU" dirty="0" smtClean="0">
                <a:solidFill>
                  <a:schemeClr val="bg2">
                    <a:lumMod val="10000"/>
                  </a:schemeClr>
                </a:solidFill>
                <a:latin typeface="Comic Sans MS" pitchFamily="66" charset="0"/>
              </a:rPr>
            </a:br>
            <a:r>
              <a:rPr lang="ru-RU" dirty="0" smtClean="0">
                <a:solidFill>
                  <a:schemeClr val="bg2">
                    <a:lumMod val="10000"/>
                  </a:schemeClr>
                </a:solidFill>
                <a:latin typeface="Comic Sans MS" pitchFamily="66" charset="0"/>
              </a:rPr>
              <a:t>В действительности, жевательная резинка пришла к людям гораздо раньше. А точнее – во времена раннего неолита. Археологи нашли отпечатки зубов в кусочках смолы. Древние греки предпочитали смолу хвойных деревьев, в отличие от майя, которые использовали </a:t>
            </a:r>
            <a:r>
              <a:rPr lang="ru-RU" dirty="0" err="1" smtClean="0">
                <a:solidFill>
                  <a:schemeClr val="bg2">
                    <a:lumMod val="10000"/>
                  </a:schemeClr>
                </a:solidFill>
                <a:latin typeface="Comic Sans MS" pitchFamily="66" charset="0"/>
              </a:rPr>
              <a:t>саподиловую</a:t>
            </a:r>
            <a:r>
              <a:rPr lang="ru-RU" dirty="0" smtClean="0">
                <a:solidFill>
                  <a:schemeClr val="bg2">
                    <a:lumMod val="10000"/>
                  </a:schemeClr>
                </a:solidFill>
                <a:latin typeface="Comic Sans MS" pitchFamily="66" charset="0"/>
              </a:rPr>
              <a:t> древесную </a:t>
            </a:r>
            <a:r>
              <a:rPr lang="ru-RU" dirty="0" smtClean="0">
                <a:latin typeface="Comic Sans MS" pitchFamily="66" charset="0"/>
              </a:rPr>
              <a:t>смолу.</a:t>
            </a:r>
            <a:endParaRPr lang="ru-RU" dirty="0">
              <a:latin typeface="Comic Sans MS" pitchFamily="66"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title"/>
          </p:nvPr>
        </p:nvSpPr>
        <p:spPr>
          <a:xfrm>
            <a:off x="428596" y="0"/>
            <a:ext cx="7239000" cy="1143000"/>
          </a:xfrm>
        </p:spPr>
        <p:txBody>
          <a:bodyPr/>
          <a:lstStyle/>
          <a:p>
            <a:pPr algn="ctr"/>
            <a:r>
              <a:rPr lang="ru-RU" dirty="0" smtClean="0">
                <a:solidFill>
                  <a:schemeClr val="accent1">
                    <a:lumMod val="50000"/>
                  </a:schemeClr>
                </a:solidFill>
                <a:latin typeface="Comic Sans MS" pitchFamily="66" charset="0"/>
              </a:rPr>
              <a:t>Патентованная жвачка</a:t>
            </a:r>
          </a:p>
        </p:txBody>
      </p:sp>
      <p:sp>
        <p:nvSpPr>
          <p:cNvPr id="3" name="Содержимое 2"/>
          <p:cNvSpPr>
            <a:spLocks noGrp="1"/>
          </p:cNvSpPr>
          <p:nvPr>
            <p:ph idx="1"/>
          </p:nvPr>
        </p:nvSpPr>
        <p:spPr>
          <a:xfrm>
            <a:off x="0" y="1142984"/>
            <a:ext cx="6357950" cy="4972050"/>
          </a:xfrm>
        </p:spPr>
        <p:txBody>
          <a:bodyPr rtlCol="0">
            <a:noAutofit/>
          </a:bodyPr>
          <a:lstStyle/>
          <a:p>
            <a:pPr fontAlgn="auto">
              <a:lnSpc>
                <a:spcPct val="150000"/>
              </a:lnSpc>
              <a:spcAft>
                <a:spcPts val="0"/>
              </a:spcAft>
              <a:defRPr/>
            </a:pPr>
            <a:r>
              <a:rPr lang="ru-RU" sz="2400" dirty="0" smtClean="0">
                <a:latin typeface="Comic Sans MS" pitchFamily="66" charset="0"/>
              </a:rPr>
              <a:t>В последующие годы несколько  дантистов открывают свои фабрики по производству жевательной резинки. </a:t>
            </a:r>
          </a:p>
          <a:p>
            <a:pPr fontAlgn="auto">
              <a:lnSpc>
                <a:spcPct val="150000"/>
              </a:lnSpc>
              <a:spcAft>
                <a:spcPts val="0"/>
              </a:spcAft>
              <a:defRPr/>
            </a:pPr>
            <a:r>
              <a:rPr lang="ru-RU" sz="2400" dirty="0" smtClean="0">
                <a:latin typeface="Comic Sans MS" pitchFamily="66" charset="0"/>
              </a:rPr>
              <a:t>В 1880-е годы в жвачку стали добавлять сахар и </a:t>
            </a:r>
            <a:r>
              <a:rPr lang="ru-RU" sz="2400" dirty="0" err="1" smtClean="0">
                <a:latin typeface="Comic Sans MS" pitchFamily="66" charset="0"/>
              </a:rPr>
              <a:t>ароматизаторы</a:t>
            </a:r>
            <a:r>
              <a:rPr lang="ru-RU" sz="2400" dirty="0" smtClean="0">
                <a:latin typeface="Comic Sans MS" pitchFamily="66" charset="0"/>
              </a:rPr>
              <a:t> по новой технологии – теперь жвачки стали сохранять свой вкус на более долгий срок. Такие жвачки стал производить Уильям </a:t>
            </a:r>
            <a:r>
              <a:rPr lang="ru-RU" sz="2400" dirty="0" err="1" smtClean="0">
                <a:latin typeface="Comic Sans MS" pitchFamily="66" charset="0"/>
              </a:rPr>
              <a:t>Ригли</a:t>
            </a:r>
            <a:r>
              <a:rPr lang="ru-RU" sz="2400" dirty="0" smtClean="0">
                <a:latin typeface="Comic Sans MS" pitchFamily="66" charset="0"/>
              </a:rPr>
              <a:t>, открывший компанию </a:t>
            </a:r>
            <a:r>
              <a:rPr lang="en-US" sz="2400" dirty="0" smtClean="0">
                <a:latin typeface="Comic Sans MS" pitchFamily="66" charset="0"/>
              </a:rPr>
              <a:t>Wrigley</a:t>
            </a:r>
            <a:r>
              <a:rPr lang="ru-RU" sz="2400" dirty="0" smtClean="0">
                <a:latin typeface="Comic Sans MS" pitchFamily="66" charset="0"/>
              </a:rPr>
              <a:t>.</a:t>
            </a:r>
            <a:endParaRPr lang="ru-RU" sz="2400" dirty="0">
              <a:latin typeface="Comic Sans MS" pitchFamily="66" charset="0"/>
            </a:endParaRPr>
          </a:p>
        </p:txBody>
      </p:sp>
      <p:pic>
        <p:nvPicPr>
          <p:cNvPr id="15364" name="Рисунок 3" descr="2371_114995447875.jpg"/>
          <p:cNvPicPr>
            <a:picLocks noChangeAspect="1"/>
          </p:cNvPicPr>
          <p:nvPr/>
        </p:nvPicPr>
        <p:blipFill>
          <a:blip r:embed="rId3" cstate="print"/>
          <a:srcRect/>
          <a:stretch>
            <a:fillRect/>
          </a:stretch>
        </p:blipFill>
        <p:spPr bwMode="auto">
          <a:xfrm>
            <a:off x="6040438" y="2500306"/>
            <a:ext cx="3103562" cy="3413125"/>
          </a:xfrm>
          <a:prstGeom prst="rect">
            <a:avLst/>
          </a:prstGeom>
          <a:noFill/>
          <a:ln w="9525">
            <a:noFill/>
            <a:miter lim="800000"/>
            <a:headEnd/>
            <a:tailEnd/>
          </a:ln>
        </p:spPr>
      </p:pic>
      <p:sp>
        <p:nvSpPr>
          <p:cNvPr id="15365" name="TextBox 4"/>
          <p:cNvSpPr txBox="1">
            <a:spLocks noChangeArrowheads="1"/>
          </p:cNvSpPr>
          <p:nvPr/>
        </p:nvSpPr>
        <p:spPr bwMode="auto">
          <a:xfrm>
            <a:off x="6786578" y="6072206"/>
            <a:ext cx="2292615" cy="461665"/>
          </a:xfrm>
          <a:prstGeom prst="rect">
            <a:avLst/>
          </a:prstGeom>
          <a:noFill/>
          <a:ln w="9525">
            <a:noFill/>
            <a:miter lim="800000"/>
            <a:headEnd/>
            <a:tailEnd/>
          </a:ln>
        </p:spPr>
        <p:txBody>
          <a:bodyPr wrap="none">
            <a:spAutoFit/>
          </a:bodyPr>
          <a:lstStyle/>
          <a:p>
            <a:r>
              <a:rPr lang="ru-RU" sz="2400" dirty="0">
                <a:latin typeface="Comic Sans MS" pitchFamily="66" charset="0"/>
              </a:rPr>
              <a:t>Уильям </a:t>
            </a:r>
            <a:r>
              <a:rPr lang="ru-RU" sz="2400" dirty="0" err="1">
                <a:latin typeface="Comic Sans MS" pitchFamily="66" charset="0"/>
              </a:rPr>
              <a:t>Ригли</a:t>
            </a:r>
            <a:endParaRPr lang="ru-RU" sz="2400" dirty="0">
              <a:latin typeface="Comic Sans MS" pitchFamily="66"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
          <p:cNvSpPr>
            <a:spLocks noChangeArrowheads="1"/>
          </p:cNvSpPr>
          <p:nvPr/>
        </p:nvSpPr>
        <p:spPr bwMode="auto">
          <a:xfrm>
            <a:off x="228600" y="685800"/>
            <a:ext cx="8686800" cy="5262979"/>
          </a:xfrm>
          <a:prstGeom prst="rect">
            <a:avLst/>
          </a:prstGeom>
          <a:noFill/>
          <a:ln w="9525">
            <a:noFill/>
            <a:miter lim="800000"/>
            <a:headEnd/>
            <a:tailEnd/>
          </a:ln>
        </p:spPr>
        <p:txBody>
          <a:bodyPr anchor="ctr">
            <a:spAutoFit/>
          </a:bodyPr>
          <a:lstStyle/>
          <a:p>
            <a:pPr algn="just" eaLnBrk="0" hangingPunct="0"/>
            <a:r>
              <a:rPr lang="ru-RU" sz="2400" dirty="0" smtClean="0">
                <a:latin typeface="Comic Sans MS" pitchFamily="66" charset="0"/>
                <a:cs typeface="Times New Roman" pitchFamily="18" charset="0"/>
              </a:rPr>
              <a:t>А </a:t>
            </a:r>
            <a:r>
              <a:rPr lang="ru-RU" sz="2400" dirty="0">
                <a:latin typeface="Comic Sans MS" pitchFamily="66" charset="0"/>
                <a:cs typeface="Times New Roman" pitchFamily="18" charset="0"/>
              </a:rPr>
              <a:t>в 1869 г Томас Адамс изобрел  настоящую жевательную резинку. Он сварил на собственной кухне кусочек каучука. Потом он добавил в жвачку лакричный </a:t>
            </a:r>
            <a:r>
              <a:rPr lang="ru-RU" sz="2400" dirty="0" err="1">
                <a:latin typeface="Comic Sans MS" pitchFamily="66" charset="0"/>
                <a:cs typeface="Times New Roman" pitchFamily="18" charset="0"/>
              </a:rPr>
              <a:t>ароматизатор</a:t>
            </a:r>
            <a:r>
              <a:rPr lang="ru-RU" sz="2400" dirty="0">
                <a:latin typeface="Comic Sans MS" pitchFamily="66" charset="0"/>
                <a:cs typeface="Times New Roman" pitchFamily="18" charset="0"/>
              </a:rPr>
              <a:t>. Так появилась первая ароматизированная жвачка. Называлась эта жвачка – Черный Джек. </a:t>
            </a:r>
            <a:endParaRPr lang="ru-RU" sz="2400" dirty="0">
              <a:latin typeface="Comic Sans MS" pitchFamily="66" charset="0"/>
            </a:endParaRPr>
          </a:p>
          <a:p>
            <a:pPr algn="just" eaLnBrk="0" hangingPunct="0"/>
            <a:r>
              <a:rPr lang="ru-RU" sz="2400" dirty="0">
                <a:latin typeface="Comic Sans MS" pitchFamily="66" charset="0"/>
                <a:cs typeface="Times New Roman" pitchFamily="18" charset="0"/>
              </a:rPr>
              <a:t>В 1930-е годы Уильям </a:t>
            </a:r>
            <a:r>
              <a:rPr lang="ru-RU" sz="2400" dirty="0" err="1">
                <a:latin typeface="Comic Sans MS" pitchFamily="66" charset="0"/>
                <a:cs typeface="Times New Roman" pitchFamily="18" charset="0"/>
              </a:rPr>
              <a:t>Ригли</a:t>
            </a:r>
            <a:r>
              <a:rPr lang="ru-RU" sz="2400" dirty="0">
                <a:latin typeface="Comic Sans MS" pitchFamily="66" charset="0"/>
                <a:cs typeface="Times New Roman" pitchFamily="18" charset="0"/>
              </a:rPr>
              <a:t> придумывает новый маркетинговый ход. Вкладыши с изображением бейсбольных чемпионов и героев комиксов, стали продаваться с жевательными резинками. Картинки выпускались ограниченными тиражами, поэтому стали предметом коллекционирования.</a:t>
            </a:r>
            <a:endParaRPr lang="ru-RU" sz="2400" dirty="0">
              <a:latin typeface="Comic Sans MS" pitchFamily="66" charset="0"/>
            </a:endParaRPr>
          </a:p>
          <a:p>
            <a:pPr algn="just" eaLnBrk="0" hangingPunct="0"/>
            <a:r>
              <a:rPr lang="ru-RU" sz="2400" dirty="0">
                <a:latin typeface="Comic Sans MS" pitchFamily="66" charset="0"/>
                <a:cs typeface="Times New Roman" pitchFamily="18" charset="0"/>
              </a:rPr>
              <a:t>В 1970-е годы первая жевательная резинка была выпущена в СССР. Их выпуском занималась  фабрика «Меньшевик» (г Москва).</a:t>
            </a:r>
            <a:endParaRPr lang="ru-RU" sz="2400" dirty="0">
              <a:latin typeface="Comic Sans MS"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normAutofit/>
          </a:bodyPr>
          <a:lstStyle/>
          <a:p>
            <a:pPr algn="ctr"/>
            <a:r>
              <a:rPr lang="ru-RU" sz="3600" dirty="0" smtClean="0">
                <a:solidFill>
                  <a:schemeClr val="accent1">
                    <a:lumMod val="50000"/>
                  </a:schemeClr>
                </a:solidFill>
                <a:latin typeface="Comic Sans MS" pitchFamily="66" charset="0"/>
              </a:rPr>
              <a:t>Старинные компании-изготовители жвачек</a:t>
            </a:r>
          </a:p>
        </p:txBody>
      </p:sp>
      <p:sp>
        <p:nvSpPr>
          <p:cNvPr id="16387" name="Содержимое 2"/>
          <p:cNvSpPr>
            <a:spLocks noGrp="1"/>
          </p:cNvSpPr>
          <p:nvPr>
            <p:ph idx="1"/>
          </p:nvPr>
        </p:nvSpPr>
        <p:spPr/>
        <p:txBody>
          <a:bodyPr>
            <a:normAutofit fontScale="92500" lnSpcReduction="20000"/>
          </a:bodyPr>
          <a:lstStyle/>
          <a:p>
            <a:pPr>
              <a:lnSpc>
                <a:spcPct val="150000"/>
              </a:lnSpc>
            </a:pPr>
            <a:r>
              <a:rPr lang="ru-RU" sz="2800" dirty="0" smtClean="0">
                <a:latin typeface="Comic Sans MS" pitchFamily="66" charset="0"/>
              </a:rPr>
              <a:t> Продающиеся по сей день жвачки </a:t>
            </a:r>
            <a:r>
              <a:rPr lang="en-US" sz="2800" dirty="0" smtClean="0">
                <a:latin typeface="Comic Sans MS" pitchFamily="66" charset="0"/>
              </a:rPr>
              <a:t>Spearmint </a:t>
            </a:r>
            <a:r>
              <a:rPr lang="ru-RU" sz="2800" dirty="0" smtClean="0">
                <a:latin typeface="Comic Sans MS" pitchFamily="66" charset="0"/>
              </a:rPr>
              <a:t>и </a:t>
            </a:r>
            <a:r>
              <a:rPr lang="en-US" sz="2800" dirty="0" smtClean="0">
                <a:latin typeface="Comic Sans MS" pitchFamily="66" charset="0"/>
              </a:rPr>
              <a:t>Juicy Fruit </a:t>
            </a:r>
            <a:r>
              <a:rPr lang="ru-RU" sz="2800" dirty="0" smtClean="0">
                <a:latin typeface="Comic Sans MS" pitchFamily="66" charset="0"/>
              </a:rPr>
              <a:t>(компания </a:t>
            </a:r>
            <a:r>
              <a:rPr lang="en-US" sz="2800" dirty="0" smtClean="0">
                <a:latin typeface="Comic Sans MS" pitchFamily="66" charset="0"/>
              </a:rPr>
              <a:t>Wrigley) </a:t>
            </a:r>
            <a:r>
              <a:rPr lang="ru-RU" sz="2800" dirty="0" smtClean="0">
                <a:latin typeface="Comic Sans MS" pitchFamily="66" charset="0"/>
              </a:rPr>
              <a:t>вышли на рынок в 1893 году.</a:t>
            </a:r>
            <a:endParaRPr lang="en-US" sz="2800" dirty="0" smtClean="0">
              <a:latin typeface="Comic Sans MS" pitchFamily="66" charset="0"/>
            </a:endParaRPr>
          </a:p>
          <a:p>
            <a:pPr>
              <a:lnSpc>
                <a:spcPct val="150000"/>
              </a:lnSpc>
            </a:pPr>
            <a:r>
              <a:rPr lang="en-US" sz="2800" dirty="0" smtClean="0">
                <a:latin typeface="Comic Sans MS" pitchFamily="66" charset="0"/>
              </a:rPr>
              <a:t> </a:t>
            </a:r>
            <a:r>
              <a:rPr lang="ru-RU" sz="2800" dirty="0" smtClean="0">
                <a:latin typeface="Comic Sans MS" pitchFamily="66" charset="0"/>
              </a:rPr>
              <a:t>Компания </a:t>
            </a:r>
            <a:r>
              <a:rPr lang="en-US" sz="2800" dirty="0" smtClean="0">
                <a:latin typeface="Comic Sans MS" pitchFamily="66" charset="0"/>
              </a:rPr>
              <a:t>Wrigley </a:t>
            </a:r>
            <a:r>
              <a:rPr lang="ru-RU" sz="2800" dirty="0" smtClean="0">
                <a:latin typeface="Comic Sans MS" pitchFamily="66" charset="0"/>
              </a:rPr>
              <a:t>также производит жвачки </a:t>
            </a:r>
            <a:r>
              <a:rPr lang="en-US" sz="2800" dirty="0" smtClean="0">
                <a:latin typeface="Comic Sans MS" pitchFamily="66" charset="0"/>
              </a:rPr>
              <a:t>Orbit, </a:t>
            </a:r>
            <a:r>
              <a:rPr lang="en-US" sz="2800" dirty="0" err="1" smtClean="0">
                <a:latin typeface="Comic Sans MS" pitchFamily="66" charset="0"/>
              </a:rPr>
              <a:t>Hubba</a:t>
            </a:r>
            <a:r>
              <a:rPr lang="en-US" sz="2800" dirty="0" smtClean="0">
                <a:latin typeface="Comic Sans MS" pitchFamily="66" charset="0"/>
              </a:rPr>
              <a:t> Bubba, Eclipse </a:t>
            </a:r>
            <a:r>
              <a:rPr lang="ru-RU" sz="2800" dirty="0" smtClean="0">
                <a:latin typeface="Comic Sans MS" pitchFamily="66" charset="0"/>
              </a:rPr>
              <a:t>и др.</a:t>
            </a:r>
          </a:p>
          <a:p>
            <a:pPr>
              <a:lnSpc>
                <a:spcPct val="150000"/>
              </a:lnSpc>
            </a:pPr>
            <a:r>
              <a:rPr lang="ru-RU" sz="2800" dirty="0" err="1" smtClean="0">
                <a:latin typeface="Comic Sans MS" pitchFamily="66" charset="0"/>
              </a:rPr>
              <a:t>Проиводство</a:t>
            </a:r>
            <a:r>
              <a:rPr lang="ru-RU" sz="2800" dirty="0" smtClean="0">
                <a:latin typeface="Comic Sans MS" pitchFamily="66" charset="0"/>
              </a:rPr>
              <a:t> </a:t>
            </a:r>
            <a:r>
              <a:rPr lang="ru-RU" sz="2800" dirty="0" err="1" smtClean="0">
                <a:latin typeface="Comic Sans MS" pitchFamily="66" charset="0"/>
              </a:rPr>
              <a:t>осуществляеся</a:t>
            </a:r>
            <a:r>
              <a:rPr lang="ru-RU" sz="2800" dirty="0" smtClean="0">
                <a:latin typeface="Comic Sans MS" pitchFamily="66" charset="0"/>
              </a:rPr>
              <a:t> более чем в 180 странах мира, численность персонала – около 15 тысяч человек</a:t>
            </a:r>
            <a:r>
              <a:rPr lang="ru-RU" dirty="0" smtClean="0">
                <a:latin typeface="Comic Sans MS" pitchFamily="66" charset="0"/>
              </a:rPr>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Grp="1" noChangeArrowheads="1"/>
          </p:cNvSpPr>
          <p:nvPr>
            <p:ph type="title"/>
          </p:nvPr>
        </p:nvSpPr>
        <p:spPr>
          <a:xfrm>
            <a:off x="642910" y="785794"/>
            <a:ext cx="7761288" cy="4857784"/>
          </a:xfrm>
        </p:spPr>
        <p:txBody>
          <a:bodyPr>
            <a:normAutofit/>
          </a:bodyPr>
          <a:lstStyle/>
          <a:p>
            <a:pPr algn="ctr"/>
            <a:r>
              <a:rPr lang="ru-RU" sz="2400" b="1" dirty="0"/>
              <a:t/>
            </a:r>
            <a:br>
              <a:rPr lang="ru-RU" sz="2400" b="1" dirty="0"/>
            </a:br>
            <a:r>
              <a:rPr lang="ru-RU" sz="2400" dirty="0">
                <a:latin typeface="Comic Sans MS" pitchFamily="66" charset="0"/>
              </a:rPr>
              <a:t>   </a:t>
            </a:r>
            <a:r>
              <a:rPr lang="ru-RU" sz="2800" dirty="0">
                <a:latin typeface="Comic Sans MS" pitchFamily="66" charset="0"/>
              </a:rPr>
              <a:t>Вскоре в жевательные резинки стали добавлять сахар и различные </a:t>
            </a:r>
            <a:r>
              <a:rPr lang="ru-RU" sz="2800" dirty="0" err="1">
                <a:latin typeface="Comic Sans MS" pitchFamily="66" charset="0"/>
              </a:rPr>
              <a:t>ароматизаторы</a:t>
            </a:r>
            <a:r>
              <a:rPr lang="ru-RU" sz="2800" dirty="0">
                <a:latin typeface="Comic Sans MS" pitchFamily="66" charset="0"/>
              </a:rPr>
              <a:t>. В 1939 году на свет появилась работа американского профессора </a:t>
            </a:r>
            <a:r>
              <a:rPr lang="ru-RU" sz="2800" dirty="0" err="1">
                <a:latin typeface="Comic Sans MS" pitchFamily="66" charset="0"/>
              </a:rPr>
              <a:t>Холлингворта</a:t>
            </a:r>
            <a:r>
              <a:rPr lang="ru-RU" sz="2800" dirty="0">
                <a:latin typeface="Comic Sans MS" pitchFamily="66" charset="0"/>
              </a:rPr>
              <a:t>, в которой было убедительно доказано, что постоянное жевание снимает мышечное напряжение и стресс. С тех пор жевательная резинка стала обязательным компонентом в пайке американских солдат.</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aztum34"/>
          <p:cNvPicPr>
            <a:picLocks noChangeAspect="1" noChangeArrowheads="1"/>
          </p:cNvPicPr>
          <p:nvPr/>
        </p:nvPicPr>
        <p:blipFill>
          <a:blip r:embed="rId3" cstate="print"/>
          <a:srcRect/>
          <a:stretch>
            <a:fillRect/>
          </a:stretch>
        </p:blipFill>
        <p:spPr bwMode="auto">
          <a:xfrm>
            <a:off x="-323850" y="0"/>
            <a:ext cx="9467850" cy="6858000"/>
          </a:xfrm>
          <a:prstGeom prst="rect">
            <a:avLst/>
          </a:prstGeom>
          <a:noFill/>
          <a:ln w="9525">
            <a:noFill/>
            <a:miter lim="800000"/>
            <a:headEnd/>
            <a:tailEnd/>
          </a:ln>
        </p:spPr>
      </p:pic>
      <p:sp>
        <p:nvSpPr>
          <p:cNvPr id="3075" name="Rectangle 3"/>
          <p:cNvSpPr>
            <a:spLocks noGrp="1" noChangeArrowheads="1"/>
          </p:cNvSpPr>
          <p:nvPr>
            <p:ph type="title"/>
          </p:nvPr>
        </p:nvSpPr>
        <p:spPr>
          <a:xfrm>
            <a:off x="3500430" y="320040"/>
            <a:ext cx="2571768" cy="1143000"/>
          </a:xfrm>
        </p:spPr>
        <p:txBody>
          <a:bodyPr>
            <a:normAutofit fontScale="90000"/>
          </a:bodyPr>
          <a:lstStyle/>
          <a:p>
            <a:pPr eaLnBrk="1" hangingPunct="1"/>
            <a:r>
              <a:rPr lang="ru-RU" sz="4000" b="1" dirty="0" smtClean="0">
                <a:solidFill>
                  <a:schemeClr val="tx1"/>
                </a:solidFill>
              </a:rPr>
              <a:t>Польза?</a:t>
            </a:r>
            <a:br>
              <a:rPr lang="ru-RU" sz="4000" b="1" dirty="0" smtClean="0">
                <a:solidFill>
                  <a:schemeClr val="tx1"/>
                </a:solidFill>
              </a:rPr>
            </a:br>
            <a:endParaRPr lang="ru-RU" sz="4000" b="1" dirty="0" smtClean="0">
              <a:solidFill>
                <a:schemeClr val="tx1"/>
              </a:solidFill>
            </a:endParaRPr>
          </a:p>
        </p:txBody>
      </p:sp>
      <p:pic>
        <p:nvPicPr>
          <p:cNvPr id="3077" name="Picture 6" descr="10-01-49"/>
          <p:cNvPicPr>
            <a:picLocks noGrp="1" noChangeAspect="1" noChangeArrowheads="1"/>
          </p:cNvPicPr>
          <p:nvPr>
            <p:ph idx="1"/>
          </p:nvPr>
        </p:nvPicPr>
        <p:blipFill>
          <a:blip r:embed="rId4" cstate="print"/>
          <a:srcRect/>
          <a:stretch>
            <a:fillRect/>
          </a:stretch>
        </p:blipFill>
        <p:spPr>
          <a:xfrm rot="20616337">
            <a:off x="31750" y="3502025"/>
            <a:ext cx="3165475" cy="3313113"/>
          </a:xfrm>
          <a:noFill/>
        </p:spPr>
      </p:pic>
      <p:pic>
        <p:nvPicPr>
          <p:cNvPr id="3076" name="Picture 5" descr="Картинка 31 из 2343"/>
          <p:cNvPicPr>
            <a:picLocks noChangeAspect="1" noChangeArrowheads="1"/>
          </p:cNvPicPr>
          <p:nvPr/>
        </p:nvPicPr>
        <p:blipFill>
          <a:blip r:embed="rId5" r:link="rId6" cstate="print"/>
          <a:srcRect/>
          <a:stretch>
            <a:fillRect/>
          </a:stretch>
        </p:blipFill>
        <p:spPr bwMode="auto">
          <a:xfrm rot="-943788">
            <a:off x="0" y="0"/>
            <a:ext cx="2987675" cy="3357563"/>
          </a:xfrm>
          <a:prstGeom prst="rect">
            <a:avLst/>
          </a:prstGeom>
          <a:noFill/>
          <a:ln w="9525">
            <a:noFill/>
            <a:miter lim="800000"/>
            <a:headEnd/>
            <a:tailEnd/>
          </a:ln>
        </p:spPr>
      </p:pic>
      <p:pic>
        <p:nvPicPr>
          <p:cNvPr id="3078" name="img_9" descr="48306773">
            <a:hlinkClick r:id="rId7"/>
          </p:cNvPr>
          <p:cNvPicPr>
            <a:picLocks noChangeAspect="1" noChangeArrowheads="1"/>
          </p:cNvPicPr>
          <p:nvPr/>
        </p:nvPicPr>
        <p:blipFill>
          <a:blip r:embed="rId8" cstate="print"/>
          <a:srcRect/>
          <a:stretch>
            <a:fillRect/>
          </a:stretch>
        </p:blipFill>
        <p:spPr bwMode="auto">
          <a:xfrm>
            <a:off x="2843213" y="1989138"/>
            <a:ext cx="3529012" cy="3240087"/>
          </a:xfrm>
          <a:prstGeom prst="rect">
            <a:avLst/>
          </a:prstGeom>
          <a:noFill/>
          <a:ln w="9525">
            <a:noFill/>
            <a:miter lim="800000"/>
            <a:headEnd/>
            <a:tailEnd/>
          </a:ln>
        </p:spPr>
      </p:pic>
      <p:pic>
        <p:nvPicPr>
          <p:cNvPr id="3079" name="Picture 8" descr="Картинка 26 из 2343"/>
          <p:cNvPicPr>
            <a:picLocks noChangeAspect="1" noChangeArrowheads="1"/>
          </p:cNvPicPr>
          <p:nvPr/>
        </p:nvPicPr>
        <p:blipFill>
          <a:blip r:embed="rId9" r:link="rId10" cstate="print"/>
          <a:srcRect/>
          <a:stretch>
            <a:fillRect/>
          </a:stretch>
        </p:blipFill>
        <p:spPr bwMode="auto">
          <a:xfrm rot="808876">
            <a:off x="6156325" y="0"/>
            <a:ext cx="2987675" cy="3284538"/>
          </a:xfrm>
          <a:prstGeom prst="rect">
            <a:avLst/>
          </a:prstGeom>
          <a:noFill/>
          <a:ln w="9525">
            <a:noFill/>
            <a:miter lim="800000"/>
            <a:headEnd/>
            <a:tailEnd/>
          </a:ln>
        </p:spPr>
      </p:pic>
      <p:pic>
        <p:nvPicPr>
          <p:cNvPr id="3080" name="Picture 9" descr="Жвачка на ботинках"/>
          <p:cNvPicPr>
            <a:picLocks noChangeAspect="1" noChangeArrowheads="1"/>
          </p:cNvPicPr>
          <p:nvPr/>
        </p:nvPicPr>
        <p:blipFill>
          <a:blip r:embed="rId11" cstate="print"/>
          <a:srcRect/>
          <a:stretch>
            <a:fillRect/>
          </a:stretch>
        </p:blipFill>
        <p:spPr bwMode="auto">
          <a:xfrm rot="1304930">
            <a:off x="6156325" y="3644900"/>
            <a:ext cx="2987675" cy="3213100"/>
          </a:xfrm>
          <a:prstGeom prst="rect">
            <a:avLst/>
          </a:prstGeom>
          <a:noFill/>
          <a:ln w="9525">
            <a:noFill/>
            <a:miter lim="800000"/>
            <a:headEnd/>
            <a:tailEnd/>
          </a:ln>
        </p:spPr>
      </p:pic>
      <p:sp>
        <p:nvSpPr>
          <p:cNvPr id="3081" name="Rectangle 10"/>
          <p:cNvSpPr>
            <a:spLocks noChangeArrowheads="1"/>
          </p:cNvSpPr>
          <p:nvPr/>
        </p:nvSpPr>
        <p:spPr bwMode="auto">
          <a:xfrm>
            <a:off x="3635375" y="5786454"/>
            <a:ext cx="2089150" cy="995346"/>
          </a:xfrm>
          <a:prstGeom prst="rect">
            <a:avLst/>
          </a:prstGeom>
          <a:noFill/>
          <a:ln w="9525">
            <a:noFill/>
            <a:miter lim="800000"/>
            <a:headEnd/>
            <a:tailEnd/>
          </a:ln>
        </p:spPr>
        <p:txBody>
          <a:bodyPr wrap="square">
            <a:spAutoFit/>
          </a:bodyPr>
          <a:lstStyle/>
          <a:p>
            <a:pPr>
              <a:spcBef>
                <a:spcPct val="50000"/>
              </a:spcBef>
            </a:pPr>
            <a:r>
              <a:rPr lang="ru-RU" b="1" dirty="0"/>
              <a:t>            </a:t>
            </a:r>
            <a:r>
              <a:rPr lang="ru-RU" sz="4000" b="1" dirty="0"/>
              <a:t>Вред?</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title"/>
          </p:nvPr>
        </p:nvSpPr>
        <p:spPr>
          <a:xfrm>
            <a:off x="571472" y="500042"/>
            <a:ext cx="8229600" cy="1143000"/>
          </a:xfrm>
        </p:spPr>
        <p:txBody>
          <a:bodyPr>
            <a:normAutofit/>
          </a:bodyPr>
          <a:lstStyle/>
          <a:p>
            <a:r>
              <a:rPr lang="ru-RU" dirty="0" smtClean="0"/>
              <a:t>Жевательная резинка в СССР</a:t>
            </a:r>
          </a:p>
        </p:txBody>
      </p:sp>
      <p:sp>
        <p:nvSpPr>
          <p:cNvPr id="3" name="Содержимое 2"/>
          <p:cNvSpPr>
            <a:spLocks noGrp="1"/>
          </p:cNvSpPr>
          <p:nvPr>
            <p:ph idx="1"/>
          </p:nvPr>
        </p:nvSpPr>
        <p:spPr>
          <a:xfrm>
            <a:off x="4643438" y="1600200"/>
            <a:ext cx="4043362" cy="4972050"/>
          </a:xfrm>
        </p:spPr>
        <p:txBody>
          <a:bodyPr rtlCol="0">
            <a:normAutofit lnSpcReduction="10000"/>
          </a:bodyPr>
          <a:lstStyle/>
          <a:p>
            <a:pPr fontAlgn="auto">
              <a:spcAft>
                <a:spcPts val="0"/>
              </a:spcAft>
              <a:defRPr/>
            </a:pPr>
            <a:r>
              <a:rPr lang="ru-RU" dirty="0" smtClean="0">
                <a:latin typeface="Comic Sans MS" pitchFamily="66" charset="0"/>
              </a:rPr>
              <a:t> Первая советская жевательная резинка производится в Ереване.</a:t>
            </a:r>
          </a:p>
          <a:p>
            <a:pPr fontAlgn="auto">
              <a:spcAft>
                <a:spcPts val="0"/>
              </a:spcAft>
              <a:defRPr/>
            </a:pPr>
            <a:r>
              <a:rPr lang="ru-RU" dirty="0" smtClean="0">
                <a:latin typeface="Comic Sans MS" pitchFamily="66" charset="0"/>
              </a:rPr>
              <a:t>Позже открывается производство в Эстонии.</a:t>
            </a:r>
          </a:p>
          <a:p>
            <a:pPr fontAlgn="auto">
              <a:spcAft>
                <a:spcPts val="0"/>
              </a:spcAft>
              <a:defRPr/>
            </a:pPr>
            <a:r>
              <a:rPr lang="ru-RU" dirty="0" smtClean="0">
                <a:latin typeface="Comic Sans MS" pitchFamily="66" charset="0"/>
              </a:rPr>
              <a:t> Московская фабрика «Рот Фронт» начинает выпуск жевательных резинок в </a:t>
            </a:r>
            <a:r>
              <a:rPr lang="ru-RU" dirty="0" err="1" smtClean="0">
                <a:latin typeface="Comic Sans MS" pitchFamily="66" charset="0"/>
              </a:rPr>
              <a:t>предверии</a:t>
            </a:r>
            <a:r>
              <a:rPr lang="ru-RU" dirty="0" smtClean="0">
                <a:latin typeface="Comic Sans MS" pitchFamily="66" charset="0"/>
              </a:rPr>
              <a:t> Олимпиады-80.</a:t>
            </a:r>
            <a:endParaRPr lang="ru-RU" dirty="0">
              <a:latin typeface="Comic Sans MS" pitchFamily="66" charset="0"/>
            </a:endParaRPr>
          </a:p>
        </p:txBody>
      </p:sp>
      <p:pic>
        <p:nvPicPr>
          <p:cNvPr id="17412" name="Рисунок 3" descr="9aa3afa264.jpg"/>
          <p:cNvPicPr>
            <a:picLocks noChangeAspect="1"/>
          </p:cNvPicPr>
          <p:nvPr/>
        </p:nvPicPr>
        <p:blipFill>
          <a:blip r:embed="rId2" cstate="print"/>
          <a:srcRect/>
          <a:stretch>
            <a:fillRect/>
          </a:stretch>
        </p:blipFill>
        <p:spPr bwMode="auto">
          <a:xfrm>
            <a:off x="928688" y="1643063"/>
            <a:ext cx="2928937" cy="2478087"/>
          </a:xfrm>
          <a:prstGeom prst="rect">
            <a:avLst/>
          </a:prstGeom>
          <a:noFill/>
          <a:ln w="9525">
            <a:noFill/>
            <a:miter lim="800000"/>
            <a:headEnd/>
            <a:tailEnd/>
          </a:ln>
        </p:spPr>
      </p:pic>
      <p:pic>
        <p:nvPicPr>
          <p:cNvPr id="17413" name="Рисунок 4" descr="ff258d634303.jpg"/>
          <p:cNvPicPr>
            <a:picLocks noChangeAspect="1"/>
          </p:cNvPicPr>
          <p:nvPr/>
        </p:nvPicPr>
        <p:blipFill>
          <a:blip r:embed="rId3" cstate="print"/>
          <a:srcRect/>
          <a:stretch>
            <a:fillRect/>
          </a:stretch>
        </p:blipFill>
        <p:spPr bwMode="auto">
          <a:xfrm>
            <a:off x="857250" y="4286250"/>
            <a:ext cx="3143250" cy="2278063"/>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p:txBody>
          <a:bodyPr>
            <a:normAutofit/>
          </a:bodyPr>
          <a:lstStyle/>
          <a:p>
            <a:r>
              <a:rPr lang="ru-RU" sz="3600" smtClean="0"/>
              <a:t>Жевательная резинка в современном мире</a:t>
            </a:r>
          </a:p>
        </p:txBody>
      </p:sp>
      <p:sp>
        <p:nvSpPr>
          <p:cNvPr id="18435" name="Содержимое 2"/>
          <p:cNvSpPr>
            <a:spLocks noGrp="1"/>
          </p:cNvSpPr>
          <p:nvPr>
            <p:ph idx="1"/>
          </p:nvPr>
        </p:nvSpPr>
        <p:spPr/>
        <p:txBody>
          <a:bodyPr/>
          <a:lstStyle/>
          <a:p>
            <a:r>
              <a:rPr lang="ru-RU" dirty="0" smtClean="0"/>
              <a:t> </a:t>
            </a:r>
            <a:r>
              <a:rPr lang="ru-RU" dirty="0" smtClean="0">
                <a:latin typeface="Comic Sans MS" pitchFamily="66" charset="0"/>
              </a:rPr>
              <a:t>Сейчас жевательные резинки производятся в более чем в 180 странах мира.</a:t>
            </a:r>
          </a:p>
          <a:p>
            <a:r>
              <a:rPr lang="ru-RU" dirty="0" smtClean="0">
                <a:latin typeface="Comic Sans MS" pitchFamily="66" charset="0"/>
              </a:rPr>
              <a:t>Их можно купить в любом продуктовом магазине.</a:t>
            </a:r>
          </a:p>
          <a:p>
            <a:r>
              <a:rPr lang="ru-RU" dirty="0" smtClean="0">
                <a:latin typeface="Comic Sans MS" pitchFamily="66" charset="0"/>
              </a:rPr>
              <a:t> В СМИ постоянно рекламируются различные виды жевательных резинок</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p:cNvPicPr>
            <a:picLocks noChangeAspect="1" noChangeArrowheads="1"/>
          </p:cNvPicPr>
          <p:nvPr/>
        </p:nvPicPr>
        <p:blipFill>
          <a:blip r:embed="rId2" cstate="print"/>
          <a:srcRect/>
          <a:stretch>
            <a:fillRect/>
          </a:stretch>
        </p:blipFill>
        <p:spPr bwMode="auto">
          <a:xfrm>
            <a:off x="2133601" y="1905000"/>
            <a:ext cx="7010399" cy="4571043"/>
          </a:xfrm>
          <a:prstGeom prst="rect">
            <a:avLst/>
          </a:prstGeom>
          <a:noFill/>
          <a:ln w="9525">
            <a:noFill/>
            <a:miter lim="800000"/>
            <a:headEnd/>
            <a:tailEnd/>
          </a:ln>
          <a:effectLst/>
        </p:spPr>
      </p:pic>
      <p:sp>
        <p:nvSpPr>
          <p:cNvPr id="5" name="TextBox 4"/>
          <p:cNvSpPr txBox="1"/>
          <p:nvPr/>
        </p:nvSpPr>
        <p:spPr>
          <a:xfrm>
            <a:off x="304800" y="228600"/>
            <a:ext cx="4724400" cy="5632311"/>
          </a:xfrm>
          <a:prstGeom prst="rect">
            <a:avLst/>
          </a:prstGeom>
          <a:noFill/>
        </p:spPr>
        <p:txBody>
          <a:bodyPr wrap="square" rtlCol="0">
            <a:spAutoFit/>
          </a:bodyPr>
          <a:lstStyle/>
          <a:p>
            <a:r>
              <a:rPr lang="ru-RU" sz="2000" b="1" dirty="0" smtClean="0">
                <a:solidFill>
                  <a:schemeClr val="bg2">
                    <a:lumMod val="10000"/>
                  </a:schemeClr>
                </a:solidFill>
                <a:latin typeface="Comic Sans MS" pitchFamily="66" charset="0"/>
              </a:rPr>
              <a:t>Состав</a:t>
            </a:r>
            <a:r>
              <a:rPr lang="ru-RU" sz="2000" dirty="0" smtClean="0">
                <a:solidFill>
                  <a:schemeClr val="bg2">
                    <a:lumMod val="10000"/>
                  </a:schemeClr>
                </a:solidFill>
                <a:latin typeface="Comic Sans MS" pitchFamily="66" charset="0"/>
              </a:rPr>
              <a:t>: современная жевательная резинка состоит в первую очередь из жевательной основы (преимущественно синтетические полимеры), в которую иногда добавляют компоненты, получаемые из сока дерева </a:t>
            </a:r>
            <a:r>
              <a:rPr lang="ru-RU" sz="2000" dirty="0" err="1" smtClean="0">
                <a:solidFill>
                  <a:schemeClr val="bg2">
                    <a:lumMod val="10000"/>
                  </a:schemeClr>
                </a:solidFill>
                <a:latin typeface="Comic Sans MS" pitchFamily="66" charset="0"/>
              </a:rPr>
              <a:t>Саподилла</a:t>
            </a:r>
            <a:r>
              <a:rPr lang="ru-RU" sz="2000" dirty="0" smtClean="0">
                <a:solidFill>
                  <a:schemeClr val="bg2">
                    <a:lumMod val="10000"/>
                  </a:schemeClr>
                </a:solidFill>
                <a:latin typeface="Comic Sans MS" pitchFamily="66" charset="0"/>
              </a:rPr>
              <a:t> или из живицы хвойных деревьев.</a:t>
            </a:r>
          </a:p>
          <a:p>
            <a:r>
              <a:rPr lang="ru-RU" sz="2000" dirty="0" smtClean="0">
                <a:solidFill>
                  <a:schemeClr val="bg2">
                    <a:lumMod val="10000"/>
                  </a:schemeClr>
                </a:solidFill>
                <a:latin typeface="Comic Sans MS" pitchFamily="66" charset="0"/>
              </a:rPr>
              <a:t>Резинка также содержит вкусовые добавки, </a:t>
            </a:r>
            <a:r>
              <a:rPr lang="ru-RU" sz="2000" dirty="0" err="1" smtClean="0">
                <a:solidFill>
                  <a:schemeClr val="bg2">
                    <a:lumMod val="10000"/>
                  </a:schemeClr>
                </a:solidFill>
                <a:latin typeface="Comic Sans MS" pitchFamily="66" charset="0"/>
              </a:rPr>
              <a:t>ароматизаторы</a:t>
            </a:r>
            <a:r>
              <a:rPr lang="ru-RU" sz="2000" dirty="0" smtClean="0">
                <a:solidFill>
                  <a:schemeClr val="bg2">
                    <a:lumMod val="10000"/>
                  </a:schemeClr>
                </a:solidFill>
                <a:latin typeface="Comic Sans MS" pitchFamily="66" charset="0"/>
              </a:rPr>
              <a:t>, консерванты и другие пищевые добавки. В последнее время стали популярны резинки, содержащие </a:t>
            </a:r>
            <a:r>
              <a:rPr lang="ru-RU" sz="2000" dirty="0" err="1" smtClean="0">
                <a:solidFill>
                  <a:schemeClr val="bg2">
                    <a:lumMod val="10000"/>
                  </a:schemeClr>
                </a:solidFill>
                <a:latin typeface="Comic Sans MS" pitchFamily="66" charset="0"/>
              </a:rPr>
              <a:t>сахарозаменители</a:t>
            </a:r>
            <a:r>
              <a:rPr lang="ru-RU" sz="2000" dirty="0" smtClean="0">
                <a:solidFill>
                  <a:schemeClr val="bg2">
                    <a:lumMod val="10000"/>
                  </a:schemeClr>
                </a:solidFill>
                <a:latin typeface="Comic Sans MS" pitchFamily="66" charset="0"/>
              </a:rPr>
              <a:t> и </a:t>
            </a:r>
            <a:r>
              <a:rPr lang="ru-RU" sz="2000" dirty="0" err="1" smtClean="0">
                <a:solidFill>
                  <a:schemeClr val="bg2">
                    <a:lumMod val="10000"/>
                  </a:schemeClr>
                </a:solidFill>
                <a:latin typeface="Comic Sans MS" pitchFamily="66" charset="0"/>
              </a:rPr>
              <a:t>противокариозные</a:t>
            </a:r>
            <a:r>
              <a:rPr lang="ru-RU" sz="2000" dirty="0" smtClean="0">
                <a:solidFill>
                  <a:schemeClr val="bg2">
                    <a:lumMod val="10000"/>
                  </a:schemeClr>
                </a:solidFill>
                <a:latin typeface="Comic Sans MS" pitchFamily="66" charset="0"/>
              </a:rPr>
              <a:t> вещества, например, соединения фтора, ксилит, карбамид.</a:t>
            </a:r>
            <a:endParaRPr lang="ru-RU" sz="2000" dirty="0">
              <a:solidFill>
                <a:schemeClr val="bg2">
                  <a:lumMod val="10000"/>
                </a:schemeClr>
              </a:solidFill>
              <a:latin typeface="Comic Sans MS" pitchFamily="66"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95288" y="188913"/>
            <a:ext cx="8229600" cy="792162"/>
          </a:xfrm>
        </p:spPr>
        <p:txBody>
          <a:bodyPr>
            <a:normAutofit fontScale="90000"/>
          </a:bodyPr>
          <a:lstStyle/>
          <a:p>
            <a:pPr eaLnBrk="1" hangingPunct="1">
              <a:defRPr/>
            </a:pPr>
            <a:r>
              <a:rPr lang="ru-RU" smtClean="0">
                <a:solidFill>
                  <a:srgbClr val="FF3300"/>
                </a:solidFill>
                <a:latin typeface="Arial Black" pitchFamily="34" charset="0"/>
              </a:rPr>
              <a:t>Вопросы анкеты</a:t>
            </a:r>
          </a:p>
        </p:txBody>
      </p:sp>
      <p:sp>
        <p:nvSpPr>
          <p:cNvPr id="60419" name="Rectangle 3"/>
          <p:cNvSpPr>
            <a:spLocks noGrp="1" noChangeArrowheads="1"/>
          </p:cNvSpPr>
          <p:nvPr>
            <p:ph idx="1"/>
          </p:nvPr>
        </p:nvSpPr>
        <p:spPr>
          <a:xfrm>
            <a:off x="468313" y="952500"/>
            <a:ext cx="8229600" cy="5905500"/>
          </a:xfrm>
        </p:spPr>
        <p:txBody>
          <a:bodyPr>
            <a:normAutofit/>
          </a:bodyPr>
          <a:lstStyle/>
          <a:p>
            <a:pPr eaLnBrk="1" hangingPunct="1">
              <a:lnSpc>
                <a:spcPct val="80000"/>
              </a:lnSpc>
              <a:defRPr/>
            </a:pPr>
            <a:endParaRPr lang="ru-RU" sz="1000" b="1" dirty="0" smtClean="0"/>
          </a:p>
          <a:p>
            <a:pPr algn="ctr" eaLnBrk="1" hangingPunct="1">
              <a:lnSpc>
                <a:spcPct val="80000"/>
              </a:lnSpc>
              <a:buFont typeface="Wingdings" pitchFamily="2" charset="2"/>
              <a:buNone/>
              <a:defRPr/>
            </a:pPr>
            <a:r>
              <a:rPr lang="ru-RU" sz="1800" b="1" dirty="0" smtClean="0">
                <a:latin typeface="Comic Sans MS" pitchFamily="66" charset="0"/>
              </a:rPr>
              <a:t>1.Как часто вы пользуетесь жевательной резинкой?</a:t>
            </a:r>
          </a:p>
          <a:p>
            <a:pPr algn="ctr" eaLnBrk="1" hangingPunct="1">
              <a:lnSpc>
                <a:spcPct val="80000"/>
              </a:lnSpc>
              <a:buFont typeface="Wingdings" pitchFamily="2" charset="2"/>
              <a:buNone/>
              <a:defRPr/>
            </a:pPr>
            <a:r>
              <a:rPr lang="ru-RU" sz="1400" b="1" dirty="0" smtClean="0">
                <a:latin typeface="Comic Sans MS" pitchFamily="66" charset="0"/>
              </a:rPr>
              <a:t>          а</a:t>
            </a:r>
            <a:r>
              <a:rPr lang="ru-RU" sz="1800" b="1" dirty="0" smtClean="0">
                <a:latin typeface="Comic Sans MS" pitchFamily="66" charset="0"/>
              </a:rPr>
              <a:t>) часто;        б) после еды;        в) редко.</a:t>
            </a:r>
          </a:p>
          <a:p>
            <a:pPr algn="ctr" eaLnBrk="1" hangingPunct="1">
              <a:lnSpc>
                <a:spcPct val="80000"/>
              </a:lnSpc>
              <a:buFont typeface="Wingdings" pitchFamily="2" charset="2"/>
              <a:buNone/>
              <a:defRPr/>
            </a:pPr>
            <a:endParaRPr lang="ru-RU" sz="1800" b="1" dirty="0" smtClean="0">
              <a:latin typeface="Comic Sans MS" pitchFamily="66" charset="0"/>
            </a:endParaRPr>
          </a:p>
          <a:p>
            <a:pPr algn="ctr" eaLnBrk="1" hangingPunct="1">
              <a:lnSpc>
                <a:spcPct val="80000"/>
              </a:lnSpc>
              <a:buFont typeface="Wingdings" pitchFamily="2" charset="2"/>
              <a:buNone/>
              <a:defRPr/>
            </a:pPr>
            <a:r>
              <a:rPr lang="ru-RU" sz="1800" b="1" dirty="0" smtClean="0">
                <a:latin typeface="Comic Sans MS" pitchFamily="66" charset="0"/>
              </a:rPr>
              <a:t>2. С какой целью вы используете жвачку?</a:t>
            </a:r>
          </a:p>
          <a:p>
            <a:pPr algn="ctr" eaLnBrk="1" hangingPunct="1">
              <a:lnSpc>
                <a:spcPct val="80000"/>
              </a:lnSpc>
              <a:buFont typeface="Wingdings" pitchFamily="2" charset="2"/>
              <a:buNone/>
              <a:defRPr/>
            </a:pPr>
            <a:r>
              <a:rPr lang="ru-RU" sz="1800" b="1" dirty="0" smtClean="0">
                <a:latin typeface="Comic Sans MS" pitchFamily="66" charset="0"/>
              </a:rPr>
              <a:t>а) получить удовольствие;    б) нравится вкус;</a:t>
            </a:r>
          </a:p>
          <a:p>
            <a:pPr algn="ctr" eaLnBrk="1" hangingPunct="1">
              <a:lnSpc>
                <a:spcPct val="80000"/>
              </a:lnSpc>
              <a:buFont typeface="Wingdings" pitchFamily="2" charset="2"/>
              <a:buNone/>
              <a:defRPr/>
            </a:pPr>
            <a:r>
              <a:rPr lang="ru-RU" sz="1800" b="1" dirty="0" smtClean="0">
                <a:latin typeface="Comic Sans MS" pitchFamily="66" charset="0"/>
              </a:rPr>
              <a:t>в) удалить остатки пищи;       г) освежает дыхание</a:t>
            </a:r>
            <a:r>
              <a:rPr lang="ru-RU" sz="1400" b="1" dirty="0" smtClean="0">
                <a:latin typeface="Comic Sans MS" pitchFamily="66" charset="0"/>
              </a:rPr>
              <a:t>.</a:t>
            </a:r>
          </a:p>
          <a:p>
            <a:pPr algn="ctr" eaLnBrk="1" hangingPunct="1">
              <a:lnSpc>
                <a:spcPct val="80000"/>
              </a:lnSpc>
              <a:defRPr/>
            </a:pPr>
            <a:endParaRPr lang="ru-RU" sz="1000" b="1" dirty="0" smtClean="0">
              <a:latin typeface="Comic Sans MS" pitchFamily="66" charset="0"/>
            </a:endParaRPr>
          </a:p>
          <a:p>
            <a:pPr algn="ctr" eaLnBrk="1" hangingPunct="1">
              <a:lnSpc>
                <a:spcPct val="80000"/>
              </a:lnSpc>
              <a:buFont typeface="Wingdings" pitchFamily="2" charset="2"/>
              <a:buNone/>
              <a:defRPr/>
            </a:pPr>
            <a:r>
              <a:rPr lang="ru-RU" sz="1800" b="1" dirty="0" smtClean="0">
                <a:latin typeface="Comic Sans MS" pitchFamily="66" charset="0"/>
              </a:rPr>
              <a:t>3.Какую жевательную резинку вы предпочитаете?</a:t>
            </a:r>
          </a:p>
          <a:p>
            <a:pPr algn="ctr" eaLnBrk="1" hangingPunct="1">
              <a:lnSpc>
                <a:spcPct val="80000"/>
              </a:lnSpc>
              <a:buFont typeface="Wingdings" pitchFamily="2" charset="2"/>
              <a:buNone/>
              <a:defRPr/>
            </a:pPr>
            <a:r>
              <a:rPr lang="ru-RU" sz="1800" b="1" dirty="0" smtClean="0">
                <a:latin typeface="Comic Sans MS" pitchFamily="66" charset="0"/>
              </a:rPr>
              <a:t>а) </a:t>
            </a:r>
            <a:r>
              <a:rPr lang="ru-RU" sz="1800" b="1" dirty="0" err="1" smtClean="0">
                <a:latin typeface="Comic Sans MS" pitchFamily="66" charset="0"/>
              </a:rPr>
              <a:t>стиморол</a:t>
            </a:r>
            <a:r>
              <a:rPr lang="ru-RU" sz="1800" b="1" dirty="0" smtClean="0">
                <a:latin typeface="Comic Sans MS" pitchFamily="66" charset="0"/>
              </a:rPr>
              <a:t>;  б) орбит;   в) </a:t>
            </a:r>
            <a:r>
              <a:rPr lang="ru-RU" sz="1800" b="1" dirty="0" err="1" smtClean="0">
                <a:latin typeface="Comic Sans MS" pitchFamily="66" charset="0"/>
              </a:rPr>
              <a:t>дирол</a:t>
            </a:r>
            <a:r>
              <a:rPr lang="ru-RU" sz="1800" b="1" dirty="0" smtClean="0">
                <a:latin typeface="Comic Sans MS" pitchFamily="66" charset="0"/>
              </a:rPr>
              <a:t>;   г) другую</a:t>
            </a:r>
            <a:r>
              <a:rPr lang="ru-RU" sz="1400" b="1" dirty="0" smtClean="0">
                <a:latin typeface="Comic Sans MS" pitchFamily="66" charset="0"/>
              </a:rPr>
              <a:t>.</a:t>
            </a:r>
          </a:p>
          <a:p>
            <a:pPr algn="ctr" eaLnBrk="1" hangingPunct="1">
              <a:lnSpc>
                <a:spcPct val="80000"/>
              </a:lnSpc>
              <a:defRPr/>
            </a:pPr>
            <a:endParaRPr lang="ru-RU" sz="1000" b="1" dirty="0" smtClean="0">
              <a:latin typeface="Comic Sans MS" pitchFamily="66" charset="0"/>
            </a:endParaRPr>
          </a:p>
          <a:p>
            <a:pPr algn="ctr" eaLnBrk="1" hangingPunct="1">
              <a:lnSpc>
                <a:spcPct val="80000"/>
              </a:lnSpc>
              <a:buFont typeface="Wingdings" pitchFamily="2" charset="2"/>
              <a:buNone/>
              <a:defRPr/>
            </a:pPr>
            <a:r>
              <a:rPr lang="ru-RU" sz="1000" b="1" dirty="0" smtClean="0">
                <a:latin typeface="Comic Sans MS" pitchFamily="66" charset="0"/>
              </a:rPr>
              <a:t> </a:t>
            </a:r>
            <a:r>
              <a:rPr lang="ru-RU" sz="1800" b="1" dirty="0" smtClean="0">
                <a:latin typeface="Comic Sans MS" pitchFamily="66" charset="0"/>
              </a:rPr>
              <a:t>4. О каких положительных свойствах жевательной резинки вы знаете?</a:t>
            </a:r>
          </a:p>
          <a:p>
            <a:pPr algn="ctr" eaLnBrk="1" hangingPunct="1">
              <a:lnSpc>
                <a:spcPct val="80000"/>
              </a:lnSpc>
              <a:buFont typeface="Wingdings" pitchFamily="2" charset="2"/>
              <a:buNone/>
              <a:defRPr/>
            </a:pPr>
            <a:r>
              <a:rPr lang="ru-RU" sz="1800" b="1" dirty="0" smtClean="0">
                <a:latin typeface="Comic Sans MS" pitchFamily="66" charset="0"/>
              </a:rPr>
              <a:t>а) чистит зубы;   б) освежает дыхание;   в) не знаю</a:t>
            </a:r>
            <a:r>
              <a:rPr lang="ru-RU" sz="1400" b="1" dirty="0" smtClean="0">
                <a:latin typeface="Comic Sans MS" pitchFamily="66" charset="0"/>
              </a:rPr>
              <a:t>.</a:t>
            </a:r>
          </a:p>
          <a:p>
            <a:pPr algn="ctr" eaLnBrk="1" hangingPunct="1">
              <a:lnSpc>
                <a:spcPct val="80000"/>
              </a:lnSpc>
              <a:defRPr/>
            </a:pPr>
            <a:endParaRPr lang="ru-RU" sz="1400" b="1" dirty="0" smtClean="0">
              <a:latin typeface="Comic Sans MS" pitchFamily="66" charset="0"/>
            </a:endParaRPr>
          </a:p>
          <a:p>
            <a:pPr algn="ctr" eaLnBrk="1" hangingPunct="1">
              <a:lnSpc>
                <a:spcPct val="80000"/>
              </a:lnSpc>
              <a:buFont typeface="Wingdings" pitchFamily="2" charset="2"/>
              <a:buNone/>
              <a:defRPr/>
            </a:pPr>
            <a:r>
              <a:rPr lang="ru-RU" sz="1800" b="1" dirty="0" smtClean="0">
                <a:latin typeface="Comic Sans MS" pitchFamily="66" charset="0"/>
              </a:rPr>
              <a:t>5.О каких негативных последствиях  пользования жевательной резинкой вы знаете?</a:t>
            </a:r>
          </a:p>
          <a:p>
            <a:pPr algn="ctr" eaLnBrk="1" hangingPunct="1">
              <a:lnSpc>
                <a:spcPct val="80000"/>
              </a:lnSpc>
              <a:buFont typeface="Wingdings" pitchFamily="2" charset="2"/>
              <a:buNone/>
              <a:defRPr/>
            </a:pPr>
            <a:r>
              <a:rPr lang="ru-RU" sz="1800" b="1" dirty="0" smtClean="0">
                <a:latin typeface="Comic Sans MS" pitchFamily="66" charset="0"/>
              </a:rPr>
              <a:t>а) не знаю;</a:t>
            </a:r>
          </a:p>
          <a:p>
            <a:pPr algn="ctr" eaLnBrk="1" hangingPunct="1">
              <a:lnSpc>
                <a:spcPct val="80000"/>
              </a:lnSpc>
              <a:buFont typeface="Wingdings" pitchFamily="2" charset="2"/>
              <a:buNone/>
              <a:defRPr/>
            </a:pPr>
            <a:r>
              <a:rPr lang="ru-RU" sz="1800" b="1" dirty="0" smtClean="0">
                <a:latin typeface="Comic Sans MS" pitchFamily="66" charset="0"/>
              </a:rPr>
              <a:t>б) запломбированные зубы;</a:t>
            </a:r>
          </a:p>
          <a:p>
            <a:pPr algn="ctr" eaLnBrk="1" hangingPunct="1">
              <a:lnSpc>
                <a:spcPct val="80000"/>
              </a:lnSpc>
              <a:buFont typeface="Wingdings" pitchFamily="2" charset="2"/>
              <a:buNone/>
              <a:defRPr/>
            </a:pPr>
            <a:r>
              <a:rPr lang="ru-RU" sz="1800" b="1" dirty="0" smtClean="0">
                <a:latin typeface="Comic Sans MS" pitchFamily="66" charset="0"/>
              </a:rPr>
              <a:t>в) заболевания </a:t>
            </a:r>
            <a:r>
              <a:rPr lang="ru-RU" sz="1800" b="1" dirty="0" err="1" smtClean="0">
                <a:latin typeface="Comic Sans MS" pitchFamily="66" charset="0"/>
              </a:rPr>
              <a:t>желудочно</a:t>
            </a:r>
            <a:r>
              <a:rPr lang="ru-RU" sz="1800" b="1" dirty="0" smtClean="0">
                <a:latin typeface="Comic Sans MS" pitchFamily="66" charset="0"/>
              </a:rPr>
              <a:t>- кишечного тракта;</a:t>
            </a:r>
          </a:p>
          <a:p>
            <a:pPr algn="ctr" eaLnBrk="1" hangingPunct="1">
              <a:lnSpc>
                <a:spcPct val="80000"/>
              </a:lnSpc>
              <a:buFont typeface="Wingdings" pitchFamily="2" charset="2"/>
              <a:buNone/>
              <a:defRPr/>
            </a:pPr>
            <a:r>
              <a:rPr lang="ru-RU" sz="1800" b="1" dirty="0" smtClean="0">
                <a:latin typeface="Comic Sans MS" pitchFamily="66" charset="0"/>
              </a:rPr>
              <a:t>г) заболевание кариесом.</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C:\Users\Пользователь\Desktop\Новая папка (2)\WP_20160321_12_28_56_Pro.jpg"/>
          <p:cNvPicPr>
            <a:picLocks noChangeAspect="1" noChangeArrowheads="1"/>
          </p:cNvPicPr>
          <p:nvPr/>
        </p:nvPicPr>
        <p:blipFill>
          <a:blip r:embed="rId2" cstate="print"/>
          <a:srcRect/>
          <a:stretch>
            <a:fillRect/>
          </a:stretch>
        </p:blipFill>
        <p:spPr bwMode="auto">
          <a:xfrm>
            <a:off x="428596" y="214290"/>
            <a:ext cx="8286808" cy="642942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defRPr/>
            </a:pPr>
            <a:endParaRPr lang="ru-RU" smtClean="0"/>
          </a:p>
        </p:txBody>
      </p:sp>
      <p:sp>
        <p:nvSpPr>
          <p:cNvPr id="16387" name="WordArt 8"/>
          <p:cNvSpPr>
            <a:spLocks noChangeArrowheads="1" noChangeShapeType="1" noTextEdit="1"/>
          </p:cNvSpPr>
          <p:nvPr/>
        </p:nvSpPr>
        <p:spPr bwMode="auto">
          <a:xfrm>
            <a:off x="1692275" y="1628775"/>
            <a:ext cx="5759450" cy="2601913"/>
          </a:xfrm>
          <a:prstGeom prst="rect">
            <a:avLst/>
          </a:prstGeom>
        </p:spPr>
        <p:txBody>
          <a:bodyPr wrap="none" fromWordArt="1">
            <a:prstTxWarp prst="textPlain">
              <a:avLst>
                <a:gd name="adj" fmla="val 50000"/>
              </a:avLst>
            </a:prstTxWarp>
          </a:bodyPr>
          <a:lstStyle/>
          <a:p>
            <a:pPr algn="ctr"/>
            <a:r>
              <a:rPr lang="ru-RU" sz="3600" b="1" kern="10" dirty="0" smtClean="0">
                <a:ln w="12700">
                  <a:solidFill>
                    <a:srgbClr val="3333CC"/>
                  </a:solidFill>
                  <a:round/>
                  <a:headEnd/>
                  <a:tailEnd/>
                </a:ln>
                <a:solidFill>
                  <a:srgbClr val="FF0000">
                    <a:alpha val="90979"/>
                  </a:srgbClr>
                </a:solidFill>
                <a:effectLst>
                  <a:outerShdw dist="45791" dir="2021404" algn="ctr" rotWithShape="0">
                    <a:srgbClr val="9999FF"/>
                  </a:outerShdw>
                </a:effectLst>
                <a:latin typeface="Arial"/>
                <a:cs typeface="Arial"/>
              </a:rPr>
              <a:t> РЕЗУЛЬТАТЫ</a:t>
            </a:r>
            <a:endParaRPr lang="ru-RU" sz="3600" b="1" kern="10" dirty="0">
              <a:ln w="12700">
                <a:solidFill>
                  <a:srgbClr val="3333CC"/>
                </a:solidFill>
                <a:round/>
                <a:headEnd/>
                <a:tailEnd/>
              </a:ln>
              <a:solidFill>
                <a:srgbClr val="FF0000">
                  <a:alpha val="90979"/>
                </a:srgbClr>
              </a:solidFill>
              <a:effectLst>
                <a:outerShdw dist="45791" dir="2021404" algn="ctr" rotWithShape="0">
                  <a:srgbClr val="9999FF"/>
                </a:outerShdw>
              </a:effectLst>
              <a:latin typeface="Arial"/>
              <a:cs typeface="Arial"/>
            </a:endParaRPr>
          </a:p>
          <a:p>
            <a:pPr algn="ctr"/>
            <a:r>
              <a:rPr lang="ru-RU" sz="3600" b="1" kern="10" dirty="0" smtClean="0">
                <a:ln w="12700">
                  <a:solidFill>
                    <a:srgbClr val="3333CC"/>
                  </a:solidFill>
                  <a:round/>
                  <a:headEnd/>
                  <a:tailEnd/>
                </a:ln>
                <a:solidFill>
                  <a:srgbClr val="FF0000">
                    <a:alpha val="90979"/>
                  </a:srgbClr>
                </a:solidFill>
                <a:effectLst>
                  <a:outerShdw dist="45791" dir="2021404" algn="ctr" rotWithShape="0">
                    <a:srgbClr val="9999FF"/>
                  </a:outerShdw>
                </a:effectLst>
                <a:latin typeface="Arial"/>
                <a:cs typeface="Arial"/>
              </a:rPr>
              <a:t>АНКЕТИРОВАНИЯ В </a:t>
            </a:r>
            <a:endParaRPr lang="ru-RU" sz="3600" b="1" kern="10" dirty="0">
              <a:ln w="12700">
                <a:solidFill>
                  <a:srgbClr val="3333CC"/>
                </a:solidFill>
                <a:round/>
                <a:headEnd/>
                <a:tailEnd/>
              </a:ln>
              <a:solidFill>
                <a:srgbClr val="FF0000">
                  <a:alpha val="90979"/>
                </a:srgbClr>
              </a:solidFill>
              <a:effectLst>
                <a:outerShdw dist="45791" dir="2021404" algn="ctr" rotWithShape="0">
                  <a:srgbClr val="9999FF"/>
                </a:outerShdw>
              </a:effectLst>
              <a:latin typeface="Arial"/>
              <a:cs typeface="Arial"/>
            </a:endParaRPr>
          </a:p>
          <a:p>
            <a:pPr algn="ctr"/>
            <a:r>
              <a:rPr lang="ru-RU" sz="3600" b="1" kern="10" dirty="0">
                <a:ln w="12700">
                  <a:solidFill>
                    <a:srgbClr val="3333CC"/>
                  </a:solidFill>
                  <a:round/>
                  <a:headEnd/>
                  <a:tailEnd/>
                </a:ln>
                <a:solidFill>
                  <a:srgbClr val="FF0000">
                    <a:alpha val="90979"/>
                  </a:srgbClr>
                </a:solidFill>
                <a:effectLst>
                  <a:outerShdw dist="45791" dir="2021404" algn="ctr" rotWithShape="0">
                    <a:srgbClr val="9999FF"/>
                  </a:outerShdw>
                </a:effectLst>
                <a:latin typeface="Arial"/>
                <a:cs typeface="Arial"/>
              </a:rPr>
              <a:t>ДИАГРАММАХ</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30" name="Rectangle 22"/>
          <p:cNvSpPr>
            <a:spLocks noGrp="1" noChangeArrowheads="1"/>
          </p:cNvSpPr>
          <p:nvPr>
            <p:ph type="title"/>
          </p:nvPr>
        </p:nvSpPr>
        <p:spPr>
          <a:xfrm>
            <a:off x="395288" y="277813"/>
            <a:ext cx="8569325" cy="1139825"/>
          </a:xfrm>
        </p:spPr>
        <p:txBody>
          <a:bodyPr>
            <a:normAutofit fontScale="90000"/>
          </a:bodyPr>
          <a:lstStyle/>
          <a:p>
            <a:pPr algn="r" eaLnBrk="1" hangingPunct="1">
              <a:defRPr/>
            </a:pPr>
            <a:r>
              <a:rPr lang="ru-RU" sz="2800" dirty="0" smtClean="0">
                <a:solidFill>
                  <a:srgbClr val="CA2E04"/>
                </a:solidFill>
              </a:rPr>
              <a:t>В анкетировании приняло участие – 40 человек.</a:t>
            </a:r>
            <a:br>
              <a:rPr lang="ru-RU" sz="2800" dirty="0" smtClean="0">
                <a:solidFill>
                  <a:srgbClr val="CA2E04"/>
                </a:solidFill>
              </a:rPr>
            </a:br>
            <a:r>
              <a:rPr lang="ru-RU" sz="2800" dirty="0" smtClean="0">
                <a:solidFill>
                  <a:srgbClr val="CA2E04"/>
                </a:solidFill>
              </a:rPr>
              <a:t/>
            </a:r>
            <a:br>
              <a:rPr lang="ru-RU" sz="2800" dirty="0" smtClean="0">
                <a:solidFill>
                  <a:srgbClr val="CA2E04"/>
                </a:solidFill>
              </a:rPr>
            </a:br>
            <a:r>
              <a:rPr lang="ru-RU" sz="2800" dirty="0" smtClean="0">
                <a:solidFill>
                  <a:srgbClr val="7B418D"/>
                </a:solidFill>
                <a:latin typeface="Comic Sans MS" pitchFamily="66" charset="0"/>
              </a:rPr>
              <a:t>1.Как часто вы пользуетесь жвачкой?</a:t>
            </a:r>
          </a:p>
        </p:txBody>
      </p:sp>
      <p:graphicFrame>
        <p:nvGraphicFramePr>
          <p:cNvPr id="1026" name="Object 25"/>
          <p:cNvGraphicFramePr>
            <a:graphicFrameLocks noChangeAspect="1"/>
          </p:cNvGraphicFramePr>
          <p:nvPr>
            <p:ph type="chart" idx="1"/>
          </p:nvPr>
        </p:nvGraphicFramePr>
        <p:xfrm>
          <a:off x="250825" y="1412875"/>
          <a:ext cx="8569325" cy="5184775"/>
        </p:xfrm>
        <a:graphic>
          <a:graphicData uri="http://schemas.openxmlformats.org/presentationml/2006/ole">
            <p:oleObj spid="_x0000_s3074" name="Диаграмма" r:id="rId3" imgW="5953190" imgH="4000590" progId="MSGraph.Chart.8">
              <p:embed followColorScheme="full"/>
            </p:oleObj>
          </a:graphicData>
        </a:graphic>
      </p:graphicFrame>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C:\Users\Пользователь\Desktop\Новая папка (2)\WP_20160321_12_32_42_Pro.jpg"/>
          <p:cNvPicPr>
            <a:picLocks noChangeAspect="1" noChangeArrowheads="1"/>
          </p:cNvPicPr>
          <p:nvPr/>
        </p:nvPicPr>
        <p:blipFill>
          <a:blip r:embed="rId2" cstate="print"/>
          <a:srcRect/>
          <a:stretch>
            <a:fillRect/>
          </a:stretch>
        </p:blipFill>
        <p:spPr bwMode="auto">
          <a:xfrm>
            <a:off x="785786" y="357166"/>
            <a:ext cx="7572428" cy="6143668"/>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5" name="Rectangle 5"/>
          <p:cNvSpPr>
            <a:spLocks noGrp="1" noChangeArrowheads="1"/>
          </p:cNvSpPr>
          <p:nvPr>
            <p:ph type="title"/>
          </p:nvPr>
        </p:nvSpPr>
        <p:spPr/>
        <p:txBody>
          <a:bodyPr>
            <a:normAutofit fontScale="90000"/>
          </a:bodyPr>
          <a:lstStyle/>
          <a:p>
            <a:pPr eaLnBrk="1" hangingPunct="1">
              <a:defRPr/>
            </a:pPr>
            <a:r>
              <a:rPr lang="ru-RU" sz="2800" dirty="0" smtClean="0">
                <a:solidFill>
                  <a:srgbClr val="CA2E04"/>
                </a:solidFill>
              </a:rPr>
              <a:t>2. </a:t>
            </a:r>
            <a:r>
              <a:rPr lang="ru-RU" sz="2800" dirty="0" smtClean="0">
                <a:solidFill>
                  <a:schemeClr val="accent2">
                    <a:lumMod val="50000"/>
                  </a:schemeClr>
                </a:solidFill>
                <a:latin typeface="Comic Sans MS" pitchFamily="66" charset="0"/>
              </a:rPr>
              <a:t>Какую жевательную резинку вы предпочитаете?</a:t>
            </a:r>
            <a:br>
              <a:rPr lang="ru-RU" sz="2800" dirty="0" smtClean="0">
                <a:solidFill>
                  <a:schemeClr val="accent2">
                    <a:lumMod val="50000"/>
                  </a:schemeClr>
                </a:solidFill>
                <a:latin typeface="Comic Sans MS" pitchFamily="66" charset="0"/>
              </a:rPr>
            </a:br>
            <a:endParaRPr lang="ru-RU" sz="2000" dirty="0" smtClean="0">
              <a:solidFill>
                <a:schemeClr val="accent2">
                  <a:lumMod val="50000"/>
                </a:schemeClr>
              </a:solidFill>
              <a:latin typeface="Comic Sans MS" pitchFamily="66" charset="0"/>
            </a:endParaRPr>
          </a:p>
        </p:txBody>
      </p:sp>
      <p:graphicFrame>
        <p:nvGraphicFramePr>
          <p:cNvPr id="2050" name="Object 5"/>
          <p:cNvGraphicFramePr>
            <a:graphicFrameLocks noChangeAspect="1"/>
          </p:cNvGraphicFramePr>
          <p:nvPr/>
        </p:nvGraphicFramePr>
        <p:xfrm>
          <a:off x="893763" y="1487488"/>
          <a:ext cx="8099425" cy="4822825"/>
        </p:xfrm>
        <a:graphic>
          <a:graphicData uri="http://schemas.openxmlformats.org/presentationml/2006/ole">
            <p:oleObj spid="_x0000_s4098" name="Диаграмма" r:id="rId3" imgW="6096090" imgH="3629070" progId="MSGraph.Chart.8">
              <p:embed followColorScheme="full"/>
            </p:oleObj>
          </a:graphicData>
        </a:graphic>
      </p:graphicFrame>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C:\Users\Пользователь\Desktop\Новая папка (2)\WP_20160321_12_29_05_Pro.jpg"/>
          <p:cNvPicPr>
            <a:picLocks noChangeAspect="1" noChangeArrowheads="1"/>
          </p:cNvPicPr>
          <p:nvPr/>
        </p:nvPicPr>
        <p:blipFill>
          <a:blip r:embed="rId2" cstate="print"/>
          <a:srcRect/>
          <a:stretch>
            <a:fillRect/>
          </a:stretch>
        </p:blipFill>
        <p:spPr bwMode="auto">
          <a:xfrm>
            <a:off x="571472" y="357166"/>
            <a:ext cx="8072494" cy="607223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a:xfrm>
            <a:off x="0" y="277813"/>
            <a:ext cx="8229600" cy="788987"/>
          </a:xfrm>
        </p:spPr>
        <p:txBody>
          <a:bodyPr>
            <a:normAutofit fontScale="90000"/>
          </a:bodyPr>
          <a:lstStyle/>
          <a:p>
            <a:pPr algn="ctr" eaLnBrk="1" hangingPunct="1">
              <a:defRPr/>
            </a:pPr>
            <a:r>
              <a:rPr lang="ru-RU" b="1" i="1" dirty="0" smtClean="0">
                <a:solidFill>
                  <a:schemeClr val="accent1">
                    <a:lumMod val="50000"/>
                  </a:schemeClr>
                </a:solidFill>
                <a:latin typeface="Comic Sans MS" pitchFamily="66" charset="0"/>
              </a:rPr>
              <a:t>План исследования</a:t>
            </a:r>
            <a:r>
              <a:rPr lang="ru-RU" b="1" i="1" dirty="0" smtClean="0">
                <a:latin typeface="Comic Sans MS" pitchFamily="66" charset="0"/>
              </a:rPr>
              <a:t>:</a:t>
            </a:r>
          </a:p>
        </p:txBody>
      </p:sp>
      <p:sp>
        <p:nvSpPr>
          <p:cNvPr id="107523" name="Rectangle 3"/>
          <p:cNvSpPr>
            <a:spLocks noGrp="1" noChangeArrowheads="1"/>
          </p:cNvSpPr>
          <p:nvPr>
            <p:ph type="body" idx="4294967295"/>
          </p:nvPr>
        </p:nvSpPr>
        <p:spPr>
          <a:xfrm>
            <a:off x="0" y="1600200"/>
            <a:ext cx="8640763" cy="5257800"/>
          </a:xfrm>
        </p:spPr>
        <p:txBody>
          <a:bodyPr/>
          <a:lstStyle/>
          <a:p>
            <a:pPr eaLnBrk="1" hangingPunct="1">
              <a:spcAft>
                <a:spcPct val="20000"/>
              </a:spcAft>
              <a:defRPr/>
            </a:pPr>
            <a:r>
              <a:rPr lang="ru-RU" sz="2800" i="1" dirty="0" smtClean="0">
                <a:latin typeface="Comic Sans MS" pitchFamily="66" charset="0"/>
              </a:rPr>
              <a:t>История возникновения жевательной резинки.</a:t>
            </a:r>
          </a:p>
          <a:p>
            <a:pPr eaLnBrk="1" hangingPunct="1">
              <a:spcAft>
                <a:spcPct val="20000"/>
              </a:spcAft>
              <a:defRPr/>
            </a:pPr>
            <a:r>
              <a:rPr lang="ru-RU" sz="2800" i="1" dirty="0" smtClean="0">
                <a:latin typeface="Comic Sans MS" pitchFamily="66" charset="0"/>
              </a:rPr>
              <a:t>Анкетирование учеников  4</a:t>
            </a:r>
            <a:r>
              <a:rPr lang="en-US" sz="2800" i="1" dirty="0" smtClean="0">
                <a:latin typeface="Comic Sans MS" pitchFamily="66" charset="0"/>
              </a:rPr>
              <a:t>”</a:t>
            </a:r>
            <a:r>
              <a:rPr lang="ru-RU" sz="2800" i="1" dirty="0" smtClean="0">
                <a:latin typeface="Comic Sans MS" pitchFamily="66" charset="0"/>
              </a:rPr>
              <a:t>Б</a:t>
            </a:r>
            <a:r>
              <a:rPr lang="en-US" sz="2800" i="1" dirty="0" smtClean="0">
                <a:latin typeface="Comic Sans MS" pitchFamily="66" charset="0"/>
              </a:rPr>
              <a:t>”</a:t>
            </a:r>
            <a:r>
              <a:rPr lang="ru-RU" sz="2800" i="1" dirty="0" smtClean="0">
                <a:latin typeface="Comic Sans MS" pitchFamily="66" charset="0"/>
              </a:rPr>
              <a:t> и 5 классов МОУ </a:t>
            </a:r>
            <a:r>
              <a:rPr lang="en-US" sz="2800" i="1" dirty="0" smtClean="0">
                <a:latin typeface="Comic Sans MS" pitchFamily="66" charset="0"/>
              </a:rPr>
              <a:t>“</a:t>
            </a:r>
            <a:r>
              <a:rPr lang="ru-RU" sz="2800" i="1" dirty="0" err="1" smtClean="0">
                <a:latin typeface="Comic Sans MS" pitchFamily="66" charset="0"/>
              </a:rPr>
              <a:t>Сычёвская</a:t>
            </a:r>
            <a:r>
              <a:rPr lang="ru-RU" sz="2800" i="1" dirty="0" smtClean="0">
                <a:latin typeface="Comic Sans MS" pitchFamily="66" charset="0"/>
              </a:rPr>
              <a:t> СОШ</a:t>
            </a:r>
            <a:r>
              <a:rPr lang="smj-SE" sz="2800" i="1" dirty="0" smtClean="0">
                <a:latin typeface="Comic Sans MS" pitchFamily="66" charset="0"/>
              </a:rPr>
              <a:t>”</a:t>
            </a:r>
            <a:r>
              <a:rPr lang="ru-RU" sz="2800" i="1" dirty="0" smtClean="0">
                <a:latin typeface="Comic Sans MS" pitchFamily="66" charset="0"/>
              </a:rPr>
              <a:t>.</a:t>
            </a:r>
          </a:p>
          <a:p>
            <a:pPr eaLnBrk="1" hangingPunct="1">
              <a:spcAft>
                <a:spcPct val="20000"/>
              </a:spcAft>
              <a:defRPr/>
            </a:pPr>
            <a:r>
              <a:rPr lang="ru-RU" sz="2800" i="1" dirty="0" smtClean="0">
                <a:latin typeface="Comic Sans MS" pitchFamily="66" charset="0"/>
              </a:rPr>
              <a:t>Полезные свойства жевательной резинки.</a:t>
            </a:r>
          </a:p>
          <a:p>
            <a:pPr eaLnBrk="1" hangingPunct="1">
              <a:spcAft>
                <a:spcPct val="20000"/>
              </a:spcAft>
              <a:defRPr/>
            </a:pPr>
            <a:r>
              <a:rPr lang="ru-RU" sz="2800" i="1" dirty="0" smtClean="0">
                <a:latin typeface="Comic Sans MS" pitchFamily="66" charset="0"/>
              </a:rPr>
              <a:t>Негативное влияние жевательной резинки.</a:t>
            </a:r>
          </a:p>
          <a:p>
            <a:pPr eaLnBrk="1" hangingPunct="1">
              <a:spcAft>
                <a:spcPct val="20000"/>
              </a:spcAft>
              <a:defRPr/>
            </a:pPr>
            <a:r>
              <a:rPr lang="ru-RU" sz="2800" i="1" dirty="0" smtClean="0">
                <a:latin typeface="Comic Sans MS" pitchFamily="66" charset="0"/>
              </a:rPr>
              <a:t>Советы любителям жевательной резинки.</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barn(outVertical)">
                                      <p:cBhvr>
                                        <p:cTn id="7" dur="500"/>
                                        <p:tgtEl>
                                          <p:spTgt spid="107522"/>
                                        </p:tgtEl>
                                      </p:cBhvr>
                                    </p:animEffect>
                                  </p:childTnLst>
                                </p:cTn>
                              </p:par>
                            </p:childTnLst>
                          </p:cTn>
                        </p:par>
                        <p:par>
                          <p:cTn id="8" fill="hold">
                            <p:stCondLst>
                              <p:cond delay="500"/>
                            </p:stCondLst>
                            <p:childTnLst>
                              <p:par>
                                <p:cTn id="9" presetID="7" presetClass="entr" presetSubtype="2" fill="hold" grpId="0" nodeType="afterEffect">
                                  <p:stCondLst>
                                    <p:cond delay="0"/>
                                  </p:stCondLst>
                                  <p:childTnLst>
                                    <p:set>
                                      <p:cBhvr>
                                        <p:cTn id="10" dur="1" fill="hold">
                                          <p:stCondLst>
                                            <p:cond delay="0"/>
                                          </p:stCondLst>
                                        </p:cTn>
                                        <p:tgtEl>
                                          <p:spTgt spid="107523">
                                            <p:txEl>
                                              <p:pRg st="0" end="0"/>
                                            </p:txEl>
                                          </p:spTgt>
                                        </p:tgtEl>
                                        <p:attrNameLst>
                                          <p:attrName>style.visibility</p:attrName>
                                        </p:attrNameLst>
                                      </p:cBhvr>
                                      <p:to>
                                        <p:strVal val="visible"/>
                                      </p:to>
                                    </p:set>
                                    <p:anim calcmode="lin" valueType="num">
                                      <p:cBhvr additive="base">
                                        <p:cTn id="11" dur="2000" fill="hold"/>
                                        <p:tgtEl>
                                          <p:spTgt spid="107523">
                                            <p:txEl>
                                              <p:pRg st="0" end="0"/>
                                            </p:txEl>
                                          </p:spTgt>
                                        </p:tgtEl>
                                        <p:attrNameLst>
                                          <p:attrName>ppt_x</p:attrName>
                                        </p:attrNameLst>
                                      </p:cBhvr>
                                      <p:tavLst>
                                        <p:tav tm="0">
                                          <p:val>
                                            <p:strVal val="1+#ppt_w/2"/>
                                          </p:val>
                                        </p:tav>
                                        <p:tav tm="100000">
                                          <p:val>
                                            <p:strVal val="#ppt_x"/>
                                          </p:val>
                                        </p:tav>
                                      </p:tavLst>
                                    </p:anim>
                                    <p:anim calcmode="lin" valueType="num">
                                      <p:cBhvr additive="base">
                                        <p:cTn id="12" dur="2000" fill="hold"/>
                                        <p:tgtEl>
                                          <p:spTgt spid="107523">
                                            <p:txEl>
                                              <p:pRg st="0" end="0"/>
                                            </p:txEl>
                                          </p:spTgt>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7" presetClass="entr" presetSubtype="2" fill="hold" grpId="0" nodeType="afterEffect">
                                  <p:stCondLst>
                                    <p:cond delay="0"/>
                                  </p:stCondLst>
                                  <p:childTnLst>
                                    <p:set>
                                      <p:cBhvr>
                                        <p:cTn id="15" dur="1" fill="hold">
                                          <p:stCondLst>
                                            <p:cond delay="0"/>
                                          </p:stCondLst>
                                        </p:cTn>
                                        <p:tgtEl>
                                          <p:spTgt spid="107523">
                                            <p:txEl>
                                              <p:pRg st="1" end="1"/>
                                            </p:txEl>
                                          </p:spTgt>
                                        </p:tgtEl>
                                        <p:attrNameLst>
                                          <p:attrName>style.visibility</p:attrName>
                                        </p:attrNameLst>
                                      </p:cBhvr>
                                      <p:to>
                                        <p:strVal val="visible"/>
                                      </p:to>
                                    </p:set>
                                    <p:anim calcmode="lin" valueType="num">
                                      <p:cBhvr additive="base">
                                        <p:cTn id="16" dur="2000" fill="hold"/>
                                        <p:tgtEl>
                                          <p:spTgt spid="107523">
                                            <p:txEl>
                                              <p:pRg st="1" end="1"/>
                                            </p:txEl>
                                          </p:spTgt>
                                        </p:tgtEl>
                                        <p:attrNameLst>
                                          <p:attrName>ppt_x</p:attrName>
                                        </p:attrNameLst>
                                      </p:cBhvr>
                                      <p:tavLst>
                                        <p:tav tm="0">
                                          <p:val>
                                            <p:strVal val="1+#ppt_w/2"/>
                                          </p:val>
                                        </p:tav>
                                        <p:tav tm="100000">
                                          <p:val>
                                            <p:strVal val="#ppt_x"/>
                                          </p:val>
                                        </p:tav>
                                      </p:tavLst>
                                    </p:anim>
                                    <p:anim calcmode="lin" valueType="num">
                                      <p:cBhvr additive="base">
                                        <p:cTn id="17" dur="2000" fill="hold"/>
                                        <p:tgtEl>
                                          <p:spTgt spid="107523">
                                            <p:txEl>
                                              <p:pRg st="1" end="1"/>
                                            </p:txEl>
                                          </p:spTgt>
                                        </p:tgtEl>
                                        <p:attrNameLst>
                                          <p:attrName>ppt_y</p:attrName>
                                        </p:attrNameLst>
                                      </p:cBhvr>
                                      <p:tavLst>
                                        <p:tav tm="0">
                                          <p:val>
                                            <p:strVal val="#ppt_y"/>
                                          </p:val>
                                        </p:tav>
                                        <p:tav tm="100000">
                                          <p:val>
                                            <p:strVal val="#ppt_y"/>
                                          </p:val>
                                        </p:tav>
                                      </p:tavLst>
                                    </p:anim>
                                  </p:childTnLst>
                                </p:cTn>
                              </p:par>
                            </p:childTnLst>
                          </p:cTn>
                        </p:par>
                        <p:par>
                          <p:cTn id="18" fill="hold">
                            <p:stCondLst>
                              <p:cond delay="4500"/>
                            </p:stCondLst>
                            <p:childTnLst>
                              <p:par>
                                <p:cTn id="19" presetID="7" presetClass="entr" presetSubtype="2" fill="hold" grpId="0" nodeType="afterEffect">
                                  <p:stCondLst>
                                    <p:cond delay="0"/>
                                  </p:stCondLst>
                                  <p:childTnLst>
                                    <p:set>
                                      <p:cBhvr>
                                        <p:cTn id="20" dur="1" fill="hold">
                                          <p:stCondLst>
                                            <p:cond delay="0"/>
                                          </p:stCondLst>
                                        </p:cTn>
                                        <p:tgtEl>
                                          <p:spTgt spid="107523">
                                            <p:txEl>
                                              <p:pRg st="2" end="2"/>
                                            </p:txEl>
                                          </p:spTgt>
                                        </p:tgtEl>
                                        <p:attrNameLst>
                                          <p:attrName>style.visibility</p:attrName>
                                        </p:attrNameLst>
                                      </p:cBhvr>
                                      <p:to>
                                        <p:strVal val="visible"/>
                                      </p:to>
                                    </p:set>
                                    <p:anim calcmode="lin" valueType="num">
                                      <p:cBhvr additive="base">
                                        <p:cTn id="21" dur="2000" fill="hold"/>
                                        <p:tgtEl>
                                          <p:spTgt spid="107523">
                                            <p:txEl>
                                              <p:pRg st="2" end="2"/>
                                            </p:txEl>
                                          </p:spTgt>
                                        </p:tgtEl>
                                        <p:attrNameLst>
                                          <p:attrName>ppt_x</p:attrName>
                                        </p:attrNameLst>
                                      </p:cBhvr>
                                      <p:tavLst>
                                        <p:tav tm="0">
                                          <p:val>
                                            <p:strVal val="1+#ppt_w/2"/>
                                          </p:val>
                                        </p:tav>
                                        <p:tav tm="100000">
                                          <p:val>
                                            <p:strVal val="#ppt_x"/>
                                          </p:val>
                                        </p:tav>
                                      </p:tavLst>
                                    </p:anim>
                                    <p:anim calcmode="lin" valueType="num">
                                      <p:cBhvr additive="base">
                                        <p:cTn id="22" dur="2000" fill="hold"/>
                                        <p:tgtEl>
                                          <p:spTgt spid="107523">
                                            <p:txEl>
                                              <p:pRg st="2" end="2"/>
                                            </p:txEl>
                                          </p:spTgt>
                                        </p:tgtEl>
                                        <p:attrNameLst>
                                          <p:attrName>ppt_y</p:attrName>
                                        </p:attrNameLst>
                                      </p:cBhvr>
                                      <p:tavLst>
                                        <p:tav tm="0">
                                          <p:val>
                                            <p:strVal val="#ppt_y"/>
                                          </p:val>
                                        </p:tav>
                                        <p:tav tm="100000">
                                          <p:val>
                                            <p:strVal val="#ppt_y"/>
                                          </p:val>
                                        </p:tav>
                                      </p:tavLst>
                                    </p:anim>
                                  </p:childTnLst>
                                </p:cTn>
                              </p:par>
                            </p:childTnLst>
                          </p:cTn>
                        </p:par>
                        <p:par>
                          <p:cTn id="23" fill="hold">
                            <p:stCondLst>
                              <p:cond delay="6500"/>
                            </p:stCondLst>
                            <p:childTnLst>
                              <p:par>
                                <p:cTn id="24" presetID="7" presetClass="entr" presetSubtype="2" fill="hold" grpId="0" nodeType="afterEffect">
                                  <p:stCondLst>
                                    <p:cond delay="0"/>
                                  </p:stCondLst>
                                  <p:childTnLst>
                                    <p:set>
                                      <p:cBhvr>
                                        <p:cTn id="25" dur="1" fill="hold">
                                          <p:stCondLst>
                                            <p:cond delay="0"/>
                                          </p:stCondLst>
                                        </p:cTn>
                                        <p:tgtEl>
                                          <p:spTgt spid="107523">
                                            <p:txEl>
                                              <p:pRg st="3" end="3"/>
                                            </p:txEl>
                                          </p:spTgt>
                                        </p:tgtEl>
                                        <p:attrNameLst>
                                          <p:attrName>style.visibility</p:attrName>
                                        </p:attrNameLst>
                                      </p:cBhvr>
                                      <p:to>
                                        <p:strVal val="visible"/>
                                      </p:to>
                                    </p:set>
                                    <p:anim calcmode="lin" valueType="num">
                                      <p:cBhvr additive="base">
                                        <p:cTn id="26" dur="2000" fill="hold"/>
                                        <p:tgtEl>
                                          <p:spTgt spid="107523">
                                            <p:txEl>
                                              <p:pRg st="3" end="3"/>
                                            </p:txEl>
                                          </p:spTgt>
                                        </p:tgtEl>
                                        <p:attrNameLst>
                                          <p:attrName>ppt_x</p:attrName>
                                        </p:attrNameLst>
                                      </p:cBhvr>
                                      <p:tavLst>
                                        <p:tav tm="0">
                                          <p:val>
                                            <p:strVal val="1+#ppt_w/2"/>
                                          </p:val>
                                        </p:tav>
                                        <p:tav tm="100000">
                                          <p:val>
                                            <p:strVal val="#ppt_x"/>
                                          </p:val>
                                        </p:tav>
                                      </p:tavLst>
                                    </p:anim>
                                    <p:anim calcmode="lin" valueType="num">
                                      <p:cBhvr additive="base">
                                        <p:cTn id="27" dur="2000" fill="hold"/>
                                        <p:tgtEl>
                                          <p:spTgt spid="107523">
                                            <p:txEl>
                                              <p:pRg st="3" end="3"/>
                                            </p:txEl>
                                          </p:spTgt>
                                        </p:tgtEl>
                                        <p:attrNameLst>
                                          <p:attrName>ppt_y</p:attrName>
                                        </p:attrNameLst>
                                      </p:cBhvr>
                                      <p:tavLst>
                                        <p:tav tm="0">
                                          <p:val>
                                            <p:strVal val="#ppt_y"/>
                                          </p:val>
                                        </p:tav>
                                        <p:tav tm="100000">
                                          <p:val>
                                            <p:strVal val="#ppt_y"/>
                                          </p:val>
                                        </p:tav>
                                      </p:tavLst>
                                    </p:anim>
                                  </p:childTnLst>
                                </p:cTn>
                              </p:par>
                            </p:childTnLst>
                          </p:cTn>
                        </p:par>
                        <p:par>
                          <p:cTn id="28" fill="hold">
                            <p:stCondLst>
                              <p:cond delay="8500"/>
                            </p:stCondLst>
                            <p:childTnLst>
                              <p:par>
                                <p:cTn id="29" presetID="7" presetClass="entr" presetSubtype="2" fill="hold" grpId="0" nodeType="afterEffect">
                                  <p:stCondLst>
                                    <p:cond delay="0"/>
                                  </p:stCondLst>
                                  <p:childTnLst>
                                    <p:set>
                                      <p:cBhvr>
                                        <p:cTn id="30" dur="1" fill="hold">
                                          <p:stCondLst>
                                            <p:cond delay="0"/>
                                          </p:stCondLst>
                                        </p:cTn>
                                        <p:tgtEl>
                                          <p:spTgt spid="107523">
                                            <p:txEl>
                                              <p:pRg st="4" end="4"/>
                                            </p:txEl>
                                          </p:spTgt>
                                        </p:tgtEl>
                                        <p:attrNameLst>
                                          <p:attrName>style.visibility</p:attrName>
                                        </p:attrNameLst>
                                      </p:cBhvr>
                                      <p:to>
                                        <p:strVal val="visible"/>
                                      </p:to>
                                    </p:set>
                                    <p:anim calcmode="lin" valueType="num">
                                      <p:cBhvr additive="base">
                                        <p:cTn id="31" dur="2000" fill="hold"/>
                                        <p:tgtEl>
                                          <p:spTgt spid="107523">
                                            <p:txEl>
                                              <p:pRg st="4" end="4"/>
                                            </p:txEl>
                                          </p:spTgt>
                                        </p:tgtEl>
                                        <p:attrNameLst>
                                          <p:attrName>ppt_x</p:attrName>
                                        </p:attrNameLst>
                                      </p:cBhvr>
                                      <p:tavLst>
                                        <p:tav tm="0">
                                          <p:val>
                                            <p:strVal val="1+#ppt_w/2"/>
                                          </p:val>
                                        </p:tav>
                                        <p:tav tm="100000">
                                          <p:val>
                                            <p:strVal val="#ppt_x"/>
                                          </p:val>
                                        </p:tav>
                                      </p:tavLst>
                                    </p:anim>
                                    <p:anim calcmode="lin" valueType="num">
                                      <p:cBhvr additive="base">
                                        <p:cTn id="32" dur="2000" fill="hold"/>
                                        <p:tgtEl>
                                          <p:spTgt spid="10752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autoUpdateAnimBg="0"/>
      <p:bldP spid="107523" grpId="0" build="p" autoUpdateAnimBg="0"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7" name="Rectangle 5"/>
          <p:cNvSpPr>
            <a:spLocks noGrp="1" noChangeArrowheads="1"/>
          </p:cNvSpPr>
          <p:nvPr>
            <p:ph type="title"/>
          </p:nvPr>
        </p:nvSpPr>
        <p:spPr/>
        <p:txBody>
          <a:bodyPr/>
          <a:lstStyle/>
          <a:p>
            <a:pPr eaLnBrk="1" hangingPunct="1">
              <a:defRPr/>
            </a:pPr>
            <a:r>
              <a:rPr lang="ru-RU" sz="2800" dirty="0" smtClean="0">
                <a:solidFill>
                  <a:srgbClr val="CA2E04"/>
                </a:solidFill>
              </a:rPr>
              <a:t>3</a:t>
            </a:r>
            <a:r>
              <a:rPr lang="ru-RU" sz="2800" dirty="0" smtClean="0">
                <a:solidFill>
                  <a:schemeClr val="accent2">
                    <a:lumMod val="50000"/>
                  </a:schemeClr>
                </a:solidFill>
                <a:latin typeface="Comic Sans MS" pitchFamily="66" charset="0"/>
              </a:rPr>
              <a:t>. С какой целью вы используете жвачку?</a:t>
            </a:r>
          </a:p>
        </p:txBody>
      </p:sp>
      <p:graphicFrame>
        <p:nvGraphicFramePr>
          <p:cNvPr id="3074" name="Object 11"/>
          <p:cNvGraphicFramePr>
            <a:graphicFrameLocks noChangeAspect="1"/>
          </p:cNvGraphicFramePr>
          <p:nvPr/>
        </p:nvGraphicFramePr>
        <p:xfrm>
          <a:off x="682625" y="1195388"/>
          <a:ext cx="7908925" cy="5275262"/>
        </p:xfrm>
        <a:graphic>
          <a:graphicData uri="http://schemas.openxmlformats.org/presentationml/2006/ole">
            <p:oleObj spid="_x0000_s5122" name="Диаграмма" r:id="rId3" imgW="6096090" imgH="4067280" progId="MSGraph.Chart.8">
              <p:embed followColorScheme="full"/>
            </p:oleObj>
          </a:graphicData>
        </a:graphic>
      </p:graphicFrame>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Users\Пользователь\Desktop\Новая папка (2)\WP_20160321_12_30_57_Pro.jpg"/>
          <p:cNvPicPr>
            <a:picLocks noChangeAspect="1" noChangeArrowheads="1"/>
          </p:cNvPicPr>
          <p:nvPr/>
        </p:nvPicPr>
        <p:blipFill>
          <a:blip r:embed="rId2" cstate="print"/>
          <a:srcRect/>
          <a:stretch>
            <a:fillRect/>
          </a:stretch>
        </p:blipFill>
        <p:spPr bwMode="auto">
          <a:xfrm>
            <a:off x="785786" y="285728"/>
            <a:ext cx="7500990" cy="6286544"/>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5" name="Rectangle 5"/>
          <p:cNvSpPr>
            <a:spLocks noGrp="1" noChangeArrowheads="1"/>
          </p:cNvSpPr>
          <p:nvPr>
            <p:ph type="title"/>
          </p:nvPr>
        </p:nvSpPr>
        <p:spPr/>
        <p:txBody>
          <a:bodyPr>
            <a:normAutofit/>
          </a:bodyPr>
          <a:lstStyle/>
          <a:p>
            <a:pPr eaLnBrk="1" hangingPunct="1">
              <a:defRPr/>
            </a:pPr>
            <a:r>
              <a:rPr lang="ru-RU" sz="2800" dirty="0" smtClean="0">
                <a:solidFill>
                  <a:srgbClr val="CA2E04"/>
                </a:solidFill>
              </a:rPr>
              <a:t>4</a:t>
            </a:r>
            <a:r>
              <a:rPr lang="ru-RU" sz="2800" dirty="0" smtClean="0">
                <a:solidFill>
                  <a:srgbClr val="CA2E04"/>
                </a:solidFill>
                <a:latin typeface="Comic Sans MS" pitchFamily="66" charset="0"/>
              </a:rPr>
              <a:t>. О каких положительных свойствах жевательной резинки вы знаете?</a:t>
            </a:r>
          </a:p>
        </p:txBody>
      </p:sp>
      <p:graphicFrame>
        <p:nvGraphicFramePr>
          <p:cNvPr id="4098" name="Object 4"/>
          <p:cNvGraphicFramePr>
            <a:graphicFrameLocks noChangeAspect="1"/>
          </p:cNvGraphicFramePr>
          <p:nvPr>
            <p:ph type="chart" idx="1"/>
          </p:nvPr>
        </p:nvGraphicFramePr>
        <p:xfrm>
          <a:off x="1524000" y="1831975"/>
          <a:ext cx="6096000" cy="4067175"/>
        </p:xfrm>
        <a:graphic>
          <a:graphicData uri="http://schemas.openxmlformats.org/presentationml/2006/ole">
            <p:oleObj spid="_x0000_s6146" name="Диаграмма" r:id="rId3" imgW="6096090" imgH="4067280" progId="MSGraph.Chart.8">
              <p:embed followColorScheme="full"/>
            </p:oleObj>
          </a:graphicData>
        </a:graphic>
      </p:graphicFrame>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Пользователь\Desktop\Новая папка (2)\WP_20160321_12_31_53_Pro.jpg"/>
          <p:cNvPicPr>
            <a:picLocks noChangeAspect="1" noChangeArrowheads="1"/>
          </p:cNvPicPr>
          <p:nvPr/>
        </p:nvPicPr>
        <p:blipFill>
          <a:blip r:embed="rId2" cstate="print"/>
          <a:srcRect/>
          <a:stretch>
            <a:fillRect/>
          </a:stretch>
        </p:blipFill>
        <p:spPr bwMode="auto">
          <a:xfrm>
            <a:off x="357158" y="500042"/>
            <a:ext cx="8143932" cy="5929354"/>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3" name="Rectangle 5"/>
          <p:cNvSpPr>
            <a:spLocks noGrp="1" noChangeArrowheads="1"/>
          </p:cNvSpPr>
          <p:nvPr>
            <p:ph type="title"/>
          </p:nvPr>
        </p:nvSpPr>
        <p:spPr/>
        <p:txBody>
          <a:bodyPr/>
          <a:lstStyle/>
          <a:p>
            <a:pPr eaLnBrk="1" hangingPunct="1">
              <a:defRPr/>
            </a:pPr>
            <a:r>
              <a:rPr lang="ru-RU" sz="2800" dirty="0" smtClean="0">
                <a:solidFill>
                  <a:srgbClr val="FF3300"/>
                </a:solidFill>
              </a:rPr>
              <a:t>5. </a:t>
            </a:r>
            <a:r>
              <a:rPr lang="ru-RU" sz="2800" dirty="0" smtClean="0">
                <a:solidFill>
                  <a:schemeClr val="accent2">
                    <a:lumMod val="50000"/>
                  </a:schemeClr>
                </a:solidFill>
                <a:latin typeface="Comic Sans MS" pitchFamily="66" charset="0"/>
              </a:rPr>
              <a:t>О каких негативных последствиях пользования жвачкой вы знаете?</a:t>
            </a:r>
          </a:p>
        </p:txBody>
      </p:sp>
      <p:graphicFrame>
        <p:nvGraphicFramePr>
          <p:cNvPr id="5122" name="Object 7"/>
          <p:cNvGraphicFramePr>
            <a:graphicFrameLocks noChangeAspect="1"/>
          </p:cNvGraphicFramePr>
          <p:nvPr>
            <p:ph type="chart" idx="1"/>
          </p:nvPr>
        </p:nvGraphicFramePr>
        <p:xfrm>
          <a:off x="457200" y="1603375"/>
          <a:ext cx="8186766" cy="4524375"/>
        </p:xfrm>
        <a:graphic>
          <a:graphicData uri="http://schemas.openxmlformats.org/presentationml/2006/ole">
            <p:oleObj spid="_x0000_s7170" name="Диаграмма" r:id="rId3" imgW="8229600" imgH="4524390" progId="MSGraph.Chart.8">
              <p:embed followColorScheme="full"/>
            </p:oleObj>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C:\Users\Пользователь\Desktop\Новая папка (2)\WP_20160321_12_29_38_Pro.jpg"/>
          <p:cNvPicPr>
            <a:picLocks noChangeAspect="1" noChangeArrowheads="1"/>
          </p:cNvPicPr>
          <p:nvPr/>
        </p:nvPicPr>
        <p:blipFill>
          <a:blip r:embed="rId2" cstate="print"/>
          <a:srcRect/>
          <a:stretch>
            <a:fillRect/>
          </a:stretch>
        </p:blipFill>
        <p:spPr bwMode="auto">
          <a:xfrm>
            <a:off x="642910" y="357166"/>
            <a:ext cx="7929618" cy="6215106"/>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68313" y="0"/>
            <a:ext cx="8229600" cy="908050"/>
          </a:xfrm>
          <a:noFill/>
        </p:spPr>
        <p:txBody>
          <a:bodyPr/>
          <a:lstStyle/>
          <a:p>
            <a:r>
              <a:rPr lang="ru-RU" sz="3600" smtClean="0">
                <a:solidFill>
                  <a:srgbClr val="FF3300"/>
                </a:solidFill>
                <a:effectLst/>
                <a:latin typeface="Arial Black" pitchFamily="34" charset="0"/>
              </a:rPr>
              <a:t>ВЫВОДЫ:</a:t>
            </a:r>
          </a:p>
        </p:txBody>
      </p:sp>
      <p:sp>
        <p:nvSpPr>
          <p:cNvPr id="17411" name="Rectangle 3"/>
          <p:cNvSpPr>
            <a:spLocks noGrp="1" noChangeArrowheads="1"/>
          </p:cNvSpPr>
          <p:nvPr>
            <p:ph idx="1"/>
          </p:nvPr>
        </p:nvSpPr>
        <p:spPr>
          <a:xfrm>
            <a:off x="1000100" y="1000108"/>
            <a:ext cx="7618413" cy="4824413"/>
          </a:xfrm>
          <a:noFill/>
        </p:spPr>
        <p:txBody>
          <a:bodyPr>
            <a:noAutofit/>
          </a:bodyPr>
          <a:lstStyle/>
          <a:p>
            <a:pPr algn="ctr">
              <a:lnSpc>
                <a:spcPct val="90000"/>
              </a:lnSpc>
              <a:buFont typeface="Wingdings" pitchFamily="2" charset="2"/>
              <a:buNone/>
            </a:pPr>
            <a:r>
              <a:rPr lang="ru-RU" sz="2400" dirty="0" smtClean="0">
                <a:effectLst/>
                <a:latin typeface="Comic Sans MS" pitchFamily="66" charset="0"/>
              </a:rPr>
              <a:t>         Изучив результаты анкетирования, мы пришли к выводу, что большинство опрошенных часто использует жевательную резинку. Наибольшей популярностью пользуется жевательная резинка «</a:t>
            </a:r>
            <a:r>
              <a:rPr lang="ru-RU" sz="2400" dirty="0" err="1" smtClean="0">
                <a:effectLst/>
                <a:latin typeface="Comic Sans MS" pitchFamily="66" charset="0"/>
              </a:rPr>
              <a:t>Дирол</a:t>
            </a:r>
            <a:r>
              <a:rPr lang="ru-RU" sz="2400" dirty="0" smtClean="0">
                <a:effectLst/>
                <a:latin typeface="Comic Sans MS" pitchFamily="66" charset="0"/>
              </a:rPr>
              <a:t>», многие  из опрошенных назвали также жевательную резинку «Орбит».Чаще всего  жвачка употребляется с целью освежения дыхания и очищения зубов после еды. О негативном  влиянии  жевательной резинки на здоровье  человека мало кто знает и чаще всего об этом не задумывается.</a:t>
            </a:r>
          </a:p>
          <a:p>
            <a:pPr algn="ctr">
              <a:lnSpc>
                <a:spcPct val="90000"/>
              </a:lnSpc>
              <a:buFont typeface="Wingdings" pitchFamily="2" charset="2"/>
              <a:buNone/>
            </a:pPr>
            <a:r>
              <a:rPr lang="ru-RU" sz="2400" dirty="0" smtClean="0">
                <a:effectLst/>
                <a:latin typeface="Comic Sans MS" pitchFamily="66" charset="0"/>
              </a:rPr>
              <a:t>     Поэтому мы решили изучить вопрос о влиянии жевательной резинки на организм более подробно и для исследования взяли образцы жевательной резинки наиболее часто называемые опрошенными.</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defRPr/>
            </a:pPr>
            <a:endParaRPr lang="ru-RU" smtClean="0"/>
          </a:p>
        </p:txBody>
      </p:sp>
      <p:sp>
        <p:nvSpPr>
          <p:cNvPr id="91139" name="Rectangle 3"/>
          <p:cNvSpPr>
            <a:spLocks noGrp="1" noChangeArrowheads="1"/>
          </p:cNvSpPr>
          <p:nvPr>
            <p:ph idx="1"/>
          </p:nvPr>
        </p:nvSpPr>
        <p:spPr>
          <a:xfrm>
            <a:off x="428596" y="1000108"/>
            <a:ext cx="8229600" cy="6191250"/>
          </a:xfrm>
        </p:spPr>
        <p:txBody>
          <a:bodyPr>
            <a:normAutofit fontScale="92500"/>
          </a:bodyPr>
          <a:lstStyle/>
          <a:p>
            <a:pPr algn="ctr" eaLnBrk="1" hangingPunct="1">
              <a:buFont typeface="Wingdings" pitchFamily="2" charset="2"/>
              <a:buNone/>
              <a:defRPr/>
            </a:pPr>
            <a:r>
              <a:rPr lang="ru-RU" sz="2400" dirty="0" smtClean="0"/>
              <a:t>   </a:t>
            </a:r>
            <a:r>
              <a:rPr lang="ru-RU" sz="2400" dirty="0" smtClean="0">
                <a:latin typeface="Comic Sans MS" pitchFamily="66" charset="0"/>
              </a:rPr>
              <a:t>В составе обеих жевательных резинок мы видим названия различных химических соединений и пищевых добавок под общей кодовой буквой </a:t>
            </a:r>
            <a:r>
              <a:rPr lang="ru-RU" sz="2400" dirty="0" smtClean="0">
                <a:solidFill>
                  <a:srgbClr val="FF3300"/>
                </a:solidFill>
                <a:latin typeface="Comic Sans MS" pitchFamily="66" charset="0"/>
              </a:rPr>
              <a:t>Е.</a:t>
            </a:r>
            <a:r>
              <a:rPr lang="ru-RU" sz="2400" dirty="0" smtClean="0">
                <a:latin typeface="Comic Sans MS" pitchFamily="66" charset="0"/>
              </a:rPr>
              <a:t> Это искусственные добавки – </a:t>
            </a:r>
            <a:r>
              <a:rPr lang="ru-RU" sz="2400" dirty="0" smtClean="0">
                <a:solidFill>
                  <a:srgbClr val="FF3300"/>
                </a:solidFill>
                <a:latin typeface="Comic Sans MS" pitchFamily="66" charset="0"/>
              </a:rPr>
              <a:t>красители, консерванты,</a:t>
            </a:r>
          </a:p>
          <a:p>
            <a:pPr algn="ctr" eaLnBrk="1" hangingPunct="1">
              <a:buFont typeface="Wingdings" pitchFamily="2" charset="2"/>
              <a:buNone/>
              <a:defRPr/>
            </a:pPr>
            <a:r>
              <a:rPr lang="ru-RU" sz="2400" dirty="0" err="1" smtClean="0">
                <a:solidFill>
                  <a:srgbClr val="FF3300"/>
                </a:solidFill>
                <a:latin typeface="Comic Sans MS" pitchFamily="66" charset="0"/>
              </a:rPr>
              <a:t>антизатвердители</a:t>
            </a:r>
            <a:r>
              <a:rPr lang="ru-RU" sz="2400" dirty="0" smtClean="0">
                <a:solidFill>
                  <a:srgbClr val="FF3300"/>
                </a:solidFill>
                <a:latin typeface="Comic Sans MS" pitchFamily="66" charset="0"/>
              </a:rPr>
              <a:t>, эмульгаторы</a:t>
            </a:r>
            <a:r>
              <a:rPr lang="ru-RU" sz="2400" dirty="0" smtClean="0">
                <a:latin typeface="Comic Sans MS" pitchFamily="66" charset="0"/>
              </a:rPr>
              <a:t>. Многие из них негативно влияют на здоровье человека.</a:t>
            </a:r>
          </a:p>
          <a:p>
            <a:pPr algn="ctr" eaLnBrk="1" hangingPunct="1">
              <a:buFont typeface="Wingdings" pitchFamily="2" charset="2"/>
              <a:buNone/>
              <a:defRPr/>
            </a:pPr>
            <a:r>
              <a:rPr lang="ru-RU" sz="2400" b="1" dirty="0" smtClean="0">
                <a:latin typeface="Comic Sans MS" pitchFamily="66" charset="0"/>
              </a:rPr>
              <a:t>Для того, чтобы узнать какое влияние оказывает  каждая из этих добавок на здоровье человека мы  воспользовались </a:t>
            </a:r>
            <a:r>
              <a:rPr lang="ru-RU" sz="2400" b="1" dirty="0" smtClean="0">
                <a:solidFill>
                  <a:srgbClr val="FF3300"/>
                </a:solidFill>
                <a:latin typeface="Comic Sans MS" pitchFamily="66" charset="0"/>
              </a:rPr>
              <a:t>таблицей «Наиболее вредные пищевые добавки Е». Эта таблица      составлена по материалам Центра независимой экологической экспертизы "КЕДР«, а</a:t>
            </a:r>
            <a:br>
              <a:rPr lang="ru-RU" sz="2400" b="1" dirty="0" smtClean="0">
                <a:solidFill>
                  <a:srgbClr val="FF3300"/>
                </a:solidFill>
                <a:latin typeface="Comic Sans MS" pitchFamily="66" charset="0"/>
              </a:rPr>
            </a:br>
            <a:r>
              <a:rPr lang="ru-RU" sz="2400" b="1" dirty="0" smtClean="0">
                <a:solidFill>
                  <a:srgbClr val="FF3300"/>
                </a:solidFill>
                <a:latin typeface="Comic Sans MS" pitchFamily="66" charset="0"/>
              </a:rPr>
              <a:t>    также Списком особо вредных пищевых добавок Е по информации </a:t>
            </a:r>
            <a:r>
              <a:rPr lang="en-US" sz="2400" b="1" dirty="0" smtClean="0">
                <a:solidFill>
                  <a:srgbClr val="FF3300"/>
                </a:solidFill>
                <a:effectLst/>
                <a:latin typeface="Comic Sans MS" pitchFamily="66" charset="0"/>
              </a:rPr>
              <a:t>INFO</a:t>
            </a:r>
            <a:r>
              <a:rPr lang="ru-RU" sz="2400" b="1" dirty="0" smtClean="0">
                <a:solidFill>
                  <a:srgbClr val="FF3300"/>
                </a:solidFill>
                <a:effectLst/>
                <a:latin typeface="Comic Sans MS" pitchFamily="66" charset="0"/>
              </a:rPr>
              <a:t> </a:t>
            </a:r>
            <a:r>
              <a:rPr lang="ru-RU" sz="2400" b="1" dirty="0" err="1" smtClean="0">
                <a:solidFill>
                  <a:srgbClr val="FF3300"/>
                </a:solidFill>
                <a:effectLst/>
                <a:latin typeface="Comic Sans MS" pitchFamily="66" charset="0"/>
              </a:rPr>
              <a:t>МИНЗДРАВа</a:t>
            </a:r>
            <a:r>
              <a:rPr lang="ru-RU" sz="2400" b="1" dirty="0" smtClean="0">
                <a:solidFill>
                  <a:srgbClr val="FF3300"/>
                </a:solidFill>
                <a:effectLst/>
                <a:latin typeface="Comic Sans MS" pitchFamily="66" charset="0"/>
              </a:rPr>
              <a:t>  РФ.</a:t>
            </a:r>
          </a:p>
          <a:p>
            <a:pPr algn="ctr" eaLnBrk="1" hangingPunct="1">
              <a:defRPr/>
            </a:pPr>
            <a:endParaRPr lang="ru-RU" sz="2400" b="1" dirty="0" smtClean="0">
              <a:solidFill>
                <a:srgbClr val="FF3300"/>
              </a:solidFill>
              <a:effectLst/>
              <a:latin typeface="Comic Sans MS" pitchFamily="66" charset="0"/>
            </a:endParaRPr>
          </a:p>
          <a:p>
            <a:pPr eaLnBrk="1" hangingPunct="1">
              <a:buFont typeface="Wingdings" pitchFamily="2" charset="2"/>
              <a:buNone/>
              <a:defRPr/>
            </a:pPr>
            <a:r>
              <a:rPr lang="ru-RU" sz="2400" b="1" dirty="0" smtClean="0">
                <a:effectLst/>
                <a:latin typeface="Comic Sans MS" pitchFamily="66" charset="0"/>
              </a:rPr>
              <a:t>                   </a:t>
            </a:r>
            <a:endParaRPr lang="ru-RU" sz="2400" b="1" dirty="0" smtClean="0">
              <a:solidFill>
                <a:srgbClr val="99CC00"/>
              </a:solidFill>
              <a:effectLst/>
              <a:latin typeface="Comic Sans MS" pitchFamily="66"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228600" y="90488"/>
          <a:ext cx="8610600" cy="6683122"/>
        </p:xfrm>
        <a:graphic>
          <a:graphicData uri="http://schemas.openxmlformats.org/drawingml/2006/table">
            <a:tbl>
              <a:tblPr/>
              <a:tblGrid>
                <a:gridCol w="2870200"/>
                <a:gridCol w="2870200"/>
                <a:gridCol w="2870200"/>
              </a:tblGrid>
              <a:tr h="69532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Название жевательной резинки</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Вредные вещества в составе жвачки</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Действие на организм</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619250">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Orbit</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сорбит Е420</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Е171</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Е320</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болезни пищеварительной системы</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болезни печени и почек</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вызывает заболевания желудочно-кишечного тракта</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1775">
                <a:tc vMerge="1">
                  <a:txBody>
                    <a:bodyPr/>
                    <a:lstStyle/>
                    <a:p>
                      <a:endParaRPr lang="ru-RU"/>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Е951</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Опасен для жизни</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85102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Times New Roman" pitchFamily="18" charset="0"/>
                          <a:cs typeface="Times New Roman" pitchFamily="18" charset="0"/>
                        </a:rPr>
                        <a:t>Dirol</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манит Е421</a:t>
                      </a: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Е171</a:t>
                      </a: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Е320</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болезни пищеварительной системы</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болезни печени и почек</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вызывает заболевания желудочно-кишечного тракта</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3738">
                <a:tc rowSpan="2">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Stimorol</a:t>
                      </a:r>
                      <a:endParaRPr kumimoji="0" lang="ru-RU" sz="2000" b="0" i="0" u="none" strike="noStrike" cap="none" normalizeH="0" baseline="0" smtClean="0">
                        <a:ln>
                          <a:noFill/>
                        </a:ln>
                        <a:solidFill>
                          <a:schemeClr val="tx1"/>
                        </a:solidFill>
                        <a:effectLst/>
                        <a:latin typeface="Times New Roman" pitchFamily="18" charset="0"/>
                        <a:cs typeface="Times New Roman" pitchFamily="18" charset="0"/>
                      </a:endParaRP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E330	Лимонная кислота</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Вызывает раковые опухоли</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57288">
                <a:tc vMerge="1">
                  <a:txBody>
                    <a:bodyPr/>
                    <a:lstStyle/>
                    <a:p>
                      <a:endParaRPr lang="ru-RU"/>
                    </a:p>
                  </a:txBody>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Е331</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2000" b="0" i="0" u="none" strike="noStrike" cap="none" normalizeH="0" baseline="0" smtClean="0">
                          <a:ln>
                            <a:noFill/>
                          </a:ln>
                          <a:solidFill>
                            <a:schemeClr val="tx1"/>
                          </a:solidFill>
                          <a:effectLst/>
                          <a:latin typeface="Times New Roman" pitchFamily="18" charset="0"/>
                          <a:cs typeface="Times New Roman" pitchFamily="18" charset="0"/>
                        </a:rPr>
                        <a:t>Е320</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образование раковых клеток</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Times New Roman" pitchFamily="18" charset="0"/>
                          <a:cs typeface="Times New Roman" pitchFamily="18" charset="0"/>
                        </a:rPr>
                        <a:t>вызывает заболевания желудочно-кишечного тракта</a:t>
                      </a:r>
                    </a:p>
                  </a:txBody>
                  <a:tcPr marL="43624" marR="4362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normAutofit/>
          </a:bodyPr>
          <a:lstStyle/>
          <a:p>
            <a:pPr eaLnBrk="1" hangingPunct="1">
              <a:defRPr/>
            </a:pPr>
            <a:r>
              <a:rPr lang="ru-RU" sz="3600" b="1" dirty="0" smtClean="0">
                <a:solidFill>
                  <a:schemeClr val="accent3">
                    <a:lumMod val="50000"/>
                  </a:schemeClr>
                </a:solidFill>
                <a:latin typeface="Garamond" pitchFamily="18" charset="0"/>
              </a:rPr>
              <a:t>Влияние составляющих жевательной резинки на организм.</a:t>
            </a:r>
          </a:p>
        </p:txBody>
      </p:sp>
      <p:sp>
        <p:nvSpPr>
          <p:cNvPr id="95235" name="Rectangle 3"/>
          <p:cNvSpPr>
            <a:spLocks noGrp="1" noChangeArrowheads="1"/>
          </p:cNvSpPr>
          <p:nvPr>
            <p:ph idx="1"/>
          </p:nvPr>
        </p:nvSpPr>
        <p:spPr/>
        <p:txBody>
          <a:bodyPr>
            <a:normAutofit lnSpcReduction="10000"/>
          </a:bodyPr>
          <a:lstStyle/>
          <a:p>
            <a:pPr eaLnBrk="1" hangingPunct="1">
              <a:buFont typeface="Wingdings" pitchFamily="2" charset="2"/>
              <a:buNone/>
            </a:pPr>
            <a:r>
              <a:rPr lang="ru-RU" sz="2800" dirty="0" smtClean="0">
                <a:solidFill>
                  <a:srgbClr val="CA2E04"/>
                </a:solidFill>
                <a:latin typeface="Comic Sans MS" pitchFamily="66" charset="0"/>
              </a:rPr>
              <a:t>Е 321. - Антиоксидант.</a:t>
            </a:r>
            <a:r>
              <a:rPr lang="ru-RU" sz="4800" dirty="0" smtClean="0">
                <a:latin typeface="Comic Sans MS" pitchFamily="66" charset="0"/>
              </a:rPr>
              <a:t> </a:t>
            </a:r>
            <a:r>
              <a:rPr lang="ru-RU" sz="2400" dirty="0" smtClean="0">
                <a:latin typeface="Comic Sans MS" pitchFamily="66" charset="0"/>
              </a:rPr>
              <a:t>Замедляет окисление,  сохраняет цвет продукта,  он может вызывать заболевания желудочно-кишечного тракта. Способствует образованию холестерина.</a:t>
            </a:r>
          </a:p>
          <a:p>
            <a:pPr eaLnBrk="1" hangingPunct="1">
              <a:buFont typeface="Wingdings" pitchFamily="2" charset="2"/>
              <a:buNone/>
            </a:pPr>
            <a:r>
              <a:rPr lang="ru-RU" sz="2800" dirty="0" smtClean="0">
                <a:solidFill>
                  <a:srgbClr val="CA2E04"/>
                </a:solidFill>
                <a:latin typeface="Comic Sans MS" pitchFamily="66" charset="0"/>
              </a:rPr>
              <a:t>Е 171. -Диоксид титана  - краситель, усиливает цвет.</a:t>
            </a:r>
            <a:r>
              <a:rPr lang="ru-RU" sz="4800" dirty="0" smtClean="0">
                <a:latin typeface="Comic Sans MS" pitchFamily="66" charset="0"/>
              </a:rPr>
              <a:t> </a:t>
            </a:r>
            <a:r>
              <a:rPr lang="ru-RU" sz="2400" dirty="0" smtClean="0">
                <a:latin typeface="Comic Sans MS" pitchFamily="66" charset="0"/>
              </a:rPr>
              <a:t>Приводит к заболеваниям печени и почек.</a:t>
            </a:r>
          </a:p>
          <a:p>
            <a:pPr eaLnBrk="1" hangingPunct="1">
              <a:buFont typeface="Wingdings" pitchFamily="2" charset="2"/>
              <a:buNone/>
            </a:pPr>
            <a:r>
              <a:rPr lang="ru-RU" sz="2800" dirty="0" smtClean="0">
                <a:solidFill>
                  <a:srgbClr val="CA2E04"/>
                </a:solidFill>
                <a:latin typeface="Comic Sans MS" pitchFamily="66" charset="0"/>
              </a:rPr>
              <a:t>Е 330. – Антиоксидант. Лимонная кислота. </a:t>
            </a:r>
            <a:r>
              <a:rPr lang="ru-RU" sz="2400" dirty="0" smtClean="0">
                <a:latin typeface="Comic Sans MS" pitchFamily="66" charset="0"/>
              </a:rPr>
              <a:t>Может вызывать раковые заболевания.</a:t>
            </a:r>
          </a:p>
          <a:p>
            <a:pPr eaLnBrk="1" hangingPunct="1"/>
            <a:endParaRPr lang="ru-RU" sz="2400" dirty="0" smtClean="0"/>
          </a:p>
          <a:p>
            <a:pPr eaLnBrk="1" hangingPunct="1"/>
            <a:endParaRPr lang="ru-RU" sz="2400" dirty="0" smtClean="0"/>
          </a:p>
          <a:p>
            <a:pPr eaLnBrk="1" hangingPunct="1"/>
            <a:endParaRPr lang="ru-RU" sz="2400" dirty="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214290"/>
            <a:ext cx="6400816" cy="628632"/>
          </a:xfrm>
        </p:spPr>
        <p:txBody>
          <a:bodyPr>
            <a:noAutofit/>
          </a:bodyPr>
          <a:lstStyle/>
          <a:p>
            <a:pPr eaLnBrk="1" hangingPunct="1">
              <a:defRPr/>
            </a:pPr>
            <a:r>
              <a:rPr lang="ru-RU" sz="4400" cap="none" dirty="0">
                <a:solidFill>
                  <a:schemeClr val="tx2"/>
                </a:solidFill>
              </a:rPr>
              <a:t>Цель исследования:</a:t>
            </a:r>
          </a:p>
        </p:txBody>
      </p:sp>
      <p:sp>
        <p:nvSpPr>
          <p:cNvPr id="7171" name="Текст 2"/>
          <p:cNvSpPr>
            <a:spLocks noGrp="1"/>
          </p:cNvSpPr>
          <p:nvPr>
            <p:ph type="body" idx="2"/>
          </p:nvPr>
        </p:nvSpPr>
        <p:spPr>
          <a:xfrm>
            <a:off x="714375" y="928688"/>
            <a:ext cx="6858000" cy="1100137"/>
          </a:xfrm>
        </p:spPr>
        <p:txBody>
          <a:bodyPr>
            <a:normAutofit fontScale="92500"/>
          </a:bodyPr>
          <a:lstStyle/>
          <a:p>
            <a:pPr eaLnBrk="1" hangingPunct="1">
              <a:spcBef>
                <a:spcPct val="0"/>
              </a:spcBef>
              <a:spcAft>
                <a:spcPct val="0"/>
              </a:spcAft>
            </a:pPr>
            <a:r>
              <a:rPr lang="ru-RU" sz="2800" dirty="0" smtClean="0">
                <a:latin typeface="Comic Sans MS" pitchFamily="66" charset="0"/>
              </a:rPr>
              <a:t>изучение влияния жевательной резинки на организм младшего школьника</a:t>
            </a:r>
          </a:p>
        </p:txBody>
      </p:sp>
      <p:pic>
        <p:nvPicPr>
          <p:cNvPr id="7172" name="Содержимое 3" descr="C:\Users\SONY\AppData\Local\Microsoft\Windows\Temporary Internet Files\Content.Word\DSC03899.jpg"/>
          <p:cNvPicPr>
            <a:picLocks noGrp="1"/>
          </p:cNvPicPr>
          <p:nvPr>
            <p:ph sz="half" idx="1"/>
          </p:nvPr>
        </p:nvPicPr>
        <p:blipFill>
          <a:blip r:embed="rId2" cstate="print"/>
          <a:srcRect/>
          <a:stretch>
            <a:fillRect/>
          </a:stretch>
        </p:blipFill>
        <p:spPr>
          <a:xfrm>
            <a:off x="357158" y="2071678"/>
            <a:ext cx="4141790" cy="4410084"/>
          </a:xfrm>
        </p:spPr>
      </p:pic>
      <p:sp>
        <p:nvSpPr>
          <p:cNvPr id="5" name="Номер слайда 4"/>
          <p:cNvSpPr>
            <a:spLocks noGrp="1"/>
          </p:cNvSpPr>
          <p:nvPr>
            <p:ph type="sldNum" sz="quarter" idx="12"/>
          </p:nvPr>
        </p:nvSpPr>
        <p:spPr>
          <a:xfrm>
            <a:off x="8358188" y="6500813"/>
            <a:ext cx="588962" cy="228600"/>
          </a:xfrm>
        </p:spPr>
        <p:txBody>
          <a:bodyPr>
            <a:normAutofit lnSpcReduction="10000"/>
          </a:bodyPr>
          <a:lstStyle/>
          <a:p>
            <a:pPr>
              <a:defRPr/>
            </a:pPr>
            <a:fld id="{260E577F-2CA7-4F11-BA05-FD44AAD67892}" type="slidenum">
              <a:rPr lang="en-US" sz="1600" smtClean="0">
                <a:solidFill>
                  <a:schemeClr val="bg1"/>
                </a:solidFill>
              </a:rPr>
              <a:pPr>
                <a:defRPr/>
              </a:pPr>
              <a:t>4</a:t>
            </a:fld>
            <a:endParaRPr lang="en-US" sz="1600" dirty="0">
              <a:solidFill>
                <a:schemeClr val="bg1"/>
              </a:solidFill>
            </a:endParaRPr>
          </a:p>
        </p:txBody>
      </p:sp>
      <p:pic>
        <p:nvPicPr>
          <p:cNvPr id="30721" name="Picture 1"/>
          <p:cNvPicPr>
            <a:picLocks noChangeAspect="1" noChangeArrowheads="1"/>
          </p:cNvPicPr>
          <p:nvPr/>
        </p:nvPicPr>
        <p:blipFill>
          <a:blip r:embed="rId3" cstate="print"/>
          <a:srcRect/>
          <a:stretch>
            <a:fillRect/>
          </a:stretch>
        </p:blipFill>
        <p:spPr bwMode="auto">
          <a:xfrm rot="5400000">
            <a:off x="4458888" y="2199671"/>
            <a:ext cx="4500593" cy="4101733"/>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defRPr/>
            </a:pPr>
            <a:endParaRPr lang="ru-RU" smtClean="0"/>
          </a:p>
        </p:txBody>
      </p:sp>
      <p:sp>
        <p:nvSpPr>
          <p:cNvPr id="96259" name="Rectangle 3"/>
          <p:cNvSpPr>
            <a:spLocks noGrp="1" noChangeArrowheads="1"/>
          </p:cNvSpPr>
          <p:nvPr>
            <p:ph idx="1"/>
          </p:nvPr>
        </p:nvSpPr>
        <p:spPr>
          <a:xfrm>
            <a:off x="357158" y="571480"/>
            <a:ext cx="8229600" cy="6497637"/>
          </a:xfrm>
        </p:spPr>
        <p:txBody>
          <a:bodyPr/>
          <a:lstStyle/>
          <a:p>
            <a:pPr eaLnBrk="1" hangingPunct="1">
              <a:lnSpc>
                <a:spcPct val="90000"/>
              </a:lnSpc>
              <a:buFont typeface="Wingdings" pitchFamily="2" charset="2"/>
              <a:buNone/>
              <a:defRPr/>
            </a:pPr>
            <a:r>
              <a:rPr lang="ru-RU" sz="2400" dirty="0" smtClean="0">
                <a:solidFill>
                  <a:srgbClr val="CA2E04"/>
                </a:solidFill>
              </a:rPr>
              <a:t>Е 903. - </a:t>
            </a:r>
            <a:r>
              <a:rPr lang="ru-RU" sz="2400" dirty="0" err="1" smtClean="0">
                <a:solidFill>
                  <a:srgbClr val="CA2E04"/>
                </a:solidFill>
              </a:rPr>
              <a:t>Пеногаситель</a:t>
            </a:r>
            <a:r>
              <a:rPr lang="ru-RU" sz="2400" dirty="0" smtClean="0">
                <a:solidFill>
                  <a:srgbClr val="CA2E04"/>
                </a:solidFill>
              </a:rPr>
              <a:t>, </a:t>
            </a:r>
            <a:r>
              <a:rPr lang="ru-RU" sz="2400" dirty="0" err="1" smtClean="0">
                <a:solidFill>
                  <a:srgbClr val="CA2E04"/>
                </a:solidFill>
              </a:rPr>
              <a:t>глазирователь</a:t>
            </a:r>
            <a:r>
              <a:rPr lang="ru-RU" sz="2400" dirty="0" smtClean="0">
                <a:solidFill>
                  <a:srgbClr val="CA2E04"/>
                </a:solidFill>
              </a:rPr>
              <a:t> (повышает или </a:t>
            </a:r>
            <a:r>
              <a:rPr lang="ru-RU" sz="2400" dirty="0" smtClean="0">
                <a:solidFill>
                  <a:srgbClr val="CA2E04"/>
                </a:solidFill>
                <a:latin typeface="Comic Sans MS" pitchFamily="66" charset="0"/>
              </a:rPr>
              <a:t>снижает образование пены).</a:t>
            </a:r>
            <a:r>
              <a:rPr lang="ru-RU" dirty="0" smtClean="0">
                <a:latin typeface="Comic Sans MS" pitchFamily="66" charset="0"/>
              </a:rPr>
              <a:t> </a:t>
            </a:r>
            <a:r>
              <a:rPr lang="ru-RU" sz="2000" dirty="0" smtClean="0">
                <a:latin typeface="Comic Sans MS" pitchFamily="66" charset="0"/>
              </a:rPr>
              <a:t>Вреден для здоровья, оказывает негативное влияние на пищеварение</a:t>
            </a:r>
            <a:r>
              <a:rPr lang="ru-RU" sz="2000" dirty="0" smtClean="0">
                <a:solidFill>
                  <a:srgbClr val="7B418D"/>
                </a:solidFill>
                <a:latin typeface="Comic Sans MS" pitchFamily="66" charset="0"/>
              </a:rPr>
              <a:t>. </a:t>
            </a:r>
          </a:p>
          <a:p>
            <a:pPr eaLnBrk="1" hangingPunct="1">
              <a:lnSpc>
                <a:spcPct val="90000"/>
              </a:lnSpc>
              <a:buFont typeface="Wingdings" pitchFamily="2" charset="2"/>
              <a:buNone/>
              <a:defRPr/>
            </a:pPr>
            <a:r>
              <a:rPr lang="ru-RU" sz="2400" dirty="0" smtClean="0">
                <a:solidFill>
                  <a:srgbClr val="CA2E04"/>
                </a:solidFill>
                <a:latin typeface="Comic Sans MS" pitchFamily="66" charset="0"/>
              </a:rPr>
              <a:t>Е 951. - </a:t>
            </a:r>
            <a:r>
              <a:rPr lang="ru-RU" sz="2400" dirty="0" err="1" smtClean="0">
                <a:solidFill>
                  <a:srgbClr val="CA2E04"/>
                </a:solidFill>
                <a:latin typeface="Comic Sans MS" pitchFamily="66" charset="0"/>
              </a:rPr>
              <a:t>Подсластитель</a:t>
            </a:r>
            <a:r>
              <a:rPr lang="ru-RU" sz="2400" dirty="0" smtClean="0">
                <a:solidFill>
                  <a:srgbClr val="CA2E04"/>
                </a:solidFill>
                <a:latin typeface="Comic Sans MS" pitchFamily="66" charset="0"/>
              </a:rPr>
              <a:t> (Астартам).  </a:t>
            </a:r>
            <a:r>
              <a:rPr lang="ru-RU" sz="2000" dirty="0" smtClean="0">
                <a:latin typeface="Comic Sans MS" pitchFamily="66" charset="0"/>
              </a:rPr>
              <a:t>Вреден для кожи, ухудшает мозговую деятельность, может вызвать аллергические реакции.</a:t>
            </a:r>
          </a:p>
          <a:p>
            <a:pPr eaLnBrk="1" hangingPunct="1">
              <a:lnSpc>
                <a:spcPct val="90000"/>
              </a:lnSpc>
              <a:buFont typeface="Wingdings" pitchFamily="2" charset="2"/>
              <a:buNone/>
              <a:defRPr/>
            </a:pPr>
            <a:r>
              <a:rPr lang="ru-RU" sz="2400" dirty="0" smtClean="0">
                <a:solidFill>
                  <a:srgbClr val="CA2E04"/>
                </a:solidFill>
                <a:latin typeface="Comic Sans MS" pitchFamily="66" charset="0"/>
              </a:rPr>
              <a:t>Е 950. - </a:t>
            </a:r>
            <a:r>
              <a:rPr lang="ru-RU" sz="2400" dirty="0" err="1" smtClean="0">
                <a:solidFill>
                  <a:srgbClr val="CA2E04"/>
                </a:solidFill>
                <a:latin typeface="Comic Sans MS" pitchFamily="66" charset="0"/>
              </a:rPr>
              <a:t>Подсластитель</a:t>
            </a:r>
            <a:r>
              <a:rPr lang="ru-RU" sz="2400" dirty="0" smtClean="0">
                <a:solidFill>
                  <a:srgbClr val="CA2E04"/>
                </a:solidFill>
                <a:latin typeface="Comic Sans MS" pitchFamily="66" charset="0"/>
              </a:rPr>
              <a:t>. -  </a:t>
            </a:r>
            <a:r>
              <a:rPr lang="ru-RU" sz="2400" dirty="0" err="1" smtClean="0">
                <a:solidFill>
                  <a:srgbClr val="CA2E04"/>
                </a:solidFill>
                <a:latin typeface="Comic Sans MS" pitchFamily="66" charset="0"/>
              </a:rPr>
              <a:t>Ацесульфан</a:t>
            </a:r>
            <a:r>
              <a:rPr lang="ru-RU" sz="2400" dirty="0" smtClean="0">
                <a:solidFill>
                  <a:srgbClr val="CA2E04"/>
                </a:solidFill>
                <a:latin typeface="Comic Sans MS" pitchFamily="66" charset="0"/>
              </a:rPr>
              <a:t> калия. </a:t>
            </a:r>
            <a:r>
              <a:rPr lang="ru-RU" sz="2000" dirty="0" smtClean="0">
                <a:latin typeface="Comic Sans MS" pitchFamily="66" charset="0"/>
              </a:rPr>
              <a:t>Приводит к заболеваниям печени. У лабораторных животных вызывал развитие опухолей.</a:t>
            </a:r>
          </a:p>
          <a:p>
            <a:pPr eaLnBrk="1" hangingPunct="1">
              <a:lnSpc>
                <a:spcPct val="90000"/>
              </a:lnSpc>
              <a:buFont typeface="Wingdings" pitchFamily="2" charset="2"/>
              <a:buNone/>
              <a:defRPr/>
            </a:pPr>
            <a:r>
              <a:rPr lang="ru-RU" sz="2400" dirty="0" smtClean="0">
                <a:solidFill>
                  <a:srgbClr val="CA2E04"/>
                </a:solidFill>
                <a:latin typeface="Comic Sans MS" pitchFamily="66" charset="0"/>
              </a:rPr>
              <a:t>Сорбит, манит. – </a:t>
            </a:r>
            <a:r>
              <a:rPr lang="ru-RU" sz="2400" dirty="0" err="1" smtClean="0">
                <a:solidFill>
                  <a:srgbClr val="CA2E04"/>
                </a:solidFill>
                <a:latin typeface="Comic Sans MS" pitchFamily="66" charset="0"/>
              </a:rPr>
              <a:t>Подсластители</a:t>
            </a:r>
            <a:r>
              <a:rPr lang="ru-RU" sz="2400" dirty="0" smtClean="0">
                <a:solidFill>
                  <a:srgbClr val="CA2E04"/>
                </a:solidFill>
                <a:latin typeface="Comic Sans MS" pitchFamily="66" charset="0"/>
              </a:rPr>
              <a:t>.  </a:t>
            </a:r>
            <a:r>
              <a:rPr lang="ru-RU" sz="2000" dirty="0" smtClean="0">
                <a:latin typeface="Comic Sans MS" pitchFamily="66" charset="0"/>
              </a:rPr>
              <a:t>Кариес, пародонтоз.</a:t>
            </a:r>
          </a:p>
          <a:p>
            <a:pPr eaLnBrk="1" hangingPunct="1">
              <a:lnSpc>
                <a:spcPct val="90000"/>
              </a:lnSpc>
              <a:buFont typeface="Wingdings" pitchFamily="2" charset="2"/>
              <a:buNone/>
              <a:defRPr/>
            </a:pPr>
            <a:r>
              <a:rPr lang="ru-RU" sz="2400" dirty="0" err="1" smtClean="0">
                <a:solidFill>
                  <a:srgbClr val="CA2E04"/>
                </a:solidFill>
                <a:latin typeface="Comic Sans MS" pitchFamily="66" charset="0"/>
              </a:rPr>
              <a:t>Изомальт</a:t>
            </a:r>
            <a:r>
              <a:rPr lang="ru-RU" sz="2400" dirty="0" smtClean="0">
                <a:solidFill>
                  <a:srgbClr val="CA2E04"/>
                </a:solidFill>
                <a:latin typeface="Comic Sans MS" pitchFamily="66" charset="0"/>
              </a:rPr>
              <a:t>. - </a:t>
            </a:r>
            <a:r>
              <a:rPr lang="ru-RU" sz="2400" dirty="0" err="1" smtClean="0">
                <a:solidFill>
                  <a:srgbClr val="CA2E04"/>
                </a:solidFill>
                <a:latin typeface="Comic Sans MS" pitchFamily="66" charset="0"/>
              </a:rPr>
              <a:t>Подсластитель</a:t>
            </a:r>
            <a:r>
              <a:rPr lang="ru-RU" sz="2400" dirty="0" smtClean="0">
                <a:solidFill>
                  <a:srgbClr val="CA2E04"/>
                </a:solidFill>
                <a:latin typeface="Comic Sans MS" pitchFamily="66" charset="0"/>
              </a:rPr>
              <a:t>, сладкий на вкус, как сахар. Придает продуктам объем. – </a:t>
            </a:r>
            <a:r>
              <a:rPr lang="ru-RU" sz="2000" dirty="0" smtClean="0">
                <a:latin typeface="Comic Sans MS" pitchFamily="66" charset="0"/>
              </a:rPr>
              <a:t>Вызывает кариес, пародонтоз.</a:t>
            </a:r>
          </a:p>
          <a:p>
            <a:pPr eaLnBrk="1" hangingPunct="1">
              <a:lnSpc>
                <a:spcPct val="90000"/>
              </a:lnSpc>
              <a:buFont typeface="Wingdings" pitchFamily="2" charset="2"/>
              <a:buNone/>
              <a:defRPr/>
            </a:pPr>
            <a:r>
              <a:rPr lang="ru-RU" sz="2400" dirty="0" smtClean="0">
                <a:solidFill>
                  <a:srgbClr val="CA2E04"/>
                </a:solidFill>
                <a:latin typeface="Comic Sans MS" pitchFamily="66" charset="0"/>
              </a:rPr>
              <a:t>Эмульгатор - Лецитин соевый. -</a:t>
            </a:r>
            <a:r>
              <a:rPr lang="ru-RU" dirty="0" smtClean="0">
                <a:latin typeface="Comic Sans MS" pitchFamily="66" charset="0"/>
              </a:rPr>
              <a:t> </a:t>
            </a:r>
            <a:r>
              <a:rPr lang="ru-RU" sz="2000" dirty="0" smtClean="0">
                <a:latin typeface="Comic Sans MS" pitchFamily="66" charset="0"/>
              </a:rPr>
              <a:t>Ускоряет слюноотделение.</a:t>
            </a:r>
          </a:p>
          <a:p>
            <a:pPr eaLnBrk="1" hangingPunct="1">
              <a:lnSpc>
                <a:spcPct val="90000"/>
              </a:lnSpc>
              <a:buFont typeface="Wingdings" pitchFamily="2" charset="2"/>
              <a:buNone/>
              <a:defRPr/>
            </a:pPr>
            <a:r>
              <a:rPr lang="ru-RU" sz="2400" dirty="0" smtClean="0">
                <a:solidFill>
                  <a:srgbClr val="CA2E04"/>
                </a:solidFill>
                <a:latin typeface="Comic Sans MS" pitchFamily="66" charset="0"/>
              </a:rPr>
              <a:t>Резиновая основа - Латекс. - </a:t>
            </a:r>
            <a:r>
              <a:rPr lang="ru-RU" sz="2000" dirty="0" smtClean="0">
                <a:latin typeface="Comic Sans MS" pitchFamily="66" charset="0"/>
              </a:rPr>
              <a:t>Считается безвредным. Полные исследования не проведены</a:t>
            </a:r>
          </a:p>
          <a:p>
            <a:pPr eaLnBrk="1" hangingPunct="1">
              <a:lnSpc>
                <a:spcPct val="90000"/>
              </a:lnSpc>
              <a:defRPr/>
            </a:pPr>
            <a:endParaRPr lang="ru-RU" sz="2000" dirty="0" smtClean="0">
              <a:latin typeface="Comic Sans MS" pitchFamily="66" charset="0"/>
            </a:endParaRPr>
          </a:p>
          <a:p>
            <a:pPr eaLnBrk="1" hangingPunct="1">
              <a:lnSpc>
                <a:spcPct val="90000"/>
              </a:lnSpc>
              <a:defRPr/>
            </a:pPr>
            <a:endParaRPr lang="ru-RU" sz="2000" dirty="0" smtClean="0">
              <a:solidFill>
                <a:srgbClr val="7B418D"/>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flipV="1">
            <a:off x="10215602" y="3500438"/>
            <a:ext cx="1623074" cy="357190"/>
          </a:xfrm>
          <a:noFill/>
          <a:ln/>
        </p:spPr>
        <p:txBody>
          <a:bodyPr>
            <a:normAutofit fontScale="90000"/>
          </a:bodyPr>
          <a:lstStyle/>
          <a:p>
            <a:endParaRPr lang="ru-RU" dirty="0" smtClean="0">
              <a:solidFill>
                <a:srgbClr val="FF3300"/>
              </a:solidFill>
              <a:effectLst/>
            </a:endParaRPr>
          </a:p>
        </p:txBody>
      </p:sp>
      <p:sp>
        <p:nvSpPr>
          <p:cNvPr id="51203" name="Rectangle 3"/>
          <p:cNvSpPr>
            <a:spLocks noGrp="1" noChangeArrowheads="1"/>
          </p:cNvSpPr>
          <p:nvPr>
            <p:ph idx="1"/>
          </p:nvPr>
        </p:nvSpPr>
        <p:spPr>
          <a:xfrm>
            <a:off x="571472" y="500042"/>
            <a:ext cx="8229600" cy="6480175"/>
          </a:xfrm>
          <a:noFill/>
          <a:ln/>
        </p:spPr>
        <p:txBody>
          <a:bodyPr>
            <a:normAutofit/>
          </a:bodyPr>
          <a:lstStyle/>
          <a:p>
            <a:pPr algn="ctr">
              <a:buFont typeface="Wingdings" pitchFamily="2" charset="2"/>
              <a:buNone/>
            </a:pPr>
            <a:r>
              <a:rPr lang="ru-RU" sz="2800" dirty="0" smtClean="0">
                <a:effectLst/>
                <a:latin typeface="Comic Sans MS" pitchFamily="66" charset="0"/>
              </a:rPr>
              <a:t> Случается и такое -  производители</a:t>
            </a:r>
          </a:p>
          <a:p>
            <a:pPr algn="ctr">
              <a:buFont typeface="Wingdings" pitchFamily="2" charset="2"/>
              <a:buNone/>
            </a:pPr>
            <a:r>
              <a:rPr lang="ru-RU" sz="2800" dirty="0" smtClean="0">
                <a:effectLst/>
                <a:latin typeface="Comic Sans MS" pitchFamily="66" charset="0"/>
              </a:rPr>
              <a:t>намеренно замалчивают о наличии в их продукции некоторых веществ. Особенно часто это случается с глицерином, который придает продукции некоторые необходимые для производителя качества, но является вредным для организма человека. </a:t>
            </a:r>
            <a:r>
              <a:rPr lang="ru-RU" sz="2800" dirty="0" smtClean="0">
                <a:solidFill>
                  <a:srgbClr val="99CC00"/>
                </a:solidFill>
                <a:latin typeface="Comic Sans MS" pitchFamily="66" charset="0"/>
              </a:rPr>
              <a:t>Глицерин при всасывании в кровь обладает токсическими свойствами, вызывая серьезные заболевания крови     и     инфаркты почек. </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77813"/>
            <a:ext cx="8229600" cy="69850"/>
          </a:xfrm>
          <a:noFill/>
        </p:spPr>
        <p:txBody>
          <a:bodyPr>
            <a:normAutofit fontScale="90000"/>
          </a:bodyPr>
          <a:lstStyle/>
          <a:p>
            <a:endParaRPr lang="ru-RU" sz="4000" smtClean="0">
              <a:effectLst/>
            </a:endParaRPr>
          </a:p>
        </p:txBody>
      </p:sp>
      <p:sp>
        <p:nvSpPr>
          <p:cNvPr id="54275" name="Rectangle 3"/>
          <p:cNvSpPr>
            <a:spLocks noGrp="1" noChangeArrowheads="1"/>
          </p:cNvSpPr>
          <p:nvPr>
            <p:ph idx="1"/>
          </p:nvPr>
        </p:nvSpPr>
        <p:spPr>
          <a:xfrm>
            <a:off x="428596" y="785794"/>
            <a:ext cx="8229600" cy="5792788"/>
          </a:xfrm>
        </p:spPr>
        <p:txBody>
          <a:bodyPr>
            <a:normAutofit/>
          </a:bodyPr>
          <a:lstStyle/>
          <a:p>
            <a:pPr algn="ctr">
              <a:buFont typeface="Wingdings" pitchFamily="2" charset="2"/>
              <a:buNone/>
              <a:defRPr/>
            </a:pPr>
            <a:r>
              <a:rPr lang="ru-RU" dirty="0" smtClean="0">
                <a:solidFill>
                  <a:srgbClr val="FF3300"/>
                </a:solidFill>
                <a:latin typeface="Comic Sans MS" pitchFamily="66" charset="0"/>
              </a:rPr>
              <a:t>Согласно проведенным нами исследованиям употребление исследуемых жевательных резинок:</a:t>
            </a:r>
          </a:p>
          <a:p>
            <a:pPr algn="ctr">
              <a:buFont typeface="Wingdings" pitchFamily="2" charset="2"/>
              <a:buNone/>
              <a:defRPr/>
            </a:pPr>
            <a:r>
              <a:rPr lang="ru-RU" sz="2000" dirty="0" smtClean="0">
                <a:latin typeface="Comic Sans MS" pitchFamily="66" charset="0"/>
              </a:rPr>
              <a:t>1.Может вызвать аллергические реакции.</a:t>
            </a:r>
          </a:p>
          <a:p>
            <a:pPr algn="ctr">
              <a:buFont typeface="Wingdings" pitchFamily="2" charset="2"/>
              <a:buNone/>
              <a:defRPr/>
            </a:pPr>
            <a:r>
              <a:rPr lang="ru-RU" sz="2000" dirty="0" smtClean="0">
                <a:latin typeface="Comic Sans MS" pitchFamily="66" charset="0"/>
              </a:rPr>
              <a:t>2. Способствует заболеванию желудочно-кишечного тракта, печени и почек.</a:t>
            </a:r>
          </a:p>
          <a:p>
            <a:pPr algn="ctr">
              <a:buFont typeface="Wingdings" pitchFamily="2" charset="2"/>
              <a:buNone/>
              <a:defRPr/>
            </a:pPr>
            <a:r>
              <a:rPr lang="ru-RU" sz="2000" dirty="0" smtClean="0">
                <a:latin typeface="Comic Sans MS" pitchFamily="66" charset="0"/>
              </a:rPr>
              <a:t>3. Вызывает кариес. </a:t>
            </a:r>
          </a:p>
          <a:p>
            <a:pPr algn="ctr">
              <a:buFont typeface="Wingdings" pitchFamily="2" charset="2"/>
              <a:buNone/>
              <a:defRPr/>
            </a:pPr>
            <a:r>
              <a:rPr lang="ru-RU" sz="2000" dirty="0" smtClean="0">
                <a:latin typeface="Comic Sans MS" pitchFamily="66" charset="0"/>
              </a:rPr>
              <a:t>4. Некоторые из </a:t>
            </a:r>
            <a:r>
              <a:rPr lang="ru-RU" sz="2000" dirty="0" err="1" smtClean="0">
                <a:latin typeface="Comic Sans MS" pitchFamily="66" charset="0"/>
              </a:rPr>
              <a:t>подсластителей</a:t>
            </a:r>
            <a:r>
              <a:rPr lang="ru-RU" sz="2000" dirty="0" smtClean="0">
                <a:latin typeface="Comic Sans MS" pitchFamily="66" charset="0"/>
              </a:rPr>
              <a:t> вызывают появление опухолей.</a:t>
            </a:r>
          </a:p>
          <a:p>
            <a:pPr algn="ctr">
              <a:buFont typeface="Wingdings" pitchFamily="2" charset="2"/>
              <a:buNone/>
              <a:defRPr/>
            </a:pPr>
            <a:r>
              <a:rPr lang="ru-RU" sz="2000" dirty="0" smtClean="0">
                <a:latin typeface="Comic Sans MS" pitchFamily="66" charset="0"/>
              </a:rPr>
              <a:t>5. Имеются случаи, когда в состав жевательной резинки входят вещества не указанные в составе и оказывающие негативное влияние на здоровье человека (глицерин).</a:t>
            </a:r>
          </a:p>
          <a:p>
            <a:pPr>
              <a:buFont typeface="Wingdings" pitchFamily="2" charset="2"/>
              <a:buNone/>
              <a:defRPr/>
            </a:pPr>
            <a:r>
              <a:rPr lang="ru-RU" sz="2800" dirty="0" smtClean="0">
                <a:solidFill>
                  <a:srgbClr val="FF3300"/>
                </a:solidFill>
                <a:latin typeface="Comic Sans MS" pitchFamily="66" charset="0"/>
              </a:rPr>
              <a:t>Задумайтесь перед тем как взять в рот жвачку</a:t>
            </a:r>
            <a:r>
              <a:rPr lang="ru-RU" sz="2800" dirty="0" smtClean="0">
                <a:solidFill>
                  <a:srgbClr val="FF3300"/>
                </a:solidFill>
              </a:rPr>
              <a:t>!</a:t>
            </a:r>
          </a:p>
          <a:p>
            <a:pPr>
              <a:defRPr/>
            </a:pPr>
            <a:endParaRPr lang="ru-RU" sz="2800" dirty="0" smtClean="0">
              <a:solidFill>
                <a:srgbClr val="FF3300"/>
              </a:solidFill>
              <a:effectLst/>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Grp="1" noChangeAspect="1" noChangeArrowheads="1"/>
          </p:cNvPicPr>
          <p:nvPr>
            <p:ph idx="1"/>
          </p:nvPr>
        </p:nvPicPr>
        <p:blipFill>
          <a:blip r:embed="rId2" cstate="print"/>
          <a:srcRect/>
          <a:stretch>
            <a:fillRect/>
          </a:stretch>
        </p:blipFill>
        <p:spPr bwMode="auto">
          <a:xfrm>
            <a:off x="152400" y="1752599"/>
            <a:ext cx="3302472" cy="2895601"/>
          </a:xfrm>
          <a:prstGeom prst="rect">
            <a:avLst/>
          </a:prstGeom>
          <a:noFill/>
          <a:ln w="9525">
            <a:noFill/>
            <a:miter lim="800000"/>
            <a:headEnd/>
            <a:tailEnd/>
          </a:ln>
          <a:effectLst/>
        </p:spPr>
      </p:pic>
      <p:sp>
        <p:nvSpPr>
          <p:cNvPr id="5" name="TextBox 4"/>
          <p:cNvSpPr txBox="1"/>
          <p:nvPr/>
        </p:nvSpPr>
        <p:spPr>
          <a:xfrm>
            <a:off x="1066800" y="457200"/>
            <a:ext cx="2209800" cy="646331"/>
          </a:xfrm>
          <a:prstGeom prst="rect">
            <a:avLst/>
          </a:prstGeom>
          <a:noFill/>
        </p:spPr>
        <p:txBody>
          <a:bodyPr wrap="square" rtlCol="0">
            <a:spAutoFit/>
          </a:bodyPr>
          <a:lstStyle/>
          <a:p>
            <a:pPr algn="ctr"/>
            <a:r>
              <a:rPr lang="ru-RU" sz="3600" dirty="0" smtClean="0">
                <a:solidFill>
                  <a:srgbClr val="FF0000"/>
                </a:solidFill>
              </a:rPr>
              <a:t>Мифы</a:t>
            </a:r>
            <a:endParaRPr lang="ru-RU" sz="3600" dirty="0">
              <a:solidFill>
                <a:srgbClr val="FF0000"/>
              </a:solidFill>
            </a:endParaRPr>
          </a:p>
        </p:txBody>
      </p:sp>
      <p:sp>
        <p:nvSpPr>
          <p:cNvPr id="4" name="Прямоугольник 3"/>
          <p:cNvSpPr/>
          <p:nvPr/>
        </p:nvSpPr>
        <p:spPr>
          <a:xfrm>
            <a:off x="3929058" y="610136"/>
            <a:ext cx="4572000" cy="6247864"/>
          </a:xfrm>
          <a:prstGeom prst="rect">
            <a:avLst/>
          </a:prstGeom>
        </p:spPr>
        <p:txBody>
          <a:bodyPr>
            <a:spAutoFit/>
          </a:bodyPr>
          <a:lstStyle/>
          <a:p>
            <a:r>
              <a:rPr lang="ru-RU" sz="2000" dirty="0" smtClean="0">
                <a:solidFill>
                  <a:srgbClr val="C00000"/>
                </a:solidFill>
              </a:rPr>
              <a:t>Производители жевательной </a:t>
            </a:r>
            <a:r>
              <a:rPr lang="ru-RU" sz="2000" dirty="0" smtClean="0">
                <a:solidFill>
                  <a:srgbClr val="C00000"/>
                </a:solidFill>
                <a:latin typeface="Comic Sans MS" pitchFamily="66" charset="0"/>
              </a:rPr>
              <a:t>резинки распространили миф о том, что жвачка освежает дыхание и улучшает здоровье зубов. На самом деле, факты свидетельствуют, что жевательная резинка способствует выделению большого количества слюны, именно на этом основано ее </a:t>
            </a:r>
            <a:r>
              <a:rPr lang="ru-RU" sz="2000" dirty="0" err="1" smtClean="0">
                <a:solidFill>
                  <a:srgbClr val="C00000"/>
                </a:solidFill>
                <a:latin typeface="Comic Sans MS" pitchFamily="66" charset="0"/>
              </a:rPr>
              <a:t>противокариозное</a:t>
            </a:r>
            <a:r>
              <a:rPr lang="ru-RU" sz="2000" dirty="0" smtClean="0">
                <a:solidFill>
                  <a:srgbClr val="C00000"/>
                </a:solidFill>
                <a:latin typeface="Comic Sans MS" pitchFamily="66" charset="0"/>
              </a:rPr>
              <a:t> действие. В процессе жевания ротовая полость частично очищается от остатков пищи и зубного налета. В результате обильного выделения слюны, имеющей щелочную реакцию, поддерживается необходимый уровень </a:t>
            </a:r>
            <a:r>
              <a:rPr lang="ru-RU" sz="2000" dirty="0" err="1" smtClean="0">
                <a:solidFill>
                  <a:srgbClr val="C00000"/>
                </a:solidFill>
                <a:latin typeface="Comic Sans MS" pitchFamily="66" charset="0"/>
              </a:rPr>
              <a:t>pH</a:t>
            </a:r>
            <a:r>
              <a:rPr lang="ru-RU" sz="2000" dirty="0" smtClean="0">
                <a:solidFill>
                  <a:srgbClr val="C00000"/>
                </a:solidFill>
                <a:latin typeface="Comic Sans MS" pitchFamily="66" charset="0"/>
              </a:rPr>
              <a:t> во рту. Ведь известно, что в кислой среде быстрее происходит разрушение эмали зубов.</a:t>
            </a:r>
            <a:endParaRPr lang="ru-RU" sz="2000" dirty="0">
              <a:solidFill>
                <a:srgbClr val="C00000"/>
              </a:solidFill>
              <a:latin typeface="Comic Sans MS" pitchFamily="66"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tretch>
            <a:fillRect/>
          </a:stretch>
        </p:blipFill>
        <p:spPr bwMode="auto">
          <a:xfrm>
            <a:off x="1275212" y="1935163"/>
            <a:ext cx="6593575" cy="4389437"/>
          </a:xfrm>
          <a:prstGeom prst="rect">
            <a:avLst/>
          </a:prstGeom>
          <a:noFill/>
          <a:ln w="9525">
            <a:noFill/>
            <a:miter lim="800000"/>
            <a:headEnd/>
            <a:tailEnd/>
          </a:ln>
          <a:effectLst/>
        </p:spPr>
      </p:pic>
      <p:sp>
        <p:nvSpPr>
          <p:cNvPr id="5" name="TextBox 4"/>
          <p:cNvSpPr txBox="1"/>
          <p:nvPr/>
        </p:nvSpPr>
        <p:spPr>
          <a:xfrm>
            <a:off x="762000" y="1643050"/>
            <a:ext cx="8382000" cy="3323987"/>
          </a:xfrm>
          <a:prstGeom prst="rect">
            <a:avLst/>
          </a:prstGeom>
          <a:noFill/>
        </p:spPr>
        <p:txBody>
          <a:bodyPr wrap="square" rtlCol="0">
            <a:spAutoFit/>
          </a:bodyPr>
          <a:lstStyle/>
          <a:p>
            <a:r>
              <a:rPr lang="ru-RU" sz="2400" dirty="0" smtClean="0">
                <a:latin typeface="Comic Sans MS" pitchFamily="66" charset="0"/>
              </a:rPr>
              <a:t>Жвачка состоит из резиновой основы. Обычно это синтетические полимеры с добавлением смолы хвойных деревьев или сока дерева </a:t>
            </a:r>
            <a:r>
              <a:rPr lang="ru-RU" sz="2400" dirty="0" err="1" smtClean="0">
                <a:latin typeface="Comic Sans MS" pitchFamily="66" charset="0"/>
              </a:rPr>
              <a:t>Саподилла</a:t>
            </a:r>
            <a:r>
              <a:rPr lang="ru-RU" sz="2400" dirty="0" smtClean="0">
                <a:latin typeface="Comic Sans MS" pitchFamily="66" charset="0"/>
              </a:rPr>
              <a:t>, растущего в Центральной Америке. Кроме того, в жвачке содержатся </a:t>
            </a:r>
            <a:r>
              <a:rPr lang="ru-RU" sz="2400" dirty="0" err="1" smtClean="0">
                <a:latin typeface="Comic Sans MS" pitchFamily="66" charset="0"/>
              </a:rPr>
              <a:t>подсластители</a:t>
            </a:r>
            <a:r>
              <a:rPr lang="ru-RU" sz="2400" dirty="0" smtClean="0">
                <a:latin typeface="Comic Sans MS" pitchFamily="66" charset="0"/>
              </a:rPr>
              <a:t>, </a:t>
            </a:r>
            <a:r>
              <a:rPr lang="ru-RU" sz="2400" dirty="0" err="1" smtClean="0">
                <a:latin typeface="Comic Sans MS" pitchFamily="66" charset="0"/>
              </a:rPr>
              <a:t>ароматизаторы</a:t>
            </a:r>
            <a:r>
              <a:rPr lang="ru-RU" sz="2400" dirty="0" smtClean="0">
                <a:latin typeface="Comic Sans MS" pitchFamily="66" charset="0"/>
              </a:rPr>
              <a:t>, красители, консерванты, загустители, стабилизаторы, </a:t>
            </a:r>
            <a:r>
              <a:rPr lang="ru-RU" sz="2400" dirty="0" err="1" smtClean="0">
                <a:latin typeface="Comic Sans MS" pitchFamily="66" charset="0"/>
              </a:rPr>
              <a:t>глазирователи</a:t>
            </a:r>
            <a:r>
              <a:rPr lang="ru-RU" sz="2400" dirty="0" smtClean="0">
                <a:latin typeface="Comic Sans MS" pitchFamily="66" charset="0"/>
              </a:rPr>
              <a:t> – то есть всё то, чего мы в обычных продуктах стараемся избегать. </a:t>
            </a:r>
          </a:p>
          <a:p>
            <a:endParaRPr lang="ru-RU" dirty="0"/>
          </a:p>
        </p:txBody>
      </p:sp>
      <p:sp>
        <p:nvSpPr>
          <p:cNvPr id="7" name="TextBox 6"/>
          <p:cNvSpPr txBox="1"/>
          <p:nvPr/>
        </p:nvSpPr>
        <p:spPr>
          <a:xfrm>
            <a:off x="642910" y="571480"/>
            <a:ext cx="2133600" cy="707886"/>
          </a:xfrm>
          <a:prstGeom prst="rect">
            <a:avLst/>
          </a:prstGeom>
          <a:noFill/>
        </p:spPr>
        <p:txBody>
          <a:bodyPr wrap="square" rtlCol="0">
            <a:spAutoFit/>
          </a:bodyPr>
          <a:lstStyle/>
          <a:p>
            <a:r>
              <a:rPr lang="ru-RU" sz="4000" dirty="0" smtClean="0">
                <a:solidFill>
                  <a:srgbClr val="00B050"/>
                </a:solidFill>
              </a:rPr>
              <a:t>Правда</a:t>
            </a:r>
            <a:endParaRPr lang="ru-RU" sz="4000" dirty="0">
              <a:solidFill>
                <a:srgbClr val="00B05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785786" y="0"/>
            <a:ext cx="7931150" cy="1422400"/>
          </a:xfrm>
        </p:spPr>
        <p:txBody>
          <a:bodyPr/>
          <a:lstStyle/>
          <a:p>
            <a:pPr algn="ctr"/>
            <a:r>
              <a:rPr lang="ru-RU" dirty="0">
                <a:solidFill>
                  <a:schemeClr val="accent1">
                    <a:lumMod val="50000"/>
                  </a:schemeClr>
                </a:solidFill>
                <a:latin typeface="Comic Sans MS" pitchFamily="66" charset="0"/>
              </a:rPr>
              <a:t> </a:t>
            </a:r>
            <a:r>
              <a:rPr lang="ru-RU" b="1" u="sng" dirty="0">
                <a:solidFill>
                  <a:schemeClr val="accent1">
                    <a:lumMod val="50000"/>
                  </a:schemeClr>
                </a:solidFill>
                <a:latin typeface="Comic Sans MS" pitchFamily="66" charset="0"/>
              </a:rPr>
              <a:t>Со знаком "+"</a:t>
            </a:r>
          </a:p>
        </p:txBody>
      </p:sp>
      <p:sp>
        <p:nvSpPr>
          <p:cNvPr id="34819" name="Rectangle 3"/>
          <p:cNvSpPr>
            <a:spLocks noGrp="1" noChangeArrowheads="1"/>
          </p:cNvSpPr>
          <p:nvPr>
            <p:ph idx="1"/>
          </p:nvPr>
        </p:nvSpPr>
        <p:spPr>
          <a:xfrm>
            <a:off x="428596" y="1857364"/>
            <a:ext cx="7704138" cy="4286250"/>
          </a:xfrm>
        </p:spPr>
        <p:txBody>
          <a:bodyPr>
            <a:normAutofit lnSpcReduction="10000"/>
          </a:bodyPr>
          <a:lstStyle/>
          <a:p>
            <a:pPr>
              <a:lnSpc>
                <a:spcPct val="110000"/>
              </a:lnSpc>
            </a:pPr>
            <a:r>
              <a:rPr lang="ru-RU" dirty="0">
                <a:latin typeface="Comic Sans MS" pitchFamily="66" charset="0"/>
              </a:rPr>
              <a:t>• Исследованиями установлено, замена сахара на сорбит, ксилит снижает заболеваемость кариесом. В большинстве жевательных резинок используются именно эти </a:t>
            </a:r>
            <a:r>
              <a:rPr lang="ru-RU" dirty="0" err="1">
                <a:latin typeface="Comic Sans MS" pitchFamily="66" charset="0"/>
              </a:rPr>
              <a:t>сахарозаменители</a:t>
            </a:r>
            <a:r>
              <a:rPr lang="ru-RU" dirty="0">
                <a:latin typeface="Comic Sans MS" pitchFamily="66" charset="0"/>
              </a:rPr>
              <a:t>.</a:t>
            </a:r>
          </a:p>
          <a:p>
            <a:pPr>
              <a:lnSpc>
                <a:spcPct val="110000"/>
              </a:lnSpc>
            </a:pPr>
            <a:r>
              <a:rPr lang="ru-RU" dirty="0">
                <a:latin typeface="Comic Sans MS" pitchFamily="66" charset="0"/>
              </a:rPr>
              <a:t>• Хорошо, когда в составе жевательной резинки присутствует </a:t>
            </a:r>
            <a:r>
              <a:rPr lang="ru-RU" dirty="0" err="1">
                <a:latin typeface="Comic Sans MS" pitchFamily="66" charset="0"/>
              </a:rPr>
              <a:t>лактат</a:t>
            </a:r>
            <a:r>
              <a:rPr lang="ru-RU" dirty="0">
                <a:latin typeface="Comic Sans MS" pitchFamily="66" charset="0"/>
              </a:rPr>
              <a:t> кальция: зубная эмаль получает этот минерал для восстановления микроповреждений именно из слюны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00034" y="0"/>
            <a:ext cx="7239000" cy="1143000"/>
          </a:xfrm>
        </p:spPr>
        <p:txBody>
          <a:bodyPr/>
          <a:lstStyle/>
          <a:p>
            <a:pPr algn="ctr"/>
            <a:r>
              <a:rPr lang="ru-RU" b="1" u="sng" dirty="0">
                <a:solidFill>
                  <a:schemeClr val="accent1">
                    <a:lumMod val="50000"/>
                  </a:schemeClr>
                </a:solidFill>
                <a:latin typeface="Comic Sans MS" pitchFamily="66" charset="0"/>
              </a:rPr>
              <a:t>Со знаком "-"</a:t>
            </a:r>
          </a:p>
        </p:txBody>
      </p:sp>
      <p:sp>
        <p:nvSpPr>
          <p:cNvPr id="35843" name="Rectangle 3"/>
          <p:cNvSpPr>
            <a:spLocks noGrp="1" noChangeArrowheads="1"/>
          </p:cNvSpPr>
          <p:nvPr>
            <p:ph idx="1"/>
          </p:nvPr>
        </p:nvSpPr>
        <p:spPr>
          <a:xfrm>
            <a:off x="500034" y="1214422"/>
            <a:ext cx="8229600" cy="4525963"/>
          </a:xfrm>
        </p:spPr>
        <p:txBody>
          <a:bodyPr>
            <a:noAutofit/>
          </a:bodyPr>
          <a:lstStyle/>
          <a:p>
            <a:pPr>
              <a:lnSpc>
                <a:spcPct val="90000"/>
              </a:lnSpc>
            </a:pPr>
            <a:r>
              <a:rPr lang="ru-RU" sz="2400" dirty="0">
                <a:latin typeface="Comic Sans MS" pitchFamily="66" charset="0"/>
              </a:rPr>
              <a:t>• Чаще всего </a:t>
            </a:r>
            <a:r>
              <a:rPr lang="ru-RU" sz="2400" b="1" dirty="0">
                <a:latin typeface="Comic Sans MS" pitchFamily="66" charset="0"/>
              </a:rPr>
              <a:t>в составе жевательных резинок присутствуют красители</a:t>
            </a:r>
            <a:r>
              <a:rPr lang="ru-RU" sz="2400" dirty="0">
                <a:latin typeface="Comic Sans MS" pitchFamily="66" charset="0"/>
              </a:rPr>
              <a:t> - Е171, Е102, Е133, Е129, Е132, стабилизаторы вкуса - Е414, Е422, эмульгатор - Е322, которые наносят вред печени.</a:t>
            </a:r>
          </a:p>
          <a:p>
            <a:pPr>
              <a:lnSpc>
                <a:spcPct val="90000"/>
              </a:lnSpc>
            </a:pPr>
            <a:r>
              <a:rPr lang="ru-RU" sz="2400" dirty="0">
                <a:latin typeface="Comic Sans MS" pitchFamily="66" charset="0"/>
              </a:rPr>
              <a:t>• Лучше воздержаться от жевательной резинки с "</a:t>
            </a:r>
            <a:r>
              <a:rPr lang="ru-RU" sz="2400" b="1" dirty="0" err="1">
                <a:latin typeface="Comic Sans MS" pitchFamily="66" charset="0"/>
              </a:rPr>
              <a:t>ароматизаторами</a:t>
            </a:r>
            <a:r>
              <a:rPr lang="ru-RU" sz="2400" b="1" dirty="0">
                <a:latin typeface="Comic Sans MS" pitchFamily="66" charset="0"/>
              </a:rPr>
              <a:t>, идентичными натуральным</a:t>
            </a:r>
            <a:r>
              <a:rPr lang="ru-RU" sz="2400" dirty="0">
                <a:latin typeface="Comic Sans MS" pitchFamily="66" charset="0"/>
              </a:rPr>
              <a:t>". Неполная информация на этикетке уже может классифицироваться как признак низкого качества продукта.</a:t>
            </a:r>
          </a:p>
          <a:p>
            <a:pPr>
              <a:lnSpc>
                <a:spcPct val="90000"/>
              </a:lnSpc>
            </a:pPr>
            <a:r>
              <a:rPr lang="ru-RU" sz="2400" dirty="0">
                <a:latin typeface="Comic Sans MS" pitchFamily="66" charset="0"/>
              </a:rPr>
              <a:t>• В жевательных резинках, изготовленных в странах третьего мира, используется </a:t>
            </a:r>
            <a:r>
              <a:rPr lang="ru-RU" sz="2400" dirty="0" err="1">
                <a:latin typeface="Comic Sans MS" pitchFamily="66" charset="0"/>
              </a:rPr>
              <a:t>бутадиенстирольный</a:t>
            </a:r>
            <a:r>
              <a:rPr lang="ru-RU" sz="2400" dirty="0">
                <a:latin typeface="Comic Sans MS" pitchFamily="66" charset="0"/>
              </a:rPr>
              <a:t> каучук (в России его запрещено применять в производстве пищевых продуктов). Такую "жвачку" можно определить только </a:t>
            </a:r>
            <a:r>
              <a:rPr lang="ru-RU" sz="2400" dirty="0" err="1">
                <a:latin typeface="Comic Sans MS" pitchFamily="66" charset="0"/>
              </a:rPr>
              <a:t>дегустированием</a:t>
            </a:r>
            <a:r>
              <a:rPr lang="ru-RU" sz="2400" dirty="0">
                <a:latin typeface="Comic Sans MS" pitchFamily="66" charset="0"/>
              </a:rPr>
              <a:t>: обычно она более жесткая, быстро теряет вкус и начинает горчить.</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4572000"/>
                <a:gridCol w="4572000"/>
              </a:tblGrid>
              <a:tr h="726141">
                <a:tc>
                  <a:txBody>
                    <a:bodyPr/>
                    <a:lstStyle/>
                    <a:p>
                      <a:pPr algn="ctr"/>
                      <a:r>
                        <a:rPr lang="ru-RU" sz="2800" b="1" kern="1200" dirty="0" smtClean="0">
                          <a:solidFill>
                            <a:schemeClr val="lt1"/>
                          </a:solidFill>
                          <a:latin typeface="+mn-lt"/>
                          <a:ea typeface="+mn-ea"/>
                          <a:cs typeface="+mn-cs"/>
                        </a:rPr>
                        <a:t>Вред для организма</a:t>
                      </a:r>
                      <a:endParaRPr lang="ru-RU" sz="2800" b="1" dirty="0"/>
                    </a:p>
                  </a:txBody>
                  <a:tcPr/>
                </a:tc>
                <a:tc>
                  <a:txBody>
                    <a:bodyPr/>
                    <a:lstStyle/>
                    <a:p>
                      <a:pPr algn="ctr"/>
                      <a:r>
                        <a:rPr lang="ru-RU" sz="2800" b="1" kern="1200" dirty="0" smtClean="0">
                          <a:solidFill>
                            <a:schemeClr val="lt1"/>
                          </a:solidFill>
                          <a:latin typeface="+mn-lt"/>
                          <a:ea typeface="+mn-ea"/>
                          <a:cs typeface="+mn-cs"/>
                        </a:rPr>
                        <a:t>Польза для организма</a:t>
                      </a:r>
                      <a:endParaRPr lang="ru-RU" sz="2800" dirty="0"/>
                    </a:p>
                  </a:txBody>
                  <a:tcPr/>
                </a:tc>
              </a:tr>
              <a:tr h="871370">
                <a:tc>
                  <a:txBody>
                    <a:bodyPr/>
                    <a:lstStyle/>
                    <a:p>
                      <a:pPr algn="l"/>
                      <a:r>
                        <a:rPr lang="ru-RU" sz="1600" b="1" kern="1200" dirty="0" smtClean="0">
                          <a:solidFill>
                            <a:schemeClr val="dk1"/>
                          </a:solidFill>
                          <a:latin typeface="Comic Sans MS" pitchFamily="66" charset="0"/>
                          <a:ea typeface="+mn-ea"/>
                          <a:cs typeface="+mn-cs"/>
                        </a:rPr>
                        <a:t>При длительном жевании происходит перегрузка тканей пародонта и ухудшается их состояние</a:t>
                      </a:r>
                      <a:endParaRPr lang="ru-RU" sz="1600" dirty="0">
                        <a:latin typeface="Comic Sans MS" pitchFamily="66" charset="0"/>
                      </a:endParaRPr>
                    </a:p>
                  </a:txBody>
                  <a:tcPr/>
                </a:tc>
                <a:tc>
                  <a:txBody>
                    <a:bodyPr/>
                    <a:lstStyle/>
                    <a:p>
                      <a:pPr algn="ctr"/>
                      <a:r>
                        <a:rPr lang="ru-RU" sz="1600" b="1" kern="1200" dirty="0" smtClean="0">
                          <a:solidFill>
                            <a:schemeClr val="dk1"/>
                          </a:solidFill>
                          <a:latin typeface="+mn-lt"/>
                          <a:ea typeface="+mn-ea"/>
                          <a:cs typeface="+mn-cs"/>
                        </a:rPr>
                        <a:t>Освежает дыхание!</a:t>
                      </a:r>
                      <a:endParaRPr lang="ru-RU" sz="1600" b="1" dirty="0"/>
                    </a:p>
                  </a:txBody>
                  <a:tcPr/>
                </a:tc>
              </a:tr>
              <a:tr h="419548">
                <a:tc>
                  <a:txBody>
                    <a:bodyPr/>
                    <a:lstStyle/>
                    <a:p>
                      <a:r>
                        <a:rPr lang="ru-RU" sz="1600" b="1" kern="1200" dirty="0" smtClean="0">
                          <a:solidFill>
                            <a:schemeClr val="dk1"/>
                          </a:solidFill>
                          <a:latin typeface="Comic Sans MS" pitchFamily="66" charset="0"/>
                          <a:ea typeface="+mn-ea"/>
                          <a:cs typeface="+mn-cs"/>
                        </a:rPr>
                        <a:t>Жевание снижает умственную активность</a:t>
                      </a:r>
                      <a:endParaRPr lang="ru-RU" sz="1600" b="1" dirty="0">
                        <a:latin typeface="Comic Sans MS" pitchFamily="66" charset="0"/>
                      </a:endParaRPr>
                    </a:p>
                  </a:txBody>
                  <a:tcPr/>
                </a:tc>
                <a:tc rowSpan="2">
                  <a:txBody>
                    <a:bodyPr/>
                    <a:lstStyle/>
                    <a:p>
                      <a:pPr algn="l"/>
                      <a:r>
                        <a:rPr lang="ru-RU" sz="1600" b="1" kern="1200" dirty="0" smtClean="0">
                          <a:solidFill>
                            <a:schemeClr val="dk1"/>
                          </a:solidFill>
                          <a:latin typeface="Comic Sans MS" pitchFamily="66" charset="0"/>
                          <a:ea typeface="+mn-ea"/>
                          <a:cs typeface="+mn-cs"/>
                        </a:rPr>
                        <a:t>При жевании жевательной резинки после еды, в течение 5-10 мин, происходит очищение зубов и дополнительное выделение желудочного сока, который необходим для переваривания пищи</a:t>
                      </a:r>
                      <a:endParaRPr lang="ru-RU" sz="1600" b="1" dirty="0">
                        <a:latin typeface="Comic Sans MS" pitchFamily="66" charset="0"/>
                      </a:endParaRPr>
                    </a:p>
                  </a:txBody>
                  <a:tcPr/>
                </a:tc>
              </a:tr>
              <a:tr h="1129553">
                <a:tc>
                  <a:txBody>
                    <a:bodyPr/>
                    <a:lstStyle/>
                    <a:p>
                      <a:r>
                        <a:rPr lang="ru-RU" sz="1600" b="1" kern="1200" dirty="0" smtClean="0">
                          <a:solidFill>
                            <a:schemeClr val="dk1"/>
                          </a:solidFill>
                          <a:latin typeface="Comic Sans MS" pitchFamily="66" charset="0"/>
                          <a:ea typeface="+mn-ea"/>
                          <a:cs typeface="+mn-cs"/>
                        </a:rPr>
                        <a:t>Некоторые вещества, входящие в  состав жевательной резинки могут вызвать головную боль, звон в ушах</a:t>
                      </a:r>
                    </a:p>
                    <a:p>
                      <a:r>
                        <a:rPr lang="ru-RU" sz="1600" b="1" kern="1200" dirty="0" smtClean="0">
                          <a:solidFill>
                            <a:schemeClr val="dk1"/>
                          </a:solidFill>
                          <a:latin typeface="Comic Sans MS" pitchFamily="66" charset="0"/>
                          <a:ea typeface="+mn-ea"/>
                          <a:cs typeface="+mn-cs"/>
                        </a:rPr>
                        <a:t> и даже рак мозга</a:t>
                      </a:r>
                      <a:endParaRPr lang="ru-RU" sz="1600" b="1" dirty="0">
                        <a:latin typeface="Comic Sans MS" pitchFamily="66" charset="0"/>
                      </a:endParaRPr>
                    </a:p>
                  </a:txBody>
                  <a:tcPr/>
                </a:tc>
                <a:tc vMerge="1">
                  <a:txBody>
                    <a:bodyPr/>
                    <a:lstStyle/>
                    <a:p>
                      <a:endParaRPr lang="ru-RU" dirty="0"/>
                    </a:p>
                  </a:txBody>
                  <a:tcPr/>
                </a:tc>
              </a:tr>
              <a:tr h="1645920">
                <a:tc>
                  <a:txBody>
                    <a:bodyPr/>
                    <a:lstStyle/>
                    <a:p>
                      <a:r>
                        <a:rPr lang="ru-RU" sz="1600" b="1" kern="1200" dirty="0" smtClean="0">
                          <a:solidFill>
                            <a:schemeClr val="dk1"/>
                          </a:solidFill>
                          <a:latin typeface="Comic Sans MS" pitchFamily="66" charset="0"/>
                          <a:ea typeface="+mn-ea"/>
                          <a:cs typeface="+mn-cs"/>
                        </a:rPr>
                        <a:t>Если жевать на голодный желудок происходит избыточное выделение желудочного сока, а поскольку пища в желудок не поступает, это может оказать вредное влияние на слизистую оболочку желудка</a:t>
                      </a:r>
                      <a:endParaRPr lang="ru-RU" sz="1600" b="1" dirty="0">
                        <a:latin typeface="Comic Sans MS" pitchFamily="66" charset="0"/>
                      </a:endParaRPr>
                    </a:p>
                  </a:txBody>
                  <a:tcPr/>
                </a:tc>
                <a:tc>
                  <a:txBody>
                    <a:bodyPr/>
                    <a:lstStyle/>
                    <a:p>
                      <a:r>
                        <a:rPr lang="ru-RU" sz="1600" b="1" kern="1200" dirty="0" smtClean="0">
                          <a:solidFill>
                            <a:schemeClr val="dk1"/>
                          </a:solidFill>
                          <a:latin typeface="Comic Sans MS" pitchFamily="66" charset="0"/>
                          <a:ea typeface="+mn-ea"/>
                          <a:cs typeface="+mn-cs"/>
                        </a:rPr>
                        <a:t>Удаляет мягкий налет с поверхности зубов!</a:t>
                      </a:r>
                      <a:endParaRPr lang="ru-RU" sz="1600" b="1" dirty="0">
                        <a:latin typeface="Comic Sans MS" pitchFamily="66" charset="0"/>
                      </a:endParaRPr>
                    </a:p>
                  </a:txBody>
                  <a:tcPr/>
                </a:tc>
              </a:tr>
              <a:tr h="726141">
                <a:tc>
                  <a:txBody>
                    <a:bodyPr/>
                    <a:lstStyle/>
                    <a:p>
                      <a:r>
                        <a:rPr lang="ru-RU" sz="1600" b="1" kern="1200" dirty="0" smtClean="0">
                          <a:solidFill>
                            <a:schemeClr val="dk1"/>
                          </a:solidFill>
                          <a:latin typeface="Comic Sans MS" pitchFamily="66" charset="0"/>
                          <a:ea typeface="+mn-ea"/>
                          <a:cs typeface="+mn-cs"/>
                        </a:rPr>
                        <a:t>Содержание сахара способствует развитию кариеса</a:t>
                      </a:r>
                      <a:endParaRPr lang="ru-RU" sz="1600" b="1" dirty="0">
                        <a:latin typeface="Comic Sans MS" pitchFamily="66" charset="0"/>
                      </a:endParaRPr>
                    </a:p>
                  </a:txBody>
                  <a:tcPr/>
                </a:tc>
                <a:tc rowSpan="3">
                  <a:txBody>
                    <a:bodyPr/>
                    <a:lstStyle/>
                    <a:p>
                      <a:r>
                        <a:rPr lang="ru-RU" sz="1600" b="1" kern="1200" dirty="0" smtClean="0">
                          <a:solidFill>
                            <a:schemeClr val="dk1"/>
                          </a:solidFill>
                          <a:latin typeface="Comic Sans MS" pitchFamily="66" charset="0"/>
                          <a:ea typeface="+mn-ea"/>
                          <a:cs typeface="+mn-cs"/>
                        </a:rPr>
                        <a:t>Жуя, человек успокаивается</a:t>
                      </a:r>
                      <a:endParaRPr lang="ru-RU" sz="1600" b="1" dirty="0">
                        <a:latin typeface="Comic Sans MS" pitchFamily="66" charset="0"/>
                      </a:endParaRPr>
                    </a:p>
                  </a:txBody>
                  <a:tcPr/>
                </a:tc>
              </a:tr>
              <a:tr h="613186">
                <a:tc>
                  <a:txBody>
                    <a:bodyPr/>
                    <a:lstStyle/>
                    <a:p>
                      <a:r>
                        <a:rPr lang="ru-RU" sz="1600" b="1" kern="1200" dirty="0" smtClean="0">
                          <a:solidFill>
                            <a:schemeClr val="dk1"/>
                          </a:solidFill>
                          <a:latin typeface="Comic Sans MS" pitchFamily="66" charset="0"/>
                          <a:ea typeface="+mn-ea"/>
                          <a:cs typeface="+mn-cs"/>
                        </a:rPr>
                        <a:t>Некоторые наполнители могут вызвать аллергические реакции</a:t>
                      </a:r>
                      <a:endParaRPr lang="ru-RU" sz="1600" b="1" dirty="0">
                        <a:latin typeface="Comic Sans MS" pitchFamily="66" charset="0"/>
                      </a:endParaRPr>
                    </a:p>
                  </a:txBody>
                  <a:tcPr/>
                </a:tc>
                <a:tc vMerge="1">
                  <a:txBody>
                    <a:bodyPr/>
                    <a:lstStyle/>
                    <a:p>
                      <a:endParaRPr lang="ru-RU" dirty="0"/>
                    </a:p>
                  </a:txBody>
                  <a:tcPr/>
                </a:tc>
              </a:tr>
              <a:tr h="726141">
                <a:tc>
                  <a:txBody>
                    <a:bodyPr/>
                    <a:lstStyle/>
                    <a:p>
                      <a:r>
                        <a:rPr lang="ru-RU" sz="1600" b="1" kern="1200" dirty="0" smtClean="0">
                          <a:solidFill>
                            <a:schemeClr val="dk1"/>
                          </a:solidFill>
                          <a:latin typeface="Comic Sans MS" pitchFamily="66" charset="0"/>
                          <a:ea typeface="+mn-ea"/>
                          <a:cs typeface="+mn-cs"/>
                        </a:rPr>
                        <a:t>У постоянно жующих ребят может появиться неправильный прикус</a:t>
                      </a:r>
                      <a:endParaRPr lang="ru-RU" sz="1600" b="1" dirty="0">
                        <a:latin typeface="Comic Sans MS" pitchFamily="66" charset="0"/>
                      </a:endParaRPr>
                    </a:p>
                  </a:txBody>
                  <a:tcPr/>
                </a:tc>
                <a:tc vMerge="1">
                  <a:txBody>
                    <a:bodyPr/>
                    <a:lstStyle/>
                    <a:p>
                      <a:endParaRPr lang="ru-RU" dirty="0"/>
                    </a:p>
                  </a:txBody>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736"/>
            <a:ext cx="8229600" cy="1143000"/>
          </a:xfrm>
        </p:spPr>
        <p:txBody>
          <a:bodyPr>
            <a:normAutofit fontScale="90000"/>
          </a:bodyPr>
          <a:lstStyle/>
          <a:p>
            <a:r>
              <a:rPr lang="ru-RU" dirty="0" smtClean="0"/>
              <a:t>Воздействие жевательной резинки по мнению гастроэнтеролога:</a:t>
            </a:r>
            <a:endParaRPr lang="ru-RU" dirty="0"/>
          </a:p>
        </p:txBody>
      </p:sp>
      <p:sp>
        <p:nvSpPr>
          <p:cNvPr id="3" name="Содержимое 2"/>
          <p:cNvSpPr>
            <a:spLocks noGrp="1"/>
          </p:cNvSpPr>
          <p:nvPr>
            <p:ph idx="1"/>
          </p:nvPr>
        </p:nvSpPr>
        <p:spPr>
          <a:xfrm>
            <a:off x="0" y="2332037"/>
            <a:ext cx="8229600" cy="4525963"/>
          </a:xfrm>
        </p:spPr>
        <p:txBody>
          <a:bodyPr>
            <a:normAutofit fontScale="47500" lnSpcReduction="20000"/>
          </a:bodyPr>
          <a:lstStyle/>
          <a:p>
            <a:pPr>
              <a:buNone/>
            </a:pPr>
            <a:endParaRPr lang="ru-RU" sz="2900" dirty="0" smtClean="0"/>
          </a:p>
          <a:p>
            <a:pPr lvl="0"/>
            <a:r>
              <a:rPr lang="ru-RU" sz="3300" dirty="0" smtClean="0">
                <a:latin typeface="Comic Sans MS" pitchFamily="66" charset="0"/>
              </a:rPr>
              <a:t>Регулирует ли жевание </a:t>
            </a:r>
            <a:r>
              <a:rPr lang="ru-RU" sz="3300" dirty="0" err="1" smtClean="0">
                <a:latin typeface="Comic Sans MS" pitchFamily="66" charset="0"/>
              </a:rPr>
              <a:t>жев.резинки</a:t>
            </a:r>
            <a:r>
              <a:rPr lang="ru-RU" sz="3300" dirty="0" smtClean="0">
                <a:latin typeface="Comic Sans MS" pitchFamily="66" charset="0"/>
              </a:rPr>
              <a:t> уровень кислотности в полости рта?</a:t>
            </a:r>
          </a:p>
          <a:p>
            <a:pPr>
              <a:buNone/>
            </a:pPr>
            <a:r>
              <a:rPr lang="ru-RU" sz="3300" dirty="0" smtClean="0">
                <a:latin typeface="Comic Sans MS" pitchFamily="66" charset="0"/>
              </a:rPr>
              <a:t>Нет.</a:t>
            </a:r>
          </a:p>
          <a:p>
            <a:pPr lvl="0"/>
            <a:r>
              <a:rPr lang="ru-RU" sz="3300" dirty="0" err="1" smtClean="0">
                <a:latin typeface="Comic Sans MS" pitchFamily="66" charset="0"/>
              </a:rPr>
              <a:t>Жев.резинка</a:t>
            </a:r>
            <a:r>
              <a:rPr lang="ru-RU" sz="3300" dirty="0" smtClean="0">
                <a:latin typeface="Comic Sans MS" pitchFamily="66" charset="0"/>
              </a:rPr>
              <a:t> раздражает ли желудочно-кишечный тракт?</a:t>
            </a:r>
          </a:p>
          <a:p>
            <a:pPr>
              <a:buNone/>
            </a:pPr>
            <a:r>
              <a:rPr lang="ru-RU" sz="3300" dirty="0" smtClean="0">
                <a:latin typeface="Comic Sans MS" pitchFamily="66" charset="0"/>
              </a:rPr>
              <a:t>Да.</a:t>
            </a:r>
          </a:p>
          <a:p>
            <a:pPr lvl="0"/>
            <a:r>
              <a:rPr lang="ru-RU" sz="3300" dirty="0" smtClean="0">
                <a:latin typeface="Comic Sans MS" pitchFamily="66" charset="0"/>
              </a:rPr>
              <a:t>При каких болезнях не рекомендуется жевать </a:t>
            </a:r>
            <a:r>
              <a:rPr lang="ru-RU" sz="3300" dirty="0" err="1" smtClean="0">
                <a:latin typeface="Comic Sans MS" pitchFamily="66" charset="0"/>
              </a:rPr>
              <a:t>жев.резинку</a:t>
            </a:r>
            <a:r>
              <a:rPr lang="ru-RU" sz="3300" dirty="0" smtClean="0">
                <a:latin typeface="Comic Sans MS" pitchFamily="66" charset="0"/>
              </a:rPr>
              <a:t>?</a:t>
            </a:r>
          </a:p>
          <a:p>
            <a:pPr>
              <a:buNone/>
            </a:pPr>
            <a:r>
              <a:rPr lang="ru-RU" sz="3300" dirty="0" smtClean="0">
                <a:latin typeface="Comic Sans MS" pitchFamily="66" charset="0"/>
              </a:rPr>
              <a:t>При болезнях ЖКТ (желудочно-кишечный тракт).</a:t>
            </a:r>
          </a:p>
          <a:p>
            <a:pPr lvl="0"/>
            <a:r>
              <a:rPr lang="ru-RU" sz="3300" dirty="0" smtClean="0">
                <a:latin typeface="Comic Sans MS" pitchFamily="66" charset="0"/>
              </a:rPr>
              <a:t> </a:t>
            </a:r>
            <a:r>
              <a:rPr lang="ru-RU" sz="3300" dirty="0" err="1" smtClean="0">
                <a:latin typeface="Comic Sans MS" pitchFamily="66" charset="0"/>
              </a:rPr>
              <a:t>Жев.резинка</a:t>
            </a:r>
            <a:r>
              <a:rPr lang="ru-RU" sz="3300" dirty="0" smtClean="0">
                <a:latin typeface="Comic Sans MS" pitchFamily="66" charset="0"/>
              </a:rPr>
              <a:t> усиливает слюноотделение, что способствует улучшению работы желудка и кишечника…согласны ли вы с этим?</a:t>
            </a:r>
          </a:p>
          <a:p>
            <a:pPr>
              <a:buNone/>
            </a:pPr>
            <a:r>
              <a:rPr lang="ru-RU" sz="3300" dirty="0" smtClean="0">
                <a:latin typeface="Comic Sans MS" pitchFamily="66" charset="0"/>
              </a:rPr>
              <a:t>Нет.</a:t>
            </a:r>
          </a:p>
          <a:p>
            <a:pPr lvl="0"/>
            <a:r>
              <a:rPr lang="ru-RU" sz="3300" dirty="0" smtClean="0">
                <a:latin typeface="Comic Sans MS" pitchFamily="66" charset="0"/>
              </a:rPr>
              <a:t>К чему приводит жевание </a:t>
            </a:r>
            <a:r>
              <a:rPr lang="ru-RU" sz="3300" dirty="0" err="1" smtClean="0">
                <a:latin typeface="Comic Sans MS" pitchFamily="66" charset="0"/>
              </a:rPr>
              <a:t>жев.резинки</a:t>
            </a:r>
            <a:r>
              <a:rPr lang="ru-RU" sz="3300" dirty="0" smtClean="0">
                <a:latin typeface="Comic Sans MS" pitchFamily="66" charset="0"/>
              </a:rPr>
              <a:t> на голодный желудок?</a:t>
            </a:r>
          </a:p>
          <a:p>
            <a:pPr>
              <a:buNone/>
            </a:pPr>
            <a:r>
              <a:rPr lang="ru-RU" sz="3300" dirty="0" smtClean="0">
                <a:latin typeface="Comic Sans MS" pitchFamily="66" charset="0"/>
              </a:rPr>
              <a:t>К заболеваниям ЖКТ.</a:t>
            </a:r>
          </a:p>
          <a:p>
            <a:pPr lvl="0"/>
            <a:r>
              <a:rPr lang="ru-RU" sz="3300" dirty="0" smtClean="0">
                <a:latin typeface="Comic Sans MS" pitchFamily="66" charset="0"/>
              </a:rPr>
              <a:t>Можно ли жевать </a:t>
            </a:r>
            <a:r>
              <a:rPr lang="ru-RU" sz="3300" dirty="0" err="1" smtClean="0">
                <a:latin typeface="Comic Sans MS" pitchFamily="66" charset="0"/>
              </a:rPr>
              <a:t>жев.резинку</a:t>
            </a:r>
            <a:r>
              <a:rPr lang="ru-RU" sz="3300" dirty="0" smtClean="0">
                <a:latin typeface="Comic Sans MS" pitchFamily="66" charset="0"/>
              </a:rPr>
              <a:t> долго? почему? что будет в результате этого?</a:t>
            </a:r>
          </a:p>
          <a:p>
            <a:pPr>
              <a:buNone/>
            </a:pPr>
            <a:r>
              <a:rPr lang="ru-RU" sz="3300" dirty="0" smtClean="0">
                <a:latin typeface="Comic Sans MS" pitchFamily="66" charset="0"/>
              </a:rPr>
              <a:t>Нет, т.к. жевательная резинка вырабатывает желудочный сок, что может привести к заболеванием</a:t>
            </a:r>
          </a:p>
          <a:p>
            <a:pPr>
              <a:buNone/>
            </a:pPr>
            <a:r>
              <a:rPr lang="ru-RU" sz="3300" dirty="0" smtClean="0">
                <a:latin typeface="Comic Sans MS" pitchFamily="66" charset="0"/>
              </a:rPr>
              <a:t>желудка и гастрита.</a:t>
            </a:r>
          </a:p>
          <a:p>
            <a:pPr lvl="0"/>
            <a:r>
              <a:rPr lang="ru-RU" sz="3300" dirty="0" smtClean="0">
                <a:latin typeface="Comic Sans MS" pitchFamily="66" charset="0"/>
              </a:rPr>
              <a:t>Отношение к </a:t>
            </a:r>
            <a:r>
              <a:rPr lang="ru-RU" sz="3300" dirty="0" err="1" smtClean="0">
                <a:latin typeface="Comic Sans MS" pitchFamily="66" charset="0"/>
              </a:rPr>
              <a:t>жев.резинке</a:t>
            </a:r>
            <a:r>
              <a:rPr lang="ru-RU" sz="3300" dirty="0" smtClean="0">
                <a:latin typeface="Comic Sans MS" pitchFamily="66" charset="0"/>
              </a:rPr>
              <a:t> как гастроэнтеролога.</a:t>
            </a:r>
          </a:p>
          <a:p>
            <a:pPr algn="ctr">
              <a:buNone/>
            </a:pPr>
            <a:r>
              <a:rPr lang="ru-RU" sz="3300" b="1" dirty="0" smtClean="0">
                <a:latin typeface="Comic Sans MS" pitchFamily="66" charset="0"/>
              </a:rPr>
              <a:t>                            Отрицательное!</a:t>
            </a:r>
          </a:p>
          <a:p>
            <a:endParaRPr lang="ru-RU" sz="3300" dirty="0">
              <a:latin typeface="Comic Sans MS" pitchFamily="66"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rot="5400000">
            <a:off x="1178719" y="-821561"/>
            <a:ext cx="6858000" cy="8501122"/>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r>
              <a:rPr lang="ru-RU" smtClean="0"/>
              <a:t>Жевательная резинка</a:t>
            </a:r>
          </a:p>
        </p:txBody>
      </p:sp>
      <p:sp>
        <p:nvSpPr>
          <p:cNvPr id="9219" name="Содержимое 2"/>
          <p:cNvSpPr>
            <a:spLocks noGrp="1"/>
          </p:cNvSpPr>
          <p:nvPr>
            <p:ph idx="1"/>
          </p:nvPr>
        </p:nvSpPr>
        <p:spPr/>
        <p:txBody>
          <a:bodyPr/>
          <a:lstStyle/>
          <a:p>
            <a:r>
              <a:rPr lang="ru-RU" dirty="0" smtClean="0">
                <a:latin typeface="Comic Sans MS" pitchFamily="66" charset="0"/>
              </a:rPr>
              <a:t> Жевательная резинка (жвачка) – это особое кулинарное изделие. Которое состоит из несъедобной эластичной основы и различных вкусовых и ароматических добавок.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00034" y="642918"/>
            <a:ext cx="8229600" cy="563562"/>
          </a:xfrm>
        </p:spPr>
        <p:txBody>
          <a:bodyPr>
            <a:normAutofit fontScale="90000"/>
          </a:bodyPr>
          <a:lstStyle/>
          <a:p>
            <a:r>
              <a:rPr lang="ru-RU" b="0" dirty="0" smtClean="0"/>
              <a:t>Беседы со стоматологом:</a:t>
            </a:r>
            <a:endParaRPr lang="ru-RU" b="0" dirty="0"/>
          </a:p>
        </p:txBody>
      </p:sp>
      <p:sp>
        <p:nvSpPr>
          <p:cNvPr id="2" name="Содержимое 1"/>
          <p:cNvSpPr>
            <a:spLocks noGrp="1"/>
          </p:cNvSpPr>
          <p:nvPr>
            <p:ph idx="1"/>
          </p:nvPr>
        </p:nvSpPr>
        <p:spPr>
          <a:xfrm>
            <a:off x="357158" y="1190580"/>
            <a:ext cx="8229600" cy="5667420"/>
          </a:xfrm>
        </p:spPr>
        <p:txBody>
          <a:bodyPr>
            <a:normAutofit fontScale="92500" lnSpcReduction="10000"/>
          </a:bodyPr>
          <a:lstStyle/>
          <a:p>
            <a:pPr marL="452628" indent="-342900"/>
            <a:r>
              <a:rPr lang="ru-RU" sz="1600" dirty="0" smtClean="0">
                <a:solidFill>
                  <a:schemeClr val="tx1">
                    <a:lumMod val="65000"/>
                    <a:lumOff val="35000"/>
                  </a:schemeClr>
                </a:solidFill>
              </a:rPr>
              <a:t>Есть ли польза для зубов, после жевательной резинки?</a:t>
            </a:r>
          </a:p>
          <a:p>
            <a:pPr marL="452628" indent="-342900">
              <a:buNone/>
            </a:pPr>
            <a:r>
              <a:rPr lang="ru-RU" sz="2000" dirty="0" smtClean="0">
                <a:solidFill>
                  <a:schemeClr val="tx1">
                    <a:lumMod val="65000"/>
                    <a:lumOff val="35000"/>
                  </a:schemeClr>
                </a:solidFill>
                <a:latin typeface="Comic Sans MS" pitchFamily="66" charset="0"/>
              </a:rPr>
              <a:t>Да, в течении 5 минут.</a:t>
            </a:r>
          </a:p>
          <a:p>
            <a:pPr marL="452628" indent="-342900"/>
            <a:r>
              <a:rPr lang="ru-RU" sz="2000" dirty="0" smtClean="0">
                <a:solidFill>
                  <a:schemeClr val="tx1">
                    <a:lumMod val="65000"/>
                    <a:lumOff val="35000"/>
                  </a:schemeClr>
                </a:solidFill>
                <a:latin typeface="Comic Sans MS" pitchFamily="66" charset="0"/>
              </a:rPr>
              <a:t>Отбеливает ли жевательная резинка зубы?</a:t>
            </a:r>
          </a:p>
          <a:p>
            <a:pPr marL="452628" indent="-342900">
              <a:buNone/>
            </a:pPr>
            <a:r>
              <a:rPr lang="ru-RU" sz="2000" dirty="0" smtClean="0">
                <a:solidFill>
                  <a:schemeClr val="tx1">
                    <a:lumMod val="65000"/>
                    <a:lumOff val="35000"/>
                  </a:schemeClr>
                </a:solidFill>
                <a:latin typeface="Comic Sans MS" pitchFamily="66" charset="0"/>
              </a:rPr>
              <a:t>Нет.</a:t>
            </a:r>
          </a:p>
          <a:p>
            <a:pPr marL="452628" indent="-342900"/>
            <a:r>
              <a:rPr lang="ru-RU" sz="2000" dirty="0" smtClean="0">
                <a:solidFill>
                  <a:schemeClr val="tx1">
                    <a:lumMod val="65000"/>
                    <a:lumOff val="35000"/>
                  </a:schemeClr>
                </a:solidFill>
                <a:latin typeface="Comic Sans MS" pitchFamily="66" charset="0"/>
              </a:rPr>
              <a:t>Может ли вызвать вред зубам жевательная резина?</a:t>
            </a:r>
          </a:p>
          <a:p>
            <a:pPr marL="452628" indent="-342900">
              <a:buNone/>
            </a:pPr>
            <a:r>
              <a:rPr lang="ru-RU" sz="2000" dirty="0" smtClean="0">
                <a:solidFill>
                  <a:schemeClr val="tx1">
                    <a:lumMod val="65000"/>
                    <a:lumOff val="35000"/>
                  </a:schemeClr>
                </a:solidFill>
                <a:latin typeface="Comic Sans MS" pitchFamily="66" charset="0"/>
              </a:rPr>
              <a:t>Да.</a:t>
            </a:r>
          </a:p>
          <a:p>
            <a:pPr marL="452628" indent="-342900"/>
            <a:r>
              <a:rPr lang="ru-RU" sz="2000" dirty="0" smtClean="0">
                <a:solidFill>
                  <a:schemeClr val="tx1">
                    <a:lumMod val="65000"/>
                    <a:lumOff val="35000"/>
                  </a:schemeClr>
                </a:solidFill>
                <a:latin typeface="Comic Sans MS" pitchFamily="66" charset="0"/>
              </a:rPr>
              <a:t>Как вы относитесь к жевательной резинке как специалист?</a:t>
            </a:r>
          </a:p>
          <a:p>
            <a:pPr marL="452628" indent="-342900">
              <a:buNone/>
            </a:pPr>
            <a:r>
              <a:rPr lang="ru-RU" sz="2000" dirty="0" smtClean="0">
                <a:solidFill>
                  <a:schemeClr val="tx1">
                    <a:lumMod val="65000"/>
                    <a:lumOff val="35000"/>
                  </a:schemeClr>
                </a:solidFill>
                <a:latin typeface="Comic Sans MS" pitchFamily="66" charset="0"/>
              </a:rPr>
              <a:t>Отрицательно.</a:t>
            </a:r>
          </a:p>
          <a:p>
            <a:pPr marL="452628" indent="-342900"/>
            <a:r>
              <a:rPr lang="ru-RU" sz="2000" dirty="0" smtClean="0">
                <a:solidFill>
                  <a:schemeClr val="tx1">
                    <a:lumMod val="65000"/>
                    <a:lumOff val="35000"/>
                  </a:schemeClr>
                </a:solidFill>
                <a:latin typeface="Comic Sans MS" pitchFamily="66" charset="0"/>
              </a:rPr>
              <a:t>Когда полезна жевательная резинка?</a:t>
            </a:r>
          </a:p>
          <a:p>
            <a:pPr marL="452628" indent="-342900">
              <a:buNone/>
            </a:pPr>
            <a:r>
              <a:rPr lang="ru-RU" sz="2000" dirty="0" smtClean="0">
                <a:solidFill>
                  <a:schemeClr val="tx1">
                    <a:lumMod val="65000"/>
                    <a:lumOff val="35000"/>
                  </a:schemeClr>
                </a:solidFill>
                <a:latin typeface="Comic Sans MS" pitchFamily="66" charset="0"/>
              </a:rPr>
              <a:t>После еды.</a:t>
            </a:r>
          </a:p>
          <a:p>
            <a:pPr marL="452628" indent="-342900"/>
            <a:r>
              <a:rPr lang="ru-RU" sz="2000" dirty="0" smtClean="0">
                <a:solidFill>
                  <a:schemeClr val="tx1">
                    <a:lumMod val="65000"/>
                    <a:lumOff val="35000"/>
                  </a:schemeClr>
                </a:solidFill>
                <a:latin typeface="Comic Sans MS" pitchFamily="66" charset="0"/>
              </a:rPr>
              <a:t>Влияет ли она на зубную эмаль?</a:t>
            </a:r>
          </a:p>
          <a:p>
            <a:pPr marL="452628" indent="-342900">
              <a:buNone/>
            </a:pPr>
            <a:r>
              <a:rPr lang="ru-RU" sz="2000" dirty="0" smtClean="0">
                <a:solidFill>
                  <a:schemeClr val="tx1">
                    <a:lumMod val="65000"/>
                    <a:lumOff val="35000"/>
                  </a:schemeClr>
                </a:solidFill>
                <a:latin typeface="Comic Sans MS" pitchFamily="66" charset="0"/>
              </a:rPr>
              <a:t>Отрицательного влияния нет, но и положительного тоже.</a:t>
            </a:r>
          </a:p>
          <a:p>
            <a:pPr marL="452628" indent="-342900"/>
            <a:r>
              <a:rPr lang="ru-RU" sz="2000" dirty="0" smtClean="0">
                <a:solidFill>
                  <a:schemeClr val="tx1">
                    <a:lumMod val="65000"/>
                    <a:lumOff val="35000"/>
                  </a:schemeClr>
                </a:solidFill>
                <a:latin typeface="Comic Sans MS" pitchFamily="66" charset="0"/>
              </a:rPr>
              <a:t>Жвачка-средство от кариеса?</a:t>
            </a:r>
          </a:p>
          <a:p>
            <a:pPr marL="452628" indent="-342900">
              <a:buNone/>
            </a:pPr>
            <a:r>
              <a:rPr lang="ru-RU" sz="2000" dirty="0" smtClean="0">
                <a:solidFill>
                  <a:schemeClr val="tx1">
                    <a:lumMod val="65000"/>
                    <a:lumOff val="35000"/>
                  </a:schemeClr>
                </a:solidFill>
                <a:latin typeface="Comic Sans MS" pitchFamily="66" charset="0"/>
              </a:rPr>
              <a:t>Нет.</a:t>
            </a:r>
          </a:p>
          <a:p>
            <a:pPr marL="452628" indent="-342900"/>
            <a:r>
              <a:rPr lang="ru-RU" sz="2000" dirty="0" smtClean="0">
                <a:solidFill>
                  <a:schemeClr val="tx1">
                    <a:lumMod val="65000"/>
                    <a:lumOff val="35000"/>
                  </a:schemeClr>
                </a:solidFill>
                <a:latin typeface="Comic Sans MS" pitchFamily="66" charset="0"/>
              </a:rPr>
              <a:t>Существует три вида жевательной резинки :пластинка, надувная и лечебно-профилактическая. Так лечебно-профилактическая выполняет свою роль? и рекомендуете ли вы ее?</a:t>
            </a:r>
          </a:p>
          <a:p>
            <a:pPr marL="452628" indent="-342900">
              <a:buNone/>
            </a:pPr>
            <a:r>
              <a:rPr lang="ru-RU" sz="2000" dirty="0" smtClean="0">
                <a:solidFill>
                  <a:schemeClr val="tx1">
                    <a:lumMod val="65000"/>
                    <a:lumOff val="35000"/>
                  </a:schemeClr>
                </a:solidFill>
                <a:latin typeface="Comic Sans MS" pitchFamily="66" charset="0"/>
              </a:rPr>
              <a:t>Да, она стимулирует выработку слюны. </a:t>
            </a:r>
          </a:p>
          <a:p>
            <a:pPr marL="452628" indent="-342900"/>
            <a:endParaRPr lang="ru-RU" sz="1600" dirty="0">
              <a:solidFill>
                <a:schemeClr val="tx1">
                  <a:lumMod val="65000"/>
                  <a:lumOff val="35000"/>
                </a:schemeClr>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2" cstate="print"/>
          <a:srcRect/>
          <a:stretch>
            <a:fillRect/>
          </a:stretch>
        </p:blipFill>
        <p:spPr bwMode="auto">
          <a:xfrm rot="5400000">
            <a:off x="1071560" y="-642963"/>
            <a:ext cx="6858001" cy="8143932"/>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1295400" y="609600"/>
            <a:ext cx="4552682" cy="3200400"/>
          </a:xfrm>
          <a:prstGeom prst="rect">
            <a:avLst/>
          </a:prstGeom>
          <a:noFill/>
          <a:ln w="9525">
            <a:noFill/>
            <a:miter lim="800000"/>
            <a:headEnd/>
            <a:tailEnd/>
          </a:ln>
          <a:effectLst/>
        </p:spPr>
      </p:pic>
      <p:sp>
        <p:nvSpPr>
          <p:cNvPr id="6" name="TextBox 5"/>
          <p:cNvSpPr txBox="1"/>
          <p:nvPr/>
        </p:nvSpPr>
        <p:spPr>
          <a:xfrm>
            <a:off x="2438400" y="228600"/>
            <a:ext cx="3962400" cy="369332"/>
          </a:xfrm>
          <a:prstGeom prst="rect">
            <a:avLst/>
          </a:prstGeom>
          <a:noFill/>
        </p:spPr>
        <p:txBody>
          <a:bodyPr wrap="square" rtlCol="0">
            <a:spAutoFit/>
          </a:bodyPr>
          <a:lstStyle/>
          <a:p>
            <a:pPr algn="ctr"/>
            <a:r>
              <a:rPr lang="ru-RU" dirty="0" smtClean="0"/>
              <a:t>Мнение стоматологов</a:t>
            </a:r>
            <a:endParaRPr lang="ru-RU" dirty="0"/>
          </a:p>
        </p:txBody>
      </p:sp>
      <p:sp>
        <p:nvSpPr>
          <p:cNvPr id="7" name="TextBox 6"/>
          <p:cNvSpPr txBox="1"/>
          <p:nvPr/>
        </p:nvSpPr>
        <p:spPr>
          <a:xfrm>
            <a:off x="3124200" y="3886200"/>
            <a:ext cx="5410200" cy="2862322"/>
          </a:xfrm>
          <a:prstGeom prst="rect">
            <a:avLst/>
          </a:prstGeom>
          <a:noFill/>
        </p:spPr>
        <p:txBody>
          <a:bodyPr wrap="square" rtlCol="0">
            <a:spAutoFit/>
          </a:bodyPr>
          <a:lstStyle/>
          <a:p>
            <a:r>
              <a:rPr lang="ru-RU" sz="2000" dirty="0" smtClean="0">
                <a:solidFill>
                  <a:schemeClr val="tx1">
                    <a:lumMod val="85000"/>
                    <a:lumOff val="15000"/>
                  </a:schemeClr>
                </a:solidFill>
                <a:latin typeface="Comic Sans MS" pitchFamily="66" charset="0"/>
              </a:rPr>
              <a:t>При опросе стоматологов, мнение по использованию резинки разошлись. Большинство ответили, что ж.р. отрицательно влияет на зубную эмаль, но так же и присутствуют положительные качества.</a:t>
            </a:r>
          </a:p>
          <a:p>
            <a:r>
              <a:rPr lang="ru-RU" sz="2000" dirty="0" smtClean="0">
                <a:solidFill>
                  <a:schemeClr val="tx1">
                    <a:lumMod val="85000"/>
                    <a:lumOff val="15000"/>
                  </a:schemeClr>
                </a:solidFill>
                <a:latin typeface="Comic Sans MS" pitchFamily="66" charset="0"/>
              </a:rPr>
              <a:t>Рекомендации: Стоматологи советуют использовать жвачку после еды, в течении 5-7 минут. </a:t>
            </a:r>
            <a:endParaRPr lang="ru-RU" sz="2000" dirty="0">
              <a:solidFill>
                <a:schemeClr val="tx1">
                  <a:lumMod val="85000"/>
                  <a:lumOff val="15000"/>
                </a:schemeClr>
              </a:solidFill>
              <a:latin typeface="Comic Sans MS" pitchFamily="66"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8229600" cy="1143000"/>
          </a:xfrm>
        </p:spPr>
        <p:txBody>
          <a:bodyPr rtlCol="0">
            <a:normAutofit/>
          </a:bodyPr>
          <a:lstStyle/>
          <a:p>
            <a:pPr fontAlgn="auto">
              <a:spcAft>
                <a:spcPts val="0"/>
              </a:spcAft>
              <a:defRPr/>
            </a:pPr>
            <a:r>
              <a:rPr lang="ru-RU" b="1" dirty="0" smtClean="0">
                <a:solidFill>
                  <a:srgbClr val="FF0000"/>
                </a:solidFill>
                <a:effectLst>
                  <a:outerShdw blurRad="38100" dist="38100" dir="2700000" algn="tl">
                    <a:srgbClr val="000000">
                      <a:alpha val="43137"/>
                    </a:srgbClr>
                  </a:outerShdw>
                </a:effectLst>
              </a:rPr>
              <a:t>Осторожно: опасность</a:t>
            </a:r>
            <a:r>
              <a:rPr lang="ru-RU" dirty="0" smtClean="0">
                <a:solidFill>
                  <a:srgbClr val="FF0000"/>
                </a:solidFill>
              </a:rPr>
              <a:t>!</a:t>
            </a:r>
            <a:endParaRPr lang="ru-RU" dirty="0">
              <a:solidFill>
                <a:srgbClr val="FF0000"/>
              </a:solidFill>
            </a:endParaRPr>
          </a:p>
        </p:txBody>
      </p:sp>
      <p:sp>
        <p:nvSpPr>
          <p:cNvPr id="20483" name="Содержимое 2"/>
          <p:cNvSpPr>
            <a:spLocks noGrp="1"/>
          </p:cNvSpPr>
          <p:nvPr>
            <p:ph idx="1"/>
          </p:nvPr>
        </p:nvSpPr>
        <p:spPr>
          <a:xfrm>
            <a:off x="457200" y="1600200"/>
            <a:ext cx="8229600" cy="4972050"/>
          </a:xfrm>
          <a:ln w="63500">
            <a:solidFill>
              <a:srgbClr val="C00000"/>
            </a:solidFill>
          </a:ln>
        </p:spPr>
        <p:txBody>
          <a:bodyPr/>
          <a:lstStyle/>
          <a:p>
            <a:r>
              <a:rPr lang="ru-RU" dirty="0" smtClean="0">
                <a:latin typeface="Comic Sans MS" pitchFamily="66" charset="0"/>
              </a:rPr>
              <a:t> </a:t>
            </a:r>
            <a:r>
              <a:rPr lang="ru-RU" dirty="0" err="1" smtClean="0">
                <a:latin typeface="Comic Sans MS" pitchFamily="66" charset="0"/>
              </a:rPr>
              <a:t>Содержимый</a:t>
            </a:r>
            <a:r>
              <a:rPr lang="ru-RU" dirty="0" smtClean="0">
                <a:latin typeface="Comic Sans MS" pitchFamily="66" charset="0"/>
              </a:rPr>
              <a:t> в жвачках сахар способствует возникновению кариеса, порче зубов, а также сильнейшей боли в зубах.</a:t>
            </a:r>
          </a:p>
          <a:p>
            <a:pPr>
              <a:buFont typeface="Wingdings 3" pitchFamily="18" charset="2"/>
              <a:buNone/>
            </a:pPr>
            <a:endParaRPr lang="ru-RU" dirty="0" smtClean="0"/>
          </a:p>
        </p:txBody>
      </p:sp>
      <p:pic>
        <p:nvPicPr>
          <p:cNvPr id="20484" name="Рисунок 3" descr="1714052.jpg"/>
          <p:cNvPicPr>
            <a:picLocks noChangeAspect="1"/>
          </p:cNvPicPr>
          <p:nvPr/>
        </p:nvPicPr>
        <p:blipFill>
          <a:blip r:embed="rId2" cstate="print"/>
          <a:srcRect/>
          <a:stretch>
            <a:fillRect/>
          </a:stretch>
        </p:blipFill>
        <p:spPr bwMode="auto">
          <a:xfrm>
            <a:off x="2357438" y="3106738"/>
            <a:ext cx="4429125" cy="3322637"/>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8229600" cy="1143000"/>
          </a:xfrm>
        </p:spPr>
        <p:txBody>
          <a:bodyPr rtlCol="0">
            <a:normAutofit/>
          </a:bodyPr>
          <a:lstStyle/>
          <a:p>
            <a:pPr fontAlgn="auto">
              <a:spcAft>
                <a:spcPts val="0"/>
              </a:spcAft>
              <a:defRPr/>
            </a:pPr>
            <a:r>
              <a:rPr lang="ru-RU" dirty="0" smtClean="0">
                <a:solidFill>
                  <a:srgbClr val="FF0000"/>
                </a:solidFill>
                <a:effectLst>
                  <a:outerShdw blurRad="38100" dist="38100" dir="2700000" algn="tl">
                    <a:srgbClr val="000000">
                      <a:alpha val="43137"/>
                    </a:srgbClr>
                  </a:outerShdw>
                </a:effectLst>
              </a:rPr>
              <a:t>Осторожно: опасность!</a:t>
            </a:r>
            <a:endParaRPr lang="ru-RU" dirty="0">
              <a:solidFill>
                <a:srgbClr val="FF0000"/>
              </a:solidFill>
              <a:effectLst>
                <a:outerShdw blurRad="38100" dist="38100" dir="2700000" algn="tl">
                  <a:srgbClr val="000000">
                    <a:alpha val="43137"/>
                  </a:srgbClr>
                </a:outerShdw>
              </a:effectLst>
            </a:endParaRPr>
          </a:p>
        </p:txBody>
      </p:sp>
      <p:sp>
        <p:nvSpPr>
          <p:cNvPr id="21507" name="Содержимое 2"/>
          <p:cNvSpPr>
            <a:spLocks noGrp="1"/>
          </p:cNvSpPr>
          <p:nvPr>
            <p:ph idx="1"/>
          </p:nvPr>
        </p:nvSpPr>
        <p:spPr>
          <a:xfrm>
            <a:off x="457200" y="1600200"/>
            <a:ext cx="8229600" cy="4972050"/>
          </a:xfrm>
          <a:ln w="63500">
            <a:solidFill>
              <a:srgbClr val="C00000"/>
            </a:solidFill>
          </a:ln>
        </p:spPr>
        <p:txBody>
          <a:bodyPr/>
          <a:lstStyle/>
          <a:p>
            <a:r>
              <a:rPr lang="ru-RU" dirty="0" smtClean="0">
                <a:latin typeface="Comic Sans MS" pitchFamily="66" charset="0"/>
              </a:rPr>
              <a:t> При постоянном жевании ухудшается состояние височно-нижнечелюстного сустава</a:t>
            </a:r>
          </a:p>
          <a:p>
            <a:pPr>
              <a:buFont typeface="Wingdings 3" pitchFamily="18" charset="2"/>
              <a:buNone/>
            </a:pPr>
            <a:endParaRPr lang="ru-RU" dirty="0" smtClean="0"/>
          </a:p>
          <a:p>
            <a:pPr>
              <a:buFont typeface="Wingdings 3" pitchFamily="18" charset="2"/>
              <a:buNone/>
            </a:pPr>
            <a:endParaRPr lang="ru-RU" dirty="0" smtClean="0"/>
          </a:p>
        </p:txBody>
      </p:sp>
      <p:pic>
        <p:nvPicPr>
          <p:cNvPr id="21508" name="Рисунок 4" descr="19208.jpg"/>
          <p:cNvPicPr>
            <a:picLocks noChangeAspect="1"/>
          </p:cNvPicPr>
          <p:nvPr/>
        </p:nvPicPr>
        <p:blipFill>
          <a:blip r:embed="rId2" cstate="print"/>
          <a:srcRect/>
          <a:stretch>
            <a:fillRect/>
          </a:stretch>
        </p:blipFill>
        <p:spPr bwMode="auto">
          <a:xfrm>
            <a:off x="857250" y="3286125"/>
            <a:ext cx="3505200" cy="2733675"/>
          </a:xfrm>
          <a:prstGeom prst="rect">
            <a:avLst/>
          </a:prstGeom>
          <a:noFill/>
          <a:ln w="9525">
            <a:noFill/>
            <a:miter lim="800000"/>
            <a:headEnd/>
            <a:tailEnd/>
          </a:ln>
        </p:spPr>
      </p:pic>
      <p:pic>
        <p:nvPicPr>
          <p:cNvPr id="21509" name="Рисунок 5" descr="18548_34.1165412870.15823.jpg"/>
          <p:cNvPicPr>
            <a:picLocks noChangeAspect="1"/>
          </p:cNvPicPr>
          <p:nvPr/>
        </p:nvPicPr>
        <p:blipFill>
          <a:blip r:embed="rId3" cstate="print"/>
          <a:srcRect/>
          <a:stretch>
            <a:fillRect/>
          </a:stretch>
        </p:blipFill>
        <p:spPr bwMode="auto">
          <a:xfrm>
            <a:off x="5286375" y="2928938"/>
            <a:ext cx="2500313" cy="3381375"/>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8229600" cy="1143000"/>
          </a:xfrm>
        </p:spPr>
        <p:txBody>
          <a:bodyPr rtlCol="0">
            <a:normAutofit/>
          </a:bodyPr>
          <a:lstStyle/>
          <a:p>
            <a:pPr fontAlgn="auto">
              <a:spcAft>
                <a:spcPts val="0"/>
              </a:spcAft>
              <a:defRPr/>
            </a:pPr>
            <a:r>
              <a:rPr lang="ru-RU" dirty="0" smtClean="0">
                <a:solidFill>
                  <a:srgbClr val="FF0000"/>
                </a:solidFill>
                <a:effectLst>
                  <a:outerShdw blurRad="38100" dist="38100" dir="2700000" algn="tl">
                    <a:srgbClr val="000000">
                      <a:alpha val="43137"/>
                    </a:srgbClr>
                  </a:outerShdw>
                </a:effectLst>
              </a:rPr>
              <a:t>Осторожно: опасность!</a:t>
            </a:r>
            <a:endParaRPr lang="ru-RU" dirty="0">
              <a:solidFill>
                <a:srgbClr val="FF0000"/>
              </a:solidFill>
              <a:effectLst>
                <a:outerShdw blurRad="38100" dist="38100" dir="2700000" algn="tl">
                  <a:srgbClr val="000000">
                    <a:alpha val="43137"/>
                  </a:srgbClr>
                </a:outerShdw>
              </a:effectLst>
            </a:endParaRPr>
          </a:p>
        </p:txBody>
      </p:sp>
      <p:sp>
        <p:nvSpPr>
          <p:cNvPr id="22531" name="Содержимое 2"/>
          <p:cNvSpPr>
            <a:spLocks noGrp="1"/>
          </p:cNvSpPr>
          <p:nvPr>
            <p:ph idx="1"/>
          </p:nvPr>
        </p:nvSpPr>
        <p:spPr>
          <a:xfrm>
            <a:off x="457200" y="1600200"/>
            <a:ext cx="8229600" cy="4972050"/>
          </a:xfrm>
          <a:ln w="63500">
            <a:solidFill>
              <a:srgbClr val="C00000"/>
            </a:solidFill>
          </a:ln>
        </p:spPr>
        <p:txBody>
          <a:bodyPr/>
          <a:lstStyle/>
          <a:p>
            <a:r>
              <a:rPr lang="ru-RU" dirty="0" smtClean="0"/>
              <a:t> </a:t>
            </a:r>
            <a:r>
              <a:rPr lang="ru-RU" dirty="0" smtClean="0">
                <a:latin typeface="Comic Sans MS" pitchFamily="66" charset="0"/>
              </a:rPr>
              <a:t>Оказывает сильное отрицательное влияние при жевании натощак: приводит к возникновению заболеваний желудочно-кишечного тракта и их обострению</a:t>
            </a:r>
          </a:p>
          <a:p>
            <a:pPr>
              <a:buFont typeface="Wingdings 3" pitchFamily="18" charset="2"/>
              <a:buNone/>
            </a:pPr>
            <a:endParaRPr lang="ru-RU" dirty="0" smtClean="0"/>
          </a:p>
          <a:p>
            <a:pPr>
              <a:buFont typeface="Wingdings 3" pitchFamily="18" charset="2"/>
              <a:buNone/>
            </a:pPr>
            <a:endParaRPr lang="ru-RU" dirty="0" smtClean="0"/>
          </a:p>
        </p:txBody>
      </p:sp>
      <p:pic>
        <p:nvPicPr>
          <p:cNvPr id="22532" name="Рисунок 6" descr="269253-12314-47.jpg"/>
          <p:cNvPicPr>
            <a:picLocks noChangeAspect="1"/>
          </p:cNvPicPr>
          <p:nvPr/>
        </p:nvPicPr>
        <p:blipFill>
          <a:blip r:embed="rId2" cstate="print"/>
          <a:srcRect/>
          <a:stretch>
            <a:fillRect/>
          </a:stretch>
        </p:blipFill>
        <p:spPr bwMode="auto">
          <a:xfrm>
            <a:off x="928688" y="3571875"/>
            <a:ext cx="2786062" cy="2932113"/>
          </a:xfrm>
          <a:prstGeom prst="rect">
            <a:avLst/>
          </a:prstGeom>
          <a:noFill/>
          <a:ln w="9525">
            <a:noFill/>
            <a:miter lim="800000"/>
            <a:headEnd/>
            <a:tailEnd/>
          </a:ln>
        </p:spPr>
      </p:pic>
      <p:pic>
        <p:nvPicPr>
          <p:cNvPr id="22533" name="Рисунок 7" descr="ea6dbed836917c6947c5e7f0f428c8c0_big.jpg"/>
          <p:cNvPicPr>
            <a:picLocks noChangeAspect="1"/>
          </p:cNvPicPr>
          <p:nvPr/>
        </p:nvPicPr>
        <p:blipFill>
          <a:blip r:embed="rId3" cstate="print"/>
          <a:srcRect/>
          <a:stretch>
            <a:fillRect/>
          </a:stretch>
        </p:blipFill>
        <p:spPr bwMode="auto">
          <a:xfrm>
            <a:off x="4500563" y="3643313"/>
            <a:ext cx="3714750" cy="268605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8229600" cy="1143000"/>
          </a:xfrm>
        </p:spPr>
        <p:txBody>
          <a:bodyPr rtlCol="0">
            <a:normAutofit/>
          </a:bodyPr>
          <a:lstStyle/>
          <a:p>
            <a:pPr fontAlgn="auto">
              <a:spcAft>
                <a:spcPts val="0"/>
              </a:spcAft>
              <a:defRPr/>
            </a:pPr>
            <a:r>
              <a:rPr lang="ru-RU" dirty="0" smtClean="0">
                <a:solidFill>
                  <a:srgbClr val="FF0000"/>
                </a:solidFill>
                <a:effectLst>
                  <a:outerShdw blurRad="38100" dist="38100" dir="2700000" algn="tl">
                    <a:srgbClr val="000000">
                      <a:alpha val="43137"/>
                    </a:srgbClr>
                  </a:outerShdw>
                </a:effectLst>
              </a:rPr>
              <a:t>Осторожно: опасность!</a:t>
            </a:r>
            <a:endParaRPr lang="ru-RU" dirty="0">
              <a:solidFill>
                <a:srgbClr val="FF0000"/>
              </a:solidFill>
              <a:effectLst>
                <a:outerShdw blurRad="38100" dist="38100" dir="2700000" algn="tl">
                  <a:srgbClr val="000000">
                    <a:alpha val="43137"/>
                  </a:srgbClr>
                </a:outerShdw>
              </a:effectLst>
            </a:endParaRPr>
          </a:p>
        </p:txBody>
      </p:sp>
      <p:sp>
        <p:nvSpPr>
          <p:cNvPr id="23555" name="Содержимое 2"/>
          <p:cNvSpPr>
            <a:spLocks noGrp="1"/>
          </p:cNvSpPr>
          <p:nvPr>
            <p:ph idx="1"/>
          </p:nvPr>
        </p:nvSpPr>
        <p:spPr>
          <a:xfrm>
            <a:off x="457200" y="1600200"/>
            <a:ext cx="8229600" cy="4972050"/>
          </a:xfrm>
          <a:ln w="63500">
            <a:solidFill>
              <a:srgbClr val="C00000"/>
            </a:solidFill>
          </a:ln>
        </p:spPr>
        <p:txBody>
          <a:bodyPr/>
          <a:lstStyle/>
          <a:p>
            <a:r>
              <a:rPr lang="ru-RU" dirty="0" smtClean="0">
                <a:latin typeface="Comic Sans MS" pitchFamily="66" charset="0"/>
              </a:rPr>
              <a:t> При жевании более 5 минут подряд (по разным источникам, в день) также приводит к заболеваниям в ЖКТ – гастритам, язвам и т.д. </a:t>
            </a:r>
          </a:p>
          <a:p>
            <a:pPr>
              <a:buFont typeface="Wingdings 3" pitchFamily="18" charset="2"/>
              <a:buNone/>
            </a:pPr>
            <a:endParaRPr lang="ru-RU" dirty="0" smtClean="0"/>
          </a:p>
          <a:p>
            <a:pPr>
              <a:buFont typeface="Wingdings 3" pitchFamily="18" charset="2"/>
              <a:buNone/>
            </a:pPr>
            <a:endParaRPr lang="ru-RU" dirty="0" smtClean="0"/>
          </a:p>
        </p:txBody>
      </p:sp>
      <p:pic>
        <p:nvPicPr>
          <p:cNvPr id="23556" name="Рисунок 5" descr="illu_1.jpg"/>
          <p:cNvPicPr>
            <a:picLocks noChangeAspect="1"/>
          </p:cNvPicPr>
          <p:nvPr/>
        </p:nvPicPr>
        <p:blipFill>
          <a:blip r:embed="rId2" cstate="print"/>
          <a:srcRect/>
          <a:stretch>
            <a:fillRect/>
          </a:stretch>
        </p:blipFill>
        <p:spPr bwMode="auto">
          <a:xfrm>
            <a:off x="3571875" y="3714750"/>
            <a:ext cx="2357438" cy="2470150"/>
          </a:xfrm>
          <a:prstGeom prst="rect">
            <a:avLst/>
          </a:prstGeom>
          <a:noFill/>
          <a:ln w="9525">
            <a:noFill/>
            <a:miter lim="800000"/>
            <a:headEnd/>
            <a:tailEnd/>
          </a:ln>
        </p:spPr>
      </p:pic>
      <p:pic>
        <p:nvPicPr>
          <p:cNvPr id="23557" name="Рисунок 8" descr="26124011.jpg"/>
          <p:cNvPicPr>
            <a:picLocks noChangeAspect="1"/>
          </p:cNvPicPr>
          <p:nvPr/>
        </p:nvPicPr>
        <p:blipFill>
          <a:blip r:embed="rId3" cstate="print"/>
          <a:srcRect/>
          <a:stretch>
            <a:fillRect/>
          </a:stretch>
        </p:blipFill>
        <p:spPr bwMode="auto">
          <a:xfrm>
            <a:off x="6215063" y="3357563"/>
            <a:ext cx="2214562" cy="2995612"/>
          </a:xfrm>
          <a:prstGeom prst="rect">
            <a:avLst/>
          </a:prstGeom>
          <a:noFill/>
          <a:ln w="9525">
            <a:noFill/>
            <a:miter lim="800000"/>
            <a:headEnd/>
            <a:tailEnd/>
          </a:ln>
        </p:spPr>
      </p:pic>
      <p:pic>
        <p:nvPicPr>
          <p:cNvPr id="23558" name="Рисунок 9" descr="6yazva.jpg"/>
          <p:cNvPicPr>
            <a:picLocks noChangeAspect="1"/>
          </p:cNvPicPr>
          <p:nvPr/>
        </p:nvPicPr>
        <p:blipFill>
          <a:blip r:embed="rId4" cstate="print"/>
          <a:srcRect/>
          <a:stretch>
            <a:fillRect/>
          </a:stretch>
        </p:blipFill>
        <p:spPr bwMode="auto">
          <a:xfrm>
            <a:off x="1000125" y="3786188"/>
            <a:ext cx="2143125" cy="2484437"/>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bwMode="auto">
          <a:xfrm>
            <a:off x="500034" y="142852"/>
            <a:ext cx="8229600" cy="1125538"/>
          </a:xfrm>
          <a:prstGeom prst="rect">
            <a:avLst/>
          </a:prstGeom>
          <a:noFill/>
          <a:ln w="9525">
            <a:noFill/>
            <a:miter lim="800000"/>
            <a:headEnd/>
            <a:tailEnd/>
          </a:ln>
          <a:effectLst/>
        </p:spPr>
        <p:txBody>
          <a:bodyPr anchor="ctr">
            <a:normAutofit/>
          </a:bodyPr>
          <a:lstStyle/>
          <a:p>
            <a:pPr algn="ctr" fontAlgn="auto">
              <a:spcAft>
                <a:spcPts val="0"/>
              </a:spcAft>
              <a:defRPr/>
            </a:pPr>
            <a:r>
              <a:rPr lang="ru-RU" sz="4400" kern="0" dirty="0">
                <a:solidFill>
                  <a:srgbClr val="FF0000"/>
                </a:solidFill>
                <a:effectLst>
                  <a:outerShdw blurRad="38100" dist="38100" dir="2700000" algn="tl">
                    <a:srgbClr val="000000">
                      <a:alpha val="43137"/>
                    </a:srgbClr>
                  </a:outerShdw>
                </a:effectLst>
                <a:latin typeface="+mj-lt"/>
                <a:ea typeface="+mj-ea"/>
                <a:cs typeface="+mj-cs"/>
              </a:rPr>
              <a:t>Осторожно: опасность!</a:t>
            </a:r>
          </a:p>
        </p:txBody>
      </p:sp>
      <p:sp>
        <p:nvSpPr>
          <p:cNvPr id="3" name="Содержимое 2"/>
          <p:cNvSpPr txBox="1">
            <a:spLocks/>
          </p:cNvSpPr>
          <p:nvPr/>
        </p:nvSpPr>
        <p:spPr bwMode="auto">
          <a:xfrm>
            <a:off x="457200" y="1125538"/>
            <a:ext cx="8229600" cy="5446712"/>
          </a:xfrm>
          <a:prstGeom prst="rect">
            <a:avLst/>
          </a:prstGeom>
          <a:noFill/>
          <a:ln w="63500">
            <a:solidFill>
              <a:srgbClr val="C00000"/>
            </a:solidFill>
            <a:miter lim="800000"/>
            <a:headEnd/>
            <a:tailEnd/>
          </a:ln>
          <a:effectLst/>
        </p:spPr>
        <p:txBody>
          <a:bodyPr/>
          <a:lstStyle/>
          <a:p>
            <a:pPr marL="342900" indent="-342900">
              <a:lnSpc>
                <a:spcPct val="80000"/>
              </a:lnSpc>
              <a:spcBef>
                <a:spcPct val="20000"/>
              </a:spcBef>
              <a:spcAft>
                <a:spcPct val="30000"/>
              </a:spcAft>
              <a:buClr>
                <a:schemeClr val="hlink"/>
              </a:buClr>
              <a:buSzPct val="65000"/>
              <a:buFont typeface="Wingdings" pitchFamily="2" charset="2"/>
              <a:buChar char="n"/>
              <a:defRPr/>
            </a:pPr>
            <a:r>
              <a:rPr lang="ru-RU" sz="3200" dirty="0">
                <a:effectLst>
                  <a:outerShdw blurRad="38100" dist="38100" dir="2700000" algn="tl">
                    <a:srgbClr val="FFFFFF"/>
                  </a:outerShdw>
                </a:effectLst>
                <a:latin typeface="Comic Sans MS" pitchFamily="66" charset="0"/>
              </a:rPr>
              <a:t>Ингредиенты жевательной резинки могут вызвать местные и общие аллергические реакции.</a:t>
            </a:r>
          </a:p>
          <a:p>
            <a:pPr marL="342900" indent="-342900">
              <a:lnSpc>
                <a:spcPct val="80000"/>
              </a:lnSpc>
              <a:spcBef>
                <a:spcPct val="20000"/>
              </a:spcBef>
              <a:spcAft>
                <a:spcPct val="30000"/>
              </a:spcAft>
              <a:buClr>
                <a:schemeClr val="hlink"/>
              </a:buClr>
              <a:buSzPct val="65000"/>
              <a:buFont typeface="Wingdings" pitchFamily="2" charset="2"/>
              <a:buChar char="n"/>
              <a:defRPr/>
            </a:pPr>
            <a:endParaRPr lang="ru-RU" sz="3200" dirty="0">
              <a:effectLst>
                <a:outerShdw blurRad="38100" dist="38100" dir="2700000" algn="tl">
                  <a:srgbClr val="FFFFFF"/>
                </a:outerShdw>
              </a:effectLst>
              <a:latin typeface="Calibri" pitchFamily="34" charset="0"/>
            </a:endParaRPr>
          </a:p>
        </p:txBody>
      </p:sp>
      <p:pic>
        <p:nvPicPr>
          <p:cNvPr id="17412" name="Picture 8" descr="allergy1"/>
          <p:cNvPicPr>
            <a:picLocks noChangeAspect="1" noChangeArrowheads="1"/>
          </p:cNvPicPr>
          <p:nvPr/>
        </p:nvPicPr>
        <p:blipFill>
          <a:blip r:embed="rId2" cstate="print"/>
          <a:srcRect/>
          <a:stretch>
            <a:fillRect/>
          </a:stretch>
        </p:blipFill>
        <p:spPr bwMode="auto">
          <a:xfrm>
            <a:off x="1403350" y="2924175"/>
            <a:ext cx="2219325" cy="3505200"/>
          </a:xfrm>
          <a:prstGeom prst="rect">
            <a:avLst/>
          </a:prstGeom>
          <a:noFill/>
          <a:ln w="9525">
            <a:noFill/>
            <a:miter lim="800000"/>
            <a:headEnd/>
            <a:tailEnd/>
          </a:ln>
        </p:spPr>
      </p:pic>
      <p:pic>
        <p:nvPicPr>
          <p:cNvPr id="17413" name="Picture 9" descr="40-28-1b"/>
          <p:cNvPicPr>
            <a:picLocks noChangeAspect="1" noChangeArrowheads="1"/>
          </p:cNvPicPr>
          <p:nvPr/>
        </p:nvPicPr>
        <p:blipFill>
          <a:blip r:embed="rId3" cstate="print"/>
          <a:srcRect/>
          <a:stretch>
            <a:fillRect/>
          </a:stretch>
        </p:blipFill>
        <p:spPr bwMode="auto">
          <a:xfrm>
            <a:off x="4211638" y="2997200"/>
            <a:ext cx="3600450" cy="3228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Содержимое 2"/>
          <p:cNvSpPr txBox="1">
            <a:spLocks/>
          </p:cNvSpPr>
          <p:nvPr/>
        </p:nvSpPr>
        <p:spPr bwMode="auto">
          <a:xfrm>
            <a:off x="457200" y="836613"/>
            <a:ext cx="8229600" cy="5735637"/>
          </a:xfrm>
          <a:prstGeom prst="rect">
            <a:avLst/>
          </a:prstGeom>
          <a:noFill/>
          <a:ln w="63500">
            <a:solidFill>
              <a:srgbClr val="C00000"/>
            </a:solidFill>
            <a:miter lim="800000"/>
            <a:headEnd/>
            <a:tailEnd/>
          </a:ln>
          <a:effectLst/>
        </p:spPr>
        <p:txBody>
          <a:bodyPr/>
          <a:lstStyle/>
          <a:p>
            <a:pPr marL="342900" indent="-342900">
              <a:lnSpc>
                <a:spcPct val="80000"/>
              </a:lnSpc>
              <a:spcBef>
                <a:spcPct val="20000"/>
              </a:spcBef>
              <a:spcAft>
                <a:spcPct val="30000"/>
              </a:spcAft>
              <a:buClr>
                <a:schemeClr val="hlink"/>
              </a:buClr>
              <a:buSzPct val="65000"/>
              <a:buFont typeface="Wingdings" pitchFamily="2" charset="2"/>
              <a:buChar char="n"/>
              <a:defRPr/>
            </a:pPr>
            <a:endParaRPr lang="ru-RU" sz="3200">
              <a:effectLst>
                <a:outerShdw blurRad="38100" dist="38100" dir="2700000" algn="tl">
                  <a:srgbClr val="FFFFFF"/>
                </a:outerShdw>
              </a:effectLst>
              <a:latin typeface="Calibri" pitchFamily="34" charset="0"/>
            </a:endParaRPr>
          </a:p>
        </p:txBody>
      </p:sp>
      <p:sp>
        <p:nvSpPr>
          <p:cNvPr id="96258" name="Rectangle 2"/>
          <p:cNvSpPr>
            <a:spLocks noGrp="1" noChangeArrowheads="1"/>
          </p:cNvSpPr>
          <p:nvPr>
            <p:ph type="title" idx="4294967295"/>
          </p:nvPr>
        </p:nvSpPr>
        <p:spPr>
          <a:xfrm>
            <a:off x="1928794" y="285728"/>
            <a:ext cx="4857752" cy="1143000"/>
          </a:xfrm>
        </p:spPr>
        <p:txBody>
          <a:bodyPr>
            <a:normAutofit fontScale="90000"/>
          </a:bodyPr>
          <a:lstStyle/>
          <a:p>
            <a:pPr eaLnBrk="1" hangingPunct="1">
              <a:defRPr/>
            </a:pPr>
            <a:r>
              <a:rPr lang="ru-RU" sz="4000" dirty="0" smtClean="0">
                <a:solidFill>
                  <a:srgbClr val="FF0000"/>
                </a:solidFill>
              </a:rPr>
              <a:t>Осторожно: опасность!</a:t>
            </a:r>
            <a:br>
              <a:rPr lang="ru-RU" sz="4000" dirty="0" smtClean="0">
                <a:solidFill>
                  <a:srgbClr val="FF0000"/>
                </a:solidFill>
              </a:rPr>
            </a:br>
            <a:endParaRPr lang="ru-RU" sz="4000" dirty="0" smtClean="0">
              <a:solidFill>
                <a:srgbClr val="FF0000"/>
              </a:solidFill>
            </a:endParaRPr>
          </a:p>
        </p:txBody>
      </p:sp>
      <p:sp>
        <p:nvSpPr>
          <p:cNvPr id="96259" name="Rectangle 3"/>
          <p:cNvSpPr>
            <a:spLocks noGrp="1" noChangeArrowheads="1"/>
          </p:cNvSpPr>
          <p:nvPr>
            <p:ph type="body" idx="4294967295"/>
          </p:nvPr>
        </p:nvSpPr>
        <p:spPr>
          <a:xfrm>
            <a:off x="500034" y="928670"/>
            <a:ext cx="8064500" cy="5761038"/>
          </a:xfrm>
        </p:spPr>
        <p:txBody>
          <a:bodyPr/>
          <a:lstStyle/>
          <a:p>
            <a:pPr eaLnBrk="1" hangingPunct="1">
              <a:lnSpc>
                <a:spcPct val="80000"/>
              </a:lnSpc>
              <a:spcAft>
                <a:spcPct val="30000"/>
              </a:spcAft>
              <a:buFont typeface="Wingdings" pitchFamily="2" charset="2"/>
              <a:buNone/>
              <a:defRPr/>
            </a:pPr>
            <a:r>
              <a:rPr lang="ru-RU" sz="2400" b="1" i="1" dirty="0" smtClean="0"/>
              <a:t>	 </a:t>
            </a:r>
            <a:r>
              <a:rPr lang="ru-RU" sz="2400" dirty="0" smtClean="0">
                <a:latin typeface="Comic Sans MS" pitchFamily="66" charset="0"/>
              </a:rPr>
              <a:t>Некоторые психологи отмечают, что у детей, постоянно жующих жвачки, по сравнению со сверстниками значительно ниже уровень интеллекта. Объясняется это тем, что резинка не дает возможности сосредоточиться, притупляет внимание, снижает память и ослабляет процесс мышления.</a:t>
            </a:r>
          </a:p>
        </p:txBody>
      </p:sp>
      <p:pic>
        <p:nvPicPr>
          <p:cNvPr id="18437" name="Picture 6" descr="13369173"/>
          <p:cNvPicPr>
            <a:picLocks noChangeAspect="1" noChangeArrowheads="1"/>
          </p:cNvPicPr>
          <p:nvPr/>
        </p:nvPicPr>
        <p:blipFill>
          <a:blip r:embed="rId2" cstate="print"/>
          <a:srcRect/>
          <a:stretch>
            <a:fillRect/>
          </a:stretch>
        </p:blipFill>
        <p:spPr bwMode="auto">
          <a:xfrm>
            <a:off x="900113" y="3644900"/>
            <a:ext cx="3024187" cy="2784475"/>
          </a:xfrm>
          <a:prstGeom prst="rect">
            <a:avLst/>
          </a:prstGeom>
          <a:noFill/>
          <a:ln w="9525">
            <a:noFill/>
            <a:miter lim="800000"/>
            <a:headEnd/>
            <a:tailEnd/>
          </a:ln>
        </p:spPr>
      </p:pic>
      <p:pic>
        <p:nvPicPr>
          <p:cNvPr id="18438" name="Picture 7" descr="1_1"/>
          <p:cNvPicPr>
            <a:picLocks noChangeAspect="1" noChangeArrowheads="1"/>
          </p:cNvPicPr>
          <p:nvPr/>
        </p:nvPicPr>
        <p:blipFill>
          <a:blip r:embed="rId3" cstate="print"/>
          <a:srcRect/>
          <a:stretch>
            <a:fillRect/>
          </a:stretch>
        </p:blipFill>
        <p:spPr bwMode="auto">
          <a:xfrm>
            <a:off x="5940425" y="3357563"/>
            <a:ext cx="2493963" cy="31178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wipe(up)">
                                      <p:cBhvr>
                                        <p:cTn id="7" dur="500"/>
                                        <p:tgtEl>
                                          <p:spTgt spid="9625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6259">
                                            <p:txEl>
                                              <p:pRg st="0" end="0"/>
                                            </p:txEl>
                                          </p:spTgt>
                                        </p:tgtEl>
                                        <p:attrNameLst>
                                          <p:attrName>style.visibility</p:attrName>
                                        </p:attrNameLst>
                                      </p:cBhvr>
                                      <p:to>
                                        <p:strVal val="visible"/>
                                      </p:to>
                                    </p:set>
                                    <p:animEffect transition="in" filter="wipe(up)">
                                      <p:cBhvr>
                                        <p:cTn id="11" dur="2000"/>
                                        <p:tgtEl>
                                          <p:spTgt spid="962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autoUpdateAnimBg="0"/>
      <p:bldP spid="96259" grpId="0" build="p" autoUpdateAnimBg="0" advAuto="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971550" y="476250"/>
            <a:ext cx="6192838" cy="649288"/>
          </a:xfrm>
        </p:spPr>
        <p:txBody>
          <a:bodyPr/>
          <a:lstStyle/>
          <a:p>
            <a:pPr algn="ctr" eaLnBrk="1" hangingPunct="1"/>
            <a:r>
              <a:rPr lang="ru-RU" sz="3200" dirty="0" smtClean="0">
                <a:solidFill>
                  <a:schemeClr val="tx2">
                    <a:lumMod val="75000"/>
                  </a:schemeClr>
                </a:solidFill>
                <a:latin typeface="Comic Sans MS" pitchFamily="66" charset="0"/>
              </a:rPr>
              <a:t>Интересные факты</a:t>
            </a:r>
          </a:p>
        </p:txBody>
      </p:sp>
      <p:sp>
        <p:nvSpPr>
          <p:cNvPr id="15363" name="Rectangle 3"/>
          <p:cNvSpPr>
            <a:spLocks noGrp="1" noChangeArrowheads="1"/>
          </p:cNvSpPr>
          <p:nvPr>
            <p:ph idx="1"/>
          </p:nvPr>
        </p:nvSpPr>
        <p:spPr>
          <a:xfrm>
            <a:off x="571472" y="1357298"/>
            <a:ext cx="7239000" cy="5143536"/>
          </a:xfrm>
        </p:spPr>
        <p:txBody>
          <a:bodyPr>
            <a:noAutofit/>
          </a:bodyPr>
          <a:lstStyle/>
          <a:p>
            <a:pPr algn="ctr" eaLnBrk="1" hangingPunct="1">
              <a:lnSpc>
                <a:spcPct val="80000"/>
              </a:lnSpc>
            </a:pPr>
            <a:r>
              <a:rPr lang="ru-RU" sz="2400" dirty="0" smtClean="0">
                <a:latin typeface="Comic Sans MS" pitchFamily="66" charset="0"/>
              </a:rPr>
              <a:t>Остается важной проблемой метод избавления от использованной жвачки. Некогда на центральном железнодорожном вокзале Нью-Йорка была введена особая должность дворника, который занимался исключительно </a:t>
            </a:r>
            <a:r>
              <a:rPr lang="ru-RU" sz="2400" dirty="0" err="1" smtClean="0">
                <a:latin typeface="Comic Sans MS" pitchFamily="66" charset="0"/>
              </a:rPr>
              <a:t>отскребанием</a:t>
            </a:r>
            <a:r>
              <a:rPr lang="ru-RU" sz="2400" dirty="0" smtClean="0">
                <a:latin typeface="Comic Sans MS" pitchFamily="66" charset="0"/>
              </a:rPr>
              <a:t> жвачки от стен здания. Ежедневно он собирал около 3 кг использованной резинки. </a:t>
            </a:r>
          </a:p>
          <a:p>
            <a:pPr algn="ctr" eaLnBrk="1" hangingPunct="1">
              <a:lnSpc>
                <a:spcPct val="80000"/>
              </a:lnSpc>
            </a:pPr>
            <a:r>
              <a:rPr lang="ru-RU" sz="2400" dirty="0" smtClean="0">
                <a:latin typeface="Comic Sans MS" pitchFamily="66" charset="0"/>
              </a:rPr>
              <a:t>Впрочем, в городке Сан Луис </a:t>
            </a:r>
            <a:r>
              <a:rPr lang="ru-RU" sz="2400" dirty="0" err="1" smtClean="0">
                <a:latin typeface="Comic Sans MS" pitchFamily="66" charset="0"/>
              </a:rPr>
              <a:t>Обиспо</a:t>
            </a:r>
            <a:r>
              <a:rPr lang="ru-RU" sz="2400" dirty="0" smtClean="0">
                <a:latin typeface="Comic Sans MS" pitchFamily="66" charset="0"/>
              </a:rPr>
              <a:t> (штат Калифорния) к решению этой проблемы подошли кардинально: в городе создана мемориальная «Аллея Жвачки». На стену старого кирпичного дома, стоящего на этой улице, налепляли жвачку несколько поколений прохожих. Теперь эта стена является одним из способов привлечения туристов.</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defRPr/>
            </a:pPr>
            <a:endParaRPr lang="ru-RU" smtClean="0"/>
          </a:p>
        </p:txBody>
      </p:sp>
      <p:pic>
        <p:nvPicPr>
          <p:cNvPr id="13316" name="Picture 5"/>
          <p:cNvPicPr>
            <a:picLocks noGrp="1" noChangeAspect="1" noChangeArrowheads="1"/>
          </p:cNvPicPr>
          <p:nvPr>
            <p:ph idx="1"/>
          </p:nvPr>
        </p:nvPicPr>
        <p:blipFill>
          <a:blip r:embed="rId2" cstate="print"/>
          <a:stretch>
            <a:fillRect/>
          </a:stretch>
        </p:blipFill>
        <p:spPr>
          <a:xfrm>
            <a:off x="2331558" y="1935163"/>
            <a:ext cx="4480884" cy="4389437"/>
          </a:xfrm>
          <a:noFill/>
        </p:spPr>
      </p:pic>
      <p:sp>
        <p:nvSpPr>
          <p:cNvPr id="13315" name="WordArt 4"/>
          <p:cNvSpPr>
            <a:spLocks noChangeArrowheads="1" noChangeShapeType="1" noTextEdit="1"/>
          </p:cNvSpPr>
          <p:nvPr/>
        </p:nvSpPr>
        <p:spPr bwMode="auto">
          <a:xfrm>
            <a:off x="1331913" y="476250"/>
            <a:ext cx="6335712" cy="2016125"/>
          </a:xfrm>
          <a:prstGeom prst="rect">
            <a:avLst/>
          </a:prstGeom>
        </p:spPr>
        <p:txBody>
          <a:bodyPr wrap="none" fromWordArt="1">
            <a:prstTxWarp prst="textInflate">
              <a:avLst>
                <a:gd name="adj" fmla="val 13634"/>
              </a:avLst>
            </a:prstTxWarp>
          </a:bodyPr>
          <a:lstStyle/>
          <a:p>
            <a:pPr algn="ctr"/>
            <a:r>
              <a:rPr lang="ru-RU" sz="3600" kern="10" normalizeH="1">
                <a:ln w="19050">
                  <a:solidFill>
                    <a:srgbClr val="00FF00"/>
                  </a:solidFill>
                  <a:round/>
                  <a:headEnd/>
                  <a:tailEnd/>
                </a:ln>
                <a:solidFill>
                  <a:srgbClr val="FF6600"/>
                </a:solidFill>
                <a:effectLst>
                  <a:outerShdw dist="35921" dir="2700000" algn="ctr" rotWithShape="0">
                    <a:srgbClr val="990000"/>
                  </a:outerShdw>
                </a:effectLst>
                <a:latin typeface="Impact"/>
              </a:rPr>
              <a:t>История жевательной</a:t>
            </a:r>
          </a:p>
          <a:p>
            <a:pPr algn="ctr"/>
            <a:r>
              <a:rPr lang="ru-RU" sz="3600" kern="10" normalizeH="1">
                <a:ln w="19050">
                  <a:solidFill>
                    <a:srgbClr val="00FF00"/>
                  </a:solidFill>
                  <a:round/>
                  <a:headEnd/>
                  <a:tailEnd/>
                </a:ln>
                <a:solidFill>
                  <a:srgbClr val="FF6600"/>
                </a:solidFill>
                <a:effectLst>
                  <a:outerShdw dist="35921" dir="2700000" algn="ctr" rotWithShape="0">
                    <a:srgbClr val="990000"/>
                  </a:outerShdw>
                </a:effectLst>
                <a:latin typeface="Impact"/>
              </a:rPr>
              <a:t>             резинки</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643042" y="714356"/>
            <a:ext cx="5545137" cy="863600"/>
          </a:xfrm>
        </p:spPr>
        <p:txBody>
          <a:bodyPr/>
          <a:lstStyle/>
          <a:p>
            <a:pPr algn="ctr" eaLnBrk="1" hangingPunct="1"/>
            <a:r>
              <a:rPr lang="ru-RU" sz="3200" dirty="0" smtClean="0">
                <a:solidFill>
                  <a:schemeClr val="bg2">
                    <a:lumMod val="25000"/>
                  </a:schemeClr>
                </a:solidFill>
                <a:latin typeface="Comic Sans MS" pitchFamily="66" charset="0"/>
              </a:rPr>
              <a:t>Интересные факты</a:t>
            </a:r>
          </a:p>
        </p:txBody>
      </p:sp>
      <p:sp>
        <p:nvSpPr>
          <p:cNvPr id="16387" name="Rectangle 3"/>
          <p:cNvSpPr>
            <a:spLocks noGrp="1" noChangeArrowheads="1"/>
          </p:cNvSpPr>
          <p:nvPr>
            <p:ph idx="1"/>
          </p:nvPr>
        </p:nvSpPr>
        <p:spPr/>
        <p:txBody>
          <a:bodyPr>
            <a:noAutofit/>
          </a:bodyPr>
          <a:lstStyle/>
          <a:p>
            <a:pPr algn="ctr" eaLnBrk="1" hangingPunct="1"/>
            <a:r>
              <a:rPr lang="ru-RU" sz="2400" dirty="0" smtClean="0">
                <a:latin typeface="Comic Sans MS" pitchFamily="66" charset="0"/>
              </a:rPr>
              <a:t>Непревзойденный рекорд по надуванию пузырей из жевательной резинки, занесенный в «Книгу Рекордов Гиннеса», был установлен  американкой в 1994 году. Она выдула пузырь, диаметром 58 см 50 мм.</a:t>
            </a:r>
          </a:p>
          <a:p>
            <a:pPr algn="ctr" eaLnBrk="1" hangingPunct="1"/>
            <a:endParaRPr lang="ru-RU" sz="2400" dirty="0" smtClean="0">
              <a:latin typeface="Comic Sans MS" pitchFamily="66" charset="0"/>
            </a:endParaRPr>
          </a:p>
          <a:p>
            <a:pPr eaLnBrk="1" hangingPunct="1"/>
            <a:endParaRPr lang="ru-RU" sz="2400" dirty="0" smtClean="0">
              <a:latin typeface="Comic Sans MS" pitchFamily="66" charset="0"/>
            </a:endParaRPr>
          </a:p>
          <a:p>
            <a:pPr eaLnBrk="1" hangingPunct="1"/>
            <a:endParaRPr lang="ru-RU" sz="2400" dirty="0" smtClean="0">
              <a:latin typeface="Comic Sans MS" pitchFamily="66" charset="0"/>
            </a:endParaRPr>
          </a:p>
          <a:p>
            <a:pPr algn="ctr" eaLnBrk="1" hangingPunct="1"/>
            <a:r>
              <a:rPr lang="ru-RU" sz="2400" dirty="0" smtClean="0">
                <a:latin typeface="Comic Sans MS" pitchFamily="66" charset="0"/>
              </a:rPr>
              <a:t>Забавно, что в начале жевательной эры многие дантисты предупреждали, что жвачку жевать не следует, так как она может намертво склеить челюсти.</a:t>
            </a:r>
          </a:p>
        </p:txBody>
      </p:sp>
      <p:pic>
        <p:nvPicPr>
          <p:cNvPr id="16388" name="Picture 4" descr="Картинка 13 из 2343"/>
          <p:cNvPicPr>
            <a:picLocks noChangeAspect="1" noChangeArrowheads="1"/>
          </p:cNvPicPr>
          <p:nvPr/>
        </p:nvPicPr>
        <p:blipFill>
          <a:blip r:embed="rId3" r:link="rId4" cstate="print"/>
          <a:srcRect/>
          <a:stretch>
            <a:fillRect/>
          </a:stretch>
        </p:blipFill>
        <p:spPr bwMode="auto">
          <a:xfrm>
            <a:off x="2928926" y="4000504"/>
            <a:ext cx="2520950" cy="1047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00034" y="1214422"/>
            <a:ext cx="8229600" cy="1143000"/>
          </a:xfrm>
        </p:spPr>
        <p:txBody>
          <a:bodyPr>
            <a:noAutofit/>
          </a:bodyPr>
          <a:lstStyle/>
          <a:p>
            <a:r>
              <a:rPr lang="ru-RU" sz="2400" dirty="0">
                <a:solidFill>
                  <a:schemeClr val="tx1">
                    <a:lumMod val="85000"/>
                    <a:lumOff val="15000"/>
                  </a:schemeClr>
                </a:solidFill>
                <a:latin typeface="Comic Sans MS" pitchFamily="66" charset="0"/>
              </a:rPr>
              <a:t>Еще одной "достопримечательностью", привлекающей туристов является мемориальная «Аллея Жвачки». На стену старого кирпичного дома, стоящего на этой улице, налепляли жвачку несколько поколений прохожих.</a:t>
            </a:r>
          </a:p>
        </p:txBody>
      </p:sp>
      <p:sp>
        <p:nvSpPr>
          <p:cNvPr id="31747" name="Rectangle 3"/>
          <p:cNvSpPr>
            <a:spLocks noGrp="1" noChangeArrowheads="1"/>
          </p:cNvSpPr>
          <p:nvPr>
            <p:ph idx="1"/>
          </p:nvPr>
        </p:nvSpPr>
        <p:spPr>
          <a:xfrm>
            <a:off x="357158" y="2357430"/>
            <a:ext cx="8229600" cy="4389120"/>
          </a:xfrm>
        </p:spPr>
        <p:txBody>
          <a:bodyPr/>
          <a:lstStyle/>
          <a:p>
            <a:endParaRPr lang="ru-RU"/>
          </a:p>
        </p:txBody>
      </p:sp>
      <p:pic>
        <p:nvPicPr>
          <p:cNvPr id="31748" name="Picture 4" descr="san_luis_obispo13"/>
          <p:cNvPicPr>
            <a:picLocks noChangeAspect="1" noChangeArrowheads="1"/>
          </p:cNvPicPr>
          <p:nvPr/>
        </p:nvPicPr>
        <p:blipFill>
          <a:blip r:embed="rId2" cstate="print"/>
          <a:srcRect/>
          <a:stretch>
            <a:fillRect/>
          </a:stretch>
        </p:blipFill>
        <p:spPr bwMode="auto">
          <a:xfrm>
            <a:off x="642910" y="2500306"/>
            <a:ext cx="3429000" cy="4191000"/>
          </a:xfrm>
          <a:prstGeom prst="rect">
            <a:avLst/>
          </a:prstGeom>
          <a:noFill/>
        </p:spPr>
      </p:pic>
      <p:pic>
        <p:nvPicPr>
          <p:cNvPr id="31749" name="Picture 5" descr="san_luis_obispo12"/>
          <p:cNvPicPr>
            <a:picLocks noChangeAspect="1" noChangeArrowheads="1"/>
          </p:cNvPicPr>
          <p:nvPr/>
        </p:nvPicPr>
        <p:blipFill>
          <a:blip r:embed="rId3" cstate="print"/>
          <a:srcRect/>
          <a:stretch>
            <a:fillRect/>
          </a:stretch>
        </p:blipFill>
        <p:spPr bwMode="auto">
          <a:xfrm>
            <a:off x="4357686" y="2571744"/>
            <a:ext cx="4191000" cy="4114800"/>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Пользователь\Downloads\3_a7.jpg"/>
          <p:cNvPicPr>
            <a:picLocks noChangeAspect="1" noChangeArrowheads="1"/>
          </p:cNvPicPr>
          <p:nvPr/>
        </p:nvPicPr>
        <p:blipFill>
          <a:blip r:embed="rId3" cstate="print"/>
          <a:srcRect/>
          <a:stretch>
            <a:fillRect/>
          </a:stretch>
        </p:blipFill>
        <p:spPr bwMode="auto">
          <a:xfrm>
            <a:off x="428596" y="357166"/>
            <a:ext cx="8358246" cy="6215106"/>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ChangeArrowheads="1"/>
          </p:cNvSpPr>
          <p:nvPr>
            <p:ph type="title"/>
          </p:nvPr>
        </p:nvSpPr>
        <p:spPr>
          <a:xfrm>
            <a:off x="4071934" y="500042"/>
            <a:ext cx="4724400" cy="1017587"/>
          </a:xfrm>
        </p:spPr>
        <p:txBody>
          <a:bodyPr>
            <a:normAutofit/>
          </a:bodyPr>
          <a:lstStyle/>
          <a:p>
            <a:pPr eaLnBrk="1" hangingPunct="1">
              <a:defRPr/>
            </a:pPr>
            <a:r>
              <a:rPr lang="ru-RU" sz="2800" dirty="0" smtClean="0">
                <a:solidFill>
                  <a:schemeClr val="accent4">
                    <a:lumMod val="10000"/>
                  </a:schemeClr>
                </a:solidFill>
              </a:rPr>
              <a:t>Положительные примеры</a:t>
            </a:r>
            <a:br>
              <a:rPr lang="ru-RU" sz="2800" dirty="0" smtClean="0">
                <a:solidFill>
                  <a:schemeClr val="accent4">
                    <a:lumMod val="10000"/>
                  </a:schemeClr>
                </a:solidFill>
              </a:rPr>
            </a:br>
            <a:r>
              <a:rPr lang="ru-RU" sz="2800" dirty="0" smtClean="0">
                <a:solidFill>
                  <a:schemeClr val="accent4">
                    <a:lumMod val="10000"/>
                  </a:schemeClr>
                </a:solidFill>
              </a:rPr>
              <a:t>  жевания</a:t>
            </a:r>
            <a:endParaRPr lang="ru-RU" sz="4000" dirty="0" smtClean="0">
              <a:solidFill>
                <a:schemeClr val="accent4">
                  <a:lumMod val="10000"/>
                </a:schemeClr>
              </a:solidFill>
            </a:endParaRPr>
          </a:p>
        </p:txBody>
      </p:sp>
      <p:pic>
        <p:nvPicPr>
          <p:cNvPr id="8196" name="Picture 7" descr="75630"/>
          <p:cNvPicPr>
            <a:picLocks noGrp="1" noChangeAspect="1" noChangeArrowheads="1"/>
          </p:cNvPicPr>
          <p:nvPr>
            <p:ph sz="half" idx="1"/>
          </p:nvPr>
        </p:nvPicPr>
        <p:blipFill>
          <a:blip r:embed="rId2" cstate="print"/>
          <a:srcRect/>
          <a:stretch>
            <a:fillRect/>
          </a:stretch>
        </p:blipFill>
        <p:spPr>
          <a:xfrm>
            <a:off x="285720" y="1000108"/>
            <a:ext cx="3581400" cy="3657600"/>
          </a:xfrm>
          <a:noFill/>
        </p:spPr>
      </p:pic>
      <p:sp>
        <p:nvSpPr>
          <p:cNvPr id="15366" name="Rectangle 6"/>
          <p:cNvSpPr>
            <a:spLocks noGrp="1" noChangeArrowheads="1"/>
          </p:cNvSpPr>
          <p:nvPr>
            <p:ph sz="half" idx="2"/>
          </p:nvPr>
        </p:nvSpPr>
        <p:spPr>
          <a:xfrm>
            <a:off x="4000496" y="1500174"/>
            <a:ext cx="5029200" cy="3048000"/>
          </a:xfrm>
        </p:spPr>
        <p:txBody>
          <a:bodyPr>
            <a:normAutofit fontScale="92500" lnSpcReduction="10000"/>
          </a:bodyPr>
          <a:lstStyle/>
          <a:p>
            <a:pPr eaLnBrk="1" hangingPunct="1">
              <a:buFont typeface="Wingdings" pitchFamily="2" charset="2"/>
              <a:buNone/>
              <a:defRPr/>
            </a:pPr>
            <a:r>
              <a:rPr lang="ru-RU" sz="1200" dirty="0" smtClean="0">
                <a:solidFill>
                  <a:srgbClr val="3333CC"/>
                </a:solidFill>
                <a:latin typeface="Comic Sans MS" pitchFamily="66" charset="0"/>
              </a:rPr>
              <a:t>         </a:t>
            </a:r>
            <a:r>
              <a:rPr lang="ru-RU" sz="1600" b="1" dirty="0" smtClean="0">
                <a:solidFill>
                  <a:srgbClr val="FF3300"/>
                </a:solidFill>
                <a:latin typeface="Comic Sans MS" pitchFamily="66" charset="0"/>
              </a:rPr>
              <a:t>«Современное использование жвачки»</a:t>
            </a:r>
          </a:p>
          <a:p>
            <a:pPr eaLnBrk="1" hangingPunct="1">
              <a:defRPr/>
            </a:pPr>
            <a:r>
              <a:rPr lang="ru-RU" sz="1600" b="1" dirty="0" smtClean="0">
                <a:solidFill>
                  <a:srgbClr val="3333CC"/>
                </a:solidFill>
                <a:latin typeface="Comic Sans MS" pitchFamily="66" charset="0"/>
              </a:rPr>
              <a:t>производители догадались, что резинка с мятным ароматом </a:t>
            </a:r>
            <a:r>
              <a:rPr lang="ru-RU" sz="1600" b="1" dirty="0" smtClean="0">
                <a:solidFill>
                  <a:srgbClr val="FF3300"/>
                </a:solidFill>
                <a:latin typeface="Comic Sans MS" pitchFamily="66" charset="0"/>
              </a:rPr>
              <a:t>может освежить дыхание. </a:t>
            </a:r>
          </a:p>
          <a:p>
            <a:pPr eaLnBrk="1" hangingPunct="1">
              <a:defRPr/>
            </a:pPr>
            <a:r>
              <a:rPr lang="ru-RU" sz="1600" b="1" dirty="0" smtClean="0">
                <a:solidFill>
                  <a:srgbClr val="3333CC"/>
                </a:solidFill>
                <a:latin typeface="Comic Sans MS" pitchFamily="66" charset="0"/>
              </a:rPr>
              <a:t>выяснилось, что жевание способствует </a:t>
            </a:r>
            <a:r>
              <a:rPr lang="ru-RU" sz="1600" b="1" dirty="0" smtClean="0">
                <a:solidFill>
                  <a:srgbClr val="FF3300"/>
                </a:solidFill>
                <a:latin typeface="Comic Sans MS" pitchFamily="66" charset="0"/>
              </a:rPr>
              <a:t>развитию жевательного аппарата. </a:t>
            </a:r>
          </a:p>
          <a:p>
            <a:pPr eaLnBrk="1" hangingPunct="1">
              <a:defRPr/>
            </a:pPr>
            <a:r>
              <a:rPr lang="ru-RU" sz="1600" b="1" dirty="0" smtClean="0">
                <a:solidFill>
                  <a:srgbClr val="3333CC"/>
                </a:solidFill>
                <a:latin typeface="Comic Sans MS" pitchFamily="66" charset="0"/>
              </a:rPr>
              <a:t>жевательная резинка без сахара  может использоваться как </a:t>
            </a:r>
            <a:r>
              <a:rPr lang="ru-RU" sz="1600" b="1" dirty="0" smtClean="0">
                <a:solidFill>
                  <a:srgbClr val="FF3300"/>
                </a:solidFill>
                <a:latin typeface="Comic Sans MS" pitchFamily="66" charset="0"/>
              </a:rPr>
              <a:t>средство гигиены полости рта </a:t>
            </a:r>
            <a:r>
              <a:rPr lang="ru-RU" sz="1600" b="1" dirty="0" smtClean="0">
                <a:solidFill>
                  <a:srgbClr val="3333CC"/>
                </a:solidFill>
                <a:latin typeface="Comic Sans MS" pitchFamily="66" charset="0"/>
              </a:rPr>
              <a:t> </a:t>
            </a:r>
          </a:p>
          <a:p>
            <a:pPr eaLnBrk="1" hangingPunct="1">
              <a:defRPr/>
            </a:pPr>
            <a:r>
              <a:rPr lang="ru-RU" sz="1600" b="1" dirty="0" smtClean="0">
                <a:solidFill>
                  <a:srgbClr val="3333CC"/>
                </a:solidFill>
                <a:latin typeface="Comic Sans MS" pitchFamily="66" charset="0"/>
              </a:rPr>
              <a:t>научно доказано, что жевание резинки </a:t>
            </a:r>
            <a:r>
              <a:rPr lang="ru-RU" sz="1600" b="1" dirty="0" smtClean="0">
                <a:solidFill>
                  <a:srgbClr val="FF3300"/>
                </a:solidFill>
                <a:latin typeface="Comic Sans MS" pitchFamily="66" charset="0"/>
              </a:rPr>
              <a:t>помогает снять стресс.</a:t>
            </a:r>
          </a:p>
          <a:p>
            <a:pPr eaLnBrk="1" hangingPunct="1">
              <a:defRPr/>
            </a:pPr>
            <a:r>
              <a:rPr lang="ru-RU" sz="1600" b="1" dirty="0" smtClean="0">
                <a:solidFill>
                  <a:srgbClr val="3333CC"/>
                </a:solidFill>
                <a:latin typeface="Comic Sans MS" pitchFamily="66" charset="0"/>
              </a:rPr>
              <a:t> жвачкой можно </a:t>
            </a:r>
            <a:r>
              <a:rPr lang="ru-RU" sz="1600" b="1" dirty="0" smtClean="0">
                <a:solidFill>
                  <a:srgbClr val="FF3300"/>
                </a:solidFill>
                <a:latin typeface="Comic Sans MS" pitchFamily="66" charset="0"/>
              </a:rPr>
              <a:t>приклеить на дверь записочку.</a:t>
            </a:r>
            <a:endParaRPr lang="ru-RU" sz="1600" dirty="0" smtClean="0">
              <a:solidFill>
                <a:srgbClr val="3333CC"/>
              </a:solidFill>
              <a:latin typeface="Comic Sans MS" pitchFamily="66" charset="0"/>
            </a:endParaRPr>
          </a:p>
        </p:txBody>
      </p:sp>
      <p:sp>
        <p:nvSpPr>
          <p:cNvPr id="15368" name="Rectangle 8"/>
          <p:cNvSpPr>
            <a:spLocks noChangeArrowheads="1"/>
          </p:cNvSpPr>
          <p:nvPr/>
        </p:nvSpPr>
        <p:spPr bwMode="auto">
          <a:xfrm>
            <a:off x="304800" y="4724400"/>
            <a:ext cx="8610600" cy="1905000"/>
          </a:xfrm>
          <a:prstGeom prst="rect">
            <a:avLst/>
          </a:prstGeom>
          <a:noFill/>
          <a:ln w="9525">
            <a:solidFill>
              <a:schemeClr val="tx1"/>
            </a:solidFill>
            <a:miter lim="800000"/>
            <a:headEnd/>
            <a:tailEnd/>
          </a:ln>
          <a:effectLst/>
        </p:spPr>
        <p:txBody>
          <a:bodyPr wrap="none" anchor="ctr"/>
          <a:lstStyle/>
          <a:p>
            <a:pPr algn="ctr">
              <a:defRPr/>
            </a:pPr>
            <a:r>
              <a:rPr lang="ru-RU" dirty="0">
                <a:solidFill>
                  <a:schemeClr val="accent4">
                    <a:lumMod val="10000"/>
                  </a:schemeClr>
                </a:solidFill>
                <a:effectLst>
                  <a:outerShdw blurRad="38100" dist="38100" dir="2700000" algn="tl">
                    <a:srgbClr val="000000"/>
                  </a:outerShdw>
                </a:effectLst>
                <a:latin typeface="Comic Sans MS" pitchFamily="66" charset="0"/>
              </a:rPr>
              <a:t>Древние жители Океании после своих пиров, а вожди </a:t>
            </a:r>
          </a:p>
          <a:p>
            <a:pPr algn="ctr">
              <a:defRPr/>
            </a:pPr>
            <a:r>
              <a:rPr lang="ru-RU" dirty="0">
                <a:solidFill>
                  <a:schemeClr val="accent4">
                    <a:lumMod val="10000"/>
                  </a:schemeClr>
                </a:solidFill>
                <a:effectLst>
                  <a:outerShdw blurRad="38100" dist="38100" dir="2700000" algn="tl">
                    <a:srgbClr val="000000"/>
                  </a:outerShdw>
                </a:effectLst>
                <a:latin typeface="Comic Sans MS" pitchFamily="66" charset="0"/>
              </a:rPr>
              <a:t> и жрецы после каждого обеда в течение нескольких часов </a:t>
            </a:r>
          </a:p>
          <a:p>
            <a:pPr algn="ctr">
              <a:defRPr/>
            </a:pPr>
            <a:r>
              <a:rPr lang="ru-RU" dirty="0">
                <a:solidFill>
                  <a:schemeClr val="accent4">
                    <a:lumMod val="10000"/>
                  </a:schemeClr>
                </a:solidFill>
                <a:effectLst>
                  <a:outerShdw blurRad="38100" dist="38100" dir="2700000" algn="tl">
                    <a:srgbClr val="000000"/>
                  </a:outerShdw>
                </a:effectLst>
                <a:latin typeface="Comic Sans MS" pitchFamily="66" charset="0"/>
              </a:rPr>
              <a:t>жевали листья растения «бетель». Нередко это угощение передавалось </a:t>
            </a:r>
          </a:p>
          <a:p>
            <a:pPr algn="ctr">
              <a:defRPr/>
            </a:pPr>
            <a:r>
              <a:rPr lang="ru-RU" dirty="0">
                <a:solidFill>
                  <a:schemeClr val="accent4">
                    <a:lumMod val="10000"/>
                  </a:schemeClr>
                </a:solidFill>
                <a:effectLst>
                  <a:outerShdw blurRad="38100" dist="38100" dir="2700000" algn="tl">
                    <a:srgbClr val="000000"/>
                  </a:outerShdw>
                </a:effectLst>
                <a:latin typeface="Comic Sans MS" pitchFamily="66" charset="0"/>
              </a:rPr>
              <a:t>по кругу. Таким способом чистки зубов они пользовались</a:t>
            </a:r>
          </a:p>
          <a:p>
            <a:pPr algn="ctr">
              <a:defRPr/>
            </a:pPr>
            <a:r>
              <a:rPr lang="ru-RU" dirty="0">
                <a:solidFill>
                  <a:schemeClr val="accent4">
                    <a:lumMod val="10000"/>
                  </a:schemeClr>
                </a:solidFill>
                <a:effectLst>
                  <a:outerShdw blurRad="38100" dist="38100" dir="2700000" algn="tl">
                    <a:srgbClr val="000000"/>
                  </a:outerShdw>
                </a:effectLst>
                <a:latin typeface="Comic Sans MS" pitchFamily="66" charset="0"/>
              </a:rPr>
              <a:t> из-за нехватки на островах  пресной воды </a:t>
            </a:r>
            <a:endParaRPr lang="ru-RU" dirty="0">
              <a:solidFill>
                <a:schemeClr val="accent4">
                  <a:lumMod val="10000"/>
                </a:schemeClr>
              </a:solidFill>
              <a:latin typeface="Comic Sans MS" pitchFamily="66" charset="0"/>
            </a:endParaRPr>
          </a:p>
        </p:txBody>
      </p:sp>
    </p:spTree>
  </p:cSld>
  <p:clrMapOvr>
    <a:masterClrMapping/>
  </p:clrMapOvr>
  <p:transition spd="med">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wheel(4)">
                                      <p:cBhvr>
                                        <p:cTn id="7" dur="2000"/>
                                        <p:tgtEl>
                                          <p:spTgt spid="153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5366">
                                            <p:txEl>
                                              <p:pRg st="0" end="0"/>
                                            </p:txEl>
                                          </p:spTgt>
                                        </p:tgtEl>
                                        <p:attrNameLst>
                                          <p:attrName>style.visibility</p:attrName>
                                        </p:attrNameLst>
                                      </p:cBhvr>
                                      <p:to>
                                        <p:strVal val="visible"/>
                                      </p:to>
                                    </p:set>
                                    <p:animEffect transition="in" filter="diamond(in)">
                                      <p:cBhvr>
                                        <p:cTn id="12" dur="2000"/>
                                        <p:tgtEl>
                                          <p:spTgt spid="15366">
                                            <p:txEl>
                                              <p:pRg st="0" end="0"/>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15366">
                                            <p:txEl>
                                              <p:pRg st="1" end="1"/>
                                            </p:txEl>
                                          </p:spTgt>
                                        </p:tgtEl>
                                        <p:attrNameLst>
                                          <p:attrName>style.visibility</p:attrName>
                                        </p:attrNameLst>
                                      </p:cBhvr>
                                      <p:to>
                                        <p:strVal val="visible"/>
                                      </p:to>
                                    </p:set>
                                    <p:animEffect transition="in" filter="diamond(in)">
                                      <p:cBhvr>
                                        <p:cTn id="15" dur="2000"/>
                                        <p:tgtEl>
                                          <p:spTgt spid="15366">
                                            <p:txEl>
                                              <p:pRg st="1" end="1"/>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15366">
                                            <p:txEl>
                                              <p:pRg st="2" end="2"/>
                                            </p:txEl>
                                          </p:spTgt>
                                        </p:tgtEl>
                                        <p:attrNameLst>
                                          <p:attrName>style.visibility</p:attrName>
                                        </p:attrNameLst>
                                      </p:cBhvr>
                                      <p:to>
                                        <p:strVal val="visible"/>
                                      </p:to>
                                    </p:set>
                                    <p:animEffect transition="in" filter="diamond(in)">
                                      <p:cBhvr>
                                        <p:cTn id="18" dur="2000"/>
                                        <p:tgtEl>
                                          <p:spTgt spid="15366">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8" presetClass="entr" presetSubtype="16" fill="hold" nodeType="clickEffect">
                                  <p:stCondLst>
                                    <p:cond delay="0"/>
                                  </p:stCondLst>
                                  <p:childTnLst>
                                    <p:set>
                                      <p:cBhvr>
                                        <p:cTn id="22" dur="1" fill="hold">
                                          <p:stCondLst>
                                            <p:cond delay="0"/>
                                          </p:stCondLst>
                                        </p:cTn>
                                        <p:tgtEl>
                                          <p:spTgt spid="15366">
                                            <p:txEl>
                                              <p:pRg st="3" end="3"/>
                                            </p:txEl>
                                          </p:spTgt>
                                        </p:tgtEl>
                                        <p:attrNameLst>
                                          <p:attrName>style.visibility</p:attrName>
                                        </p:attrNameLst>
                                      </p:cBhvr>
                                      <p:to>
                                        <p:strVal val="visible"/>
                                      </p:to>
                                    </p:set>
                                    <p:animEffect transition="in" filter="diamond(in)">
                                      <p:cBhvr>
                                        <p:cTn id="23" dur="2000"/>
                                        <p:tgtEl>
                                          <p:spTgt spid="15366">
                                            <p:txEl>
                                              <p:pRg st="3" end="3"/>
                                            </p:txEl>
                                          </p:spTgt>
                                        </p:tgtEl>
                                      </p:cBhvr>
                                    </p:animEffect>
                                  </p:childTnLst>
                                </p:cTn>
                              </p:par>
                              <p:par>
                                <p:cTn id="24" presetID="8" presetClass="entr" presetSubtype="16" fill="hold" nodeType="withEffect">
                                  <p:stCondLst>
                                    <p:cond delay="0"/>
                                  </p:stCondLst>
                                  <p:childTnLst>
                                    <p:set>
                                      <p:cBhvr>
                                        <p:cTn id="25" dur="1" fill="hold">
                                          <p:stCondLst>
                                            <p:cond delay="0"/>
                                          </p:stCondLst>
                                        </p:cTn>
                                        <p:tgtEl>
                                          <p:spTgt spid="15366">
                                            <p:txEl>
                                              <p:pRg st="4" end="4"/>
                                            </p:txEl>
                                          </p:spTgt>
                                        </p:tgtEl>
                                        <p:attrNameLst>
                                          <p:attrName>style.visibility</p:attrName>
                                        </p:attrNameLst>
                                      </p:cBhvr>
                                      <p:to>
                                        <p:strVal val="visible"/>
                                      </p:to>
                                    </p:set>
                                    <p:animEffect transition="in" filter="diamond(in)">
                                      <p:cBhvr>
                                        <p:cTn id="26" dur="2000"/>
                                        <p:tgtEl>
                                          <p:spTgt spid="15366">
                                            <p:txEl>
                                              <p:pRg st="4" end="4"/>
                                            </p:txEl>
                                          </p:spTgt>
                                        </p:tgtEl>
                                      </p:cBhvr>
                                    </p:animEffect>
                                  </p:childTnLst>
                                </p:cTn>
                              </p:par>
                              <p:par>
                                <p:cTn id="27" presetID="8" presetClass="entr" presetSubtype="16" fill="hold" nodeType="withEffect">
                                  <p:stCondLst>
                                    <p:cond delay="0"/>
                                  </p:stCondLst>
                                  <p:childTnLst>
                                    <p:set>
                                      <p:cBhvr>
                                        <p:cTn id="28" dur="1" fill="hold">
                                          <p:stCondLst>
                                            <p:cond delay="0"/>
                                          </p:stCondLst>
                                        </p:cTn>
                                        <p:tgtEl>
                                          <p:spTgt spid="15366">
                                            <p:txEl>
                                              <p:pRg st="5" end="5"/>
                                            </p:txEl>
                                          </p:spTgt>
                                        </p:tgtEl>
                                        <p:attrNameLst>
                                          <p:attrName>style.visibility</p:attrName>
                                        </p:attrNameLst>
                                      </p:cBhvr>
                                      <p:to>
                                        <p:strVal val="visible"/>
                                      </p:to>
                                    </p:set>
                                    <p:animEffect transition="in" filter="diamond(in)">
                                      <p:cBhvr>
                                        <p:cTn id="29" dur="2000"/>
                                        <p:tgtEl>
                                          <p:spTgt spid="153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endParaRPr lang="ru-RU" smtClean="0"/>
          </a:p>
        </p:txBody>
      </p:sp>
      <p:sp>
        <p:nvSpPr>
          <p:cNvPr id="11267" name="Rectangle 3"/>
          <p:cNvSpPr>
            <a:spLocks noGrp="1" noChangeArrowheads="1"/>
          </p:cNvSpPr>
          <p:nvPr>
            <p:ph idx="1"/>
          </p:nvPr>
        </p:nvSpPr>
        <p:spPr/>
        <p:txBody>
          <a:bodyPr/>
          <a:lstStyle/>
          <a:p>
            <a:pPr eaLnBrk="1" hangingPunct="1"/>
            <a:endParaRPr lang="ru-RU" smtClean="0"/>
          </a:p>
        </p:txBody>
      </p:sp>
      <p:pic>
        <p:nvPicPr>
          <p:cNvPr id="11268" name="Picture 4" descr="raztum34"/>
          <p:cNvPicPr>
            <a:picLocks noChangeAspect="1" noChangeArrowheads="1"/>
          </p:cNvPicPr>
          <p:nvPr/>
        </p:nvPicPr>
        <p:blipFill>
          <a:blip r:embed="rId3" cstate="print"/>
          <a:srcRect/>
          <a:stretch>
            <a:fillRect/>
          </a:stretch>
        </p:blipFill>
        <p:spPr bwMode="auto">
          <a:xfrm>
            <a:off x="-323850" y="0"/>
            <a:ext cx="9467850" cy="6858000"/>
          </a:xfrm>
          <a:prstGeom prst="rect">
            <a:avLst/>
          </a:prstGeom>
          <a:noFill/>
          <a:ln w="9525">
            <a:noFill/>
            <a:miter lim="800000"/>
            <a:headEnd/>
            <a:tailEnd/>
          </a:ln>
        </p:spPr>
      </p:pic>
      <p:pic>
        <p:nvPicPr>
          <p:cNvPr id="4" name="Содержимое 3" descr="http://upload.wikimedia.org/wikipedia/commons/thumb/8/85/Swiss_woman_blowing_a_bubble_of_gum.jpg/200px-Swiss_woman_blowing_a_bubble_of_gum.jpg">
            <a:hlinkClick r:id="rId4"/>
          </p:cNvPr>
          <p:cNvPicPr>
            <a:picLocks/>
          </p:cNvPicPr>
          <p:nvPr/>
        </p:nvPicPr>
        <p:blipFill>
          <a:blip r:embed="rId5" cstate="print"/>
          <a:srcRect/>
          <a:stretch>
            <a:fillRect/>
          </a:stretch>
        </p:blipFill>
        <p:spPr bwMode="auto">
          <a:xfrm>
            <a:off x="785813" y="1500188"/>
            <a:ext cx="2540000" cy="1905000"/>
          </a:xfrm>
          <a:prstGeom prst="rect">
            <a:avLst/>
          </a:prstGeom>
          <a:noFill/>
          <a:ln w="9525">
            <a:noFill/>
            <a:miter lim="800000"/>
            <a:headEnd/>
            <a:tailEnd/>
          </a:ln>
        </p:spPr>
      </p:pic>
      <p:pic>
        <p:nvPicPr>
          <p:cNvPr id="2052" name="Picture 4" descr="F:\Новая папка\img.jpg"/>
          <p:cNvPicPr>
            <a:picLocks noChangeAspect="1" noChangeArrowheads="1"/>
          </p:cNvPicPr>
          <p:nvPr/>
        </p:nvPicPr>
        <p:blipFill>
          <a:blip r:embed="rId6" cstate="print"/>
          <a:srcRect/>
          <a:stretch>
            <a:fillRect/>
          </a:stretch>
        </p:blipFill>
        <p:spPr bwMode="auto">
          <a:xfrm rot="-422765">
            <a:off x="971550" y="4076700"/>
            <a:ext cx="3113088" cy="2282825"/>
          </a:xfrm>
          <a:prstGeom prst="rect">
            <a:avLst/>
          </a:prstGeom>
          <a:noFill/>
          <a:ln w="9525">
            <a:noFill/>
            <a:miter lim="800000"/>
            <a:headEnd/>
            <a:tailEnd/>
          </a:ln>
        </p:spPr>
      </p:pic>
      <p:pic>
        <p:nvPicPr>
          <p:cNvPr id="2050" name="Picture 2" descr="F:\Новая папка\6c855de23903.jpg"/>
          <p:cNvPicPr>
            <a:picLocks noChangeAspect="1" noChangeArrowheads="1"/>
          </p:cNvPicPr>
          <p:nvPr/>
        </p:nvPicPr>
        <p:blipFill>
          <a:blip r:embed="rId7" cstate="print"/>
          <a:srcRect/>
          <a:stretch>
            <a:fillRect/>
          </a:stretch>
        </p:blipFill>
        <p:spPr bwMode="auto">
          <a:xfrm>
            <a:off x="3851275" y="981075"/>
            <a:ext cx="3400425" cy="3438525"/>
          </a:xfrm>
          <a:prstGeom prst="rect">
            <a:avLst/>
          </a:prstGeom>
          <a:noFill/>
          <a:ln w="9525">
            <a:noFill/>
            <a:miter lim="800000"/>
            <a:headEnd/>
            <a:tailEnd/>
          </a:ln>
        </p:spPr>
      </p:pic>
      <p:pic>
        <p:nvPicPr>
          <p:cNvPr id="2051" name="Picture 3" descr="F:\Новая папка\008.jpg"/>
          <p:cNvPicPr>
            <a:picLocks noChangeAspect="1" noChangeArrowheads="1"/>
          </p:cNvPicPr>
          <p:nvPr/>
        </p:nvPicPr>
        <p:blipFill>
          <a:blip r:embed="rId8" cstate="print"/>
          <a:srcRect/>
          <a:stretch>
            <a:fillRect/>
          </a:stretch>
        </p:blipFill>
        <p:spPr bwMode="auto">
          <a:xfrm rot="-1146475">
            <a:off x="5670550" y="3455988"/>
            <a:ext cx="2819400" cy="2819400"/>
          </a:xfrm>
          <a:prstGeom prst="rect">
            <a:avLst/>
          </a:prstGeom>
          <a:noFill/>
          <a:ln w="9525">
            <a:noFill/>
            <a:miter lim="800000"/>
            <a:headEnd/>
            <a:tailEnd/>
          </a:ln>
        </p:spPr>
      </p:pic>
      <p:sp>
        <p:nvSpPr>
          <p:cNvPr id="38922" name="WordArt 10" descr="Частый вертикальный"/>
          <p:cNvSpPr>
            <a:spLocks noChangeArrowheads="1" noChangeShapeType="1" noTextEdit="1"/>
          </p:cNvSpPr>
          <p:nvPr/>
        </p:nvSpPr>
        <p:spPr bwMode="auto">
          <a:xfrm>
            <a:off x="827088" y="404813"/>
            <a:ext cx="7561262" cy="3384550"/>
          </a:xfrm>
          <a:prstGeom prst="rect">
            <a:avLst/>
          </a:prstGeom>
        </p:spPr>
        <p:txBody>
          <a:bodyPr wrap="none" fromWordArt="1">
            <a:prstTxWarp prst="textDeflateInflate">
              <a:avLst>
                <a:gd name="adj" fmla="val 28028"/>
              </a:avLst>
            </a:prstTxWarp>
          </a:bodyPr>
          <a:lstStyle/>
          <a:p>
            <a:pPr algn="ctr"/>
            <a:r>
              <a:rPr lang="ru-RU" sz="3600" kern="10" dirty="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Comic Sans MS"/>
              </a:rPr>
              <a:t>это бывает неприятно!</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fltVal val="0"/>
                                          </p:val>
                                        </p:tav>
                                        <p:tav tm="100000">
                                          <p:val>
                                            <p:strVal val="#ppt_w"/>
                                          </p:val>
                                        </p:tav>
                                      </p:tavLst>
                                    </p:anim>
                                    <p:anim calcmode="lin" valueType="num">
                                      <p:cBhvr>
                                        <p:cTn id="8" dur="3000" fill="hold"/>
                                        <p:tgtEl>
                                          <p:spTgt spid="4"/>
                                        </p:tgtEl>
                                        <p:attrNameLst>
                                          <p:attrName>ppt_h</p:attrName>
                                        </p:attrNameLst>
                                      </p:cBhvr>
                                      <p:tavLst>
                                        <p:tav tm="0">
                                          <p:val>
                                            <p:fltVal val="0"/>
                                          </p:val>
                                        </p:tav>
                                        <p:tav tm="100000">
                                          <p:val>
                                            <p:strVal val="#ppt_h"/>
                                          </p:val>
                                        </p:tav>
                                      </p:tavLst>
                                    </p:anim>
                                    <p:anim calcmode="lin" valueType="num">
                                      <p:cBhvr>
                                        <p:cTn id="9" dur="3000" fill="hold"/>
                                        <p:tgtEl>
                                          <p:spTgt spid="4"/>
                                        </p:tgtEl>
                                        <p:attrNameLst>
                                          <p:attrName>style.rotation</p:attrName>
                                        </p:attrNameLst>
                                      </p:cBhvr>
                                      <p:tavLst>
                                        <p:tav tm="0">
                                          <p:val>
                                            <p:fltVal val="360"/>
                                          </p:val>
                                        </p:tav>
                                        <p:tav tm="100000">
                                          <p:val>
                                            <p:fltVal val="0"/>
                                          </p:val>
                                        </p:tav>
                                      </p:tavLst>
                                    </p:anim>
                                    <p:animEffect transition="in" filter="fade">
                                      <p:cBhvr>
                                        <p:cTn id="10" dur="3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anim calcmode="lin" valueType="num">
                                      <p:cBhvr>
                                        <p:cTn id="15" dur="3000" fill="hold"/>
                                        <p:tgtEl>
                                          <p:spTgt spid="2052"/>
                                        </p:tgtEl>
                                        <p:attrNameLst>
                                          <p:attrName>ppt_w</p:attrName>
                                        </p:attrNameLst>
                                      </p:cBhvr>
                                      <p:tavLst>
                                        <p:tav tm="0">
                                          <p:val>
                                            <p:fltVal val="0"/>
                                          </p:val>
                                        </p:tav>
                                        <p:tav tm="100000">
                                          <p:val>
                                            <p:strVal val="#ppt_w"/>
                                          </p:val>
                                        </p:tav>
                                      </p:tavLst>
                                    </p:anim>
                                    <p:anim calcmode="lin" valueType="num">
                                      <p:cBhvr>
                                        <p:cTn id="16" dur="3000" fill="hold"/>
                                        <p:tgtEl>
                                          <p:spTgt spid="2052"/>
                                        </p:tgtEl>
                                        <p:attrNameLst>
                                          <p:attrName>ppt_h</p:attrName>
                                        </p:attrNameLst>
                                      </p:cBhvr>
                                      <p:tavLst>
                                        <p:tav tm="0">
                                          <p:val>
                                            <p:fltVal val="0"/>
                                          </p:val>
                                        </p:tav>
                                        <p:tav tm="100000">
                                          <p:val>
                                            <p:strVal val="#ppt_h"/>
                                          </p:val>
                                        </p:tav>
                                      </p:tavLst>
                                    </p:anim>
                                    <p:anim calcmode="lin" valueType="num">
                                      <p:cBhvr>
                                        <p:cTn id="17" dur="3000" fill="hold"/>
                                        <p:tgtEl>
                                          <p:spTgt spid="2052"/>
                                        </p:tgtEl>
                                        <p:attrNameLst>
                                          <p:attrName>style.rotation</p:attrName>
                                        </p:attrNameLst>
                                      </p:cBhvr>
                                      <p:tavLst>
                                        <p:tav tm="0">
                                          <p:val>
                                            <p:fltVal val="360"/>
                                          </p:val>
                                        </p:tav>
                                        <p:tav tm="100000">
                                          <p:val>
                                            <p:fltVal val="0"/>
                                          </p:val>
                                        </p:tav>
                                      </p:tavLst>
                                    </p:anim>
                                    <p:animEffect transition="in" filter="fade">
                                      <p:cBhvr>
                                        <p:cTn id="18" dur="3000"/>
                                        <p:tgtEl>
                                          <p:spTgt spid="2052"/>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anim calcmode="lin" valueType="num">
                                      <p:cBhvr>
                                        <p:cTn id="23" dur="3000" fill="hold"/>
                                        <p:tgtEl>
                                          <p:spTgt spid="2050"/>
                                        </p:tgtEl>
                                        <p:attrNameLst>
                                          <p:attrName>ppt_w</p:attrName>
                                        </p:attrNameLst>
                                      </p:cBhvr>
                                      <p:tavLst>
                                        <p:tav tm="0">
                                          <p:val>
                                            <p:fltVal val="0"/>
                                          </p:val>
                                        </p:tav>
                                        <p:tav tm="100000">
                                          <p:val>
                                            <p:strVal val="#ppt_w"/>
                                          </p:val>
                                        </p:tav>
                                      </p:tavLst>
                                    </p:anim>
                                    <p:anim calcmode="lin" valueType="num">
                                      <p:cBhvr>
                                        <p:cTn id="24" dur="3000" fill="hold"/>
                                        <p:tgtEl>
                                          <p:spTgt spid="2050"/>
                                        </p:tgtEl>
                                        <p:attrNameLst>
                                          <p:attrName>ppt_h</p:attrName>
                                        </p:attrNameLst>
                                      </p:cBhvr>
                                      <p:tavLst>
                                        <p:tav tm="0">
                                          <p:val>
                                            <p:fltVal val="0"/>
                                          </p:val>
                                        </p:tav>
                                        <p:tav tm="100000">
                                          <p:val>
                                            <p:strVal val="#ppt_h"/>
                                          </p:val>
                                        </p:tav>
                                      </p:tavLst>
                                    </p:anim>
                                    <p:anim calcmode="lin" valueType="num">
                                      <p:cBhvr>
                                        <p:cTn id="25" dur="3000" fill="hold"/>
                                        <p:tgtEl>
                                          <p:spTgt spid="2050"/>
                                        </p:tgtEl>
                                        <p:attrNameLst>
                                          <p:attrName>style.rotation</p:attrName>
                                        </p:attrNameLst>
                                      </p:cBhvr>
                                      <p:tavLst>
                                        <p:tav tm="0">
                                          <p:val>
                                            <p:fltVal val="360"/>
                                          </p:val>
                                        </p:tav>
                                        <p:tav tm="100000">
                                          <p:val>
                                            <p:fltVal val="0"/>
                                          </p:val>
                                        </p:tav>
                                      </p:tavLst>
                                    </p:anim>
                                    <p:animEffect transition="in" filter="fade">
                                      <p:cBhvr>
                                        <p:cTn id="26" dur="3000"/>
                                        <p:tgtEl>
                                          <p:spTgt spid="2050"/>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2051"/>
                                        </p:tgtEl>
                                        <p:attrNameLst>
                                          <p:attrName>style.visibility</p:attrName>
                                        </p:attrNameLst>
                                      </p:cBhvr>
                                      <p:to>
                                        <p:strVal val="visible"/>
                                      </p:to>
                                    </p:set>
                                    <p:anim calcmode="lin" valueType="num">
                                      <p:cBhvr>
                                        <p:cTn id="31" dur="3000" fill="hold"/>
                                        <p:tgtEl>
                                          <p:spTgt spid="2051"/>
                                        </p:tgtEl>
                                        <p:attrNameLst>
                                          <p:attrName>ppt_w</p:attrName>
                                        </p:attrNameLst>
                                      </p:cBhvr>
                                      <p:tavLst>
                                        <p:tav tm="0">
                                          <p:val>
                                            <p:fltVal val="0"/>
                                          </p:val>
                                        </p:tav>
                                        <p:tav tm="100000">
                                          <p:val>
                                            <p:strVal val="#ppt_w"/>
                                          </p:val>
                                        </p:tav>
                                      </p:tavLst>
                                    </p:anim>
                                    <p:anim calcmode="lin" valueType="num">
                                      <p:cBhvr>
                                        <p:cTn id="32" dur="3000" fill="hold"/>
                                        <p:tgtEl>
                                          <p:spTgt spid="2051"/>
                                        </p:tgtEl>
                                        <p:attrNameLst>
                                          <p:attrName>ppt_h</p:attrName>
                                        </p:attrNameLst>
                                      </p:cBhvr>
                                      <p:tavLst>
                                        <p:tav tm="0">
                                          <p:val>
                                            <p:fltVal val="0"/>
                                          </p:val>
                                        </p:tav>
                                        <p:tav tm="100000">
                                          <p:val>
                                            <p:strVal val="#ppt_h"/>
                                          </p:val>
                                        </p:tav>
                                      </p:tavLst>
                                    </p:anim>
                                    <p:anim calcmode="lin" valueType="num">
                                      <p:cBhvr>
                                        <p:cTn id="33" dur="3000" fill="hold"/>
                                        <p:tgtEl>
                                          <p:spTgt spid="2051"/>
                                        </p:tgtEl>
                                        <p:attrNameLst>
                                          <p:attrName>style.rotation</p:attrName>
                                        </p:attrNameLst>
                                      </p:cBhvr>
                                      <p:tavLst>
                                        <p:tav tm="0">
                                          <p:val>
                                            <p:fltVal val="360"/>
                                          </p:val>
                                        </p:tav>
                                        <p:tav tm="100000">
                                          <p:val>
                                            <p:fltVal val="0"/>
                                          </p:val>
                                        </p:tav>
                                      </p:tavLst>
                                    </p:anim>
                                    <p:animEffect transition="in" filter="fade">
                                      <p:cBhvr>
                                        <p:cTn id="34" dur="3000"/>
                                        <p:tgtEl>
                                          <p:spTgt spid="2051"/>
                                        </p:tgtEl>
                                      </p:cBhvr>
                                    </p:animEffect>
                                  </p:childTnLst>
                                </p:cTn>
                              </p:par>
                            </p:childTnLst>
                          </p:cTn>
                        </p:par>
                      </p:childTnLst>
                    </p:cTn>
                  </p:par>
                  <p:par>
                    <p:cTn id="35" fill="hold">
                      <p:stCondLst>
                        <p:cond delay="indefinite"/>
                      </p:stCondLst>
                      <p:childTnLst>
                        <p:par>
                          <p:cTn id="36" fill="hold">
                            <p:stCondLst>
                              <p:cond delay="0"/>
                            </p:stCondLst>
                            <p:childTnLst>
                              <p:par>
                                <p:cTn id="37" presetID="32" presetClass="emph" presetSubtype="0" fill="hold" nodeType="clickEffect">
                                  <p:stCondLst>
                                    <p:cond delay="0"/>
                                  </p:stCondLst>
                                  <p:childTnLst>
                                    <p:animClr clrSpc="rgb" dir="cw">
                                      <p:cBhvr override="childStyle">
                                        <p:cTn id="38" dur="200" fill="hold"/>
                                        <p:tgtEl>
                                          <p:spTgt spid="2051"/>
                                        </p:tgtEl>
                                        <p:attrNameLst>
                                          <p:attrName>style.color</p:attrName>
                                        </p:attrNameLst>
                                      </p:cBhvr>
                                      <p:to>
                                        <a:schemeClr val="accent2"/>
                                      </p:to>
                                    </p:animClr>
                                    <p:animClr clrSpc="rgb" dir="cw">
                                      <p:cBhvr>
                                        <p:cTn id="39" dur="200" fill="hold"/>
                                        <p:tgtEl>
                                          <p:spTgt spid="2051"/>
                                        </p:tgtEl>
                                        <p:attrNameLst>
                                          <p:attrName>fillcolor</p:attrName>
                                        </p:attrNameLst>
                                      </p:cBhvr>
                                      <p:to>
                                        <a:schemeClr val="accent2"/>
                                      </p:to>
                                    </p:animClr>
                                    <p:set>
                                      <p:cBhvr>
                                        <p:cTn id="40" dur="200" fill="hold"/>
                                        <p:tgtEl>
                                          <p:spTgt spid="2051"/>
                                        </p:tgtEl>
                                        <p:attrNameLst>
                                          <p:attrName>fill.type</p:attrName>
                                        </p:attrNameLst>
                                      </p:cBhvr>
                                      <p:to>
                                        <p:strVal val="solid"/>
                                      </p:to>
                                    </p:set>
                                    <p:set>
                                      <p:cBhvr>
                                        <p:cTn id="41" dur="200" fill="hold"/>
                                        <p:tgtEl>
                                          <p:spTgt spid="2051"/>
                                        </p:tgtEl>
                                        <p:attrNameLst>
                                          <p:attrName>fill.on</p:attrName>
                                        </p:attrNameLst>
                                      </p:cBhvr>
                                      <p:to>
                                        <p:strVal val="true"/>
                                      </p:to>
                                    </p:set>
                                    <p:animRot by="120000">
                                      <p:cBhvr>
                                        <p:cTn id="42" dur="200" fill="hold">
                                          <p:stCondLst>
                                            <p:cond delay="0"/>
                                          </p:stCondLst>
                                        </p:cTn>
                                        <p:tgtEl>
                                          <p:spTgt spid="2051"/>
                                        </p:tgtEl>
                                        <p:attrNameLst>
                                          <p:attrName>r</p:attrName>
                                        </p:attrNameLst>
                                      </p:cBhvr>
                                    </p:animRot>
                                    <p:animRot by="-240000">
                                      <p:cBhvr>
                                        <p:cTn id="43" dur="400" fill="hold">
                                          <p:stCondLst>
                                            <p:cond delay="400"/>
                                          </p:stCondLst>
                                        </p:cTn>
                                        <p:tgtEl>
                                          <p:spTgt spid="2051"/>
                                        </p:tgtEl>
                                        <p:attrNameLst>
                                          <p:attrName>r</p:attrName>
                                        </p:attrNameLst>
                                      </p:cBhvr>
                                    </p:animRot>
                                    <p:animRot by="240000">
                                      <p:cBhvr>
                                        <p:cTn id="44" dur="400" fill="hold">
                                          <p:stCondLst>
                                            <p:cond delay="800"/>
                                          </p:stCondLst>
                                        </p:cTn>
                                        <p:tgtEl>
                                          <p:spTgt spid="2051"/>
                                        </p:tgtEl>
                                        <p:attrNameLst>
                                          <p:attrName>r</p:attrName>
                                        </p:attrNameLst>
                                      </p:cBhvr>
                                    </p:animRot>
                                    <p:animRot by="-240000">
                                      <p:cBhvr>
                                        <p:cTn id="45" dur="400" fill="hold">
                                          <p:stCondLst>
                                            <p:cond delay="1200"/>
                                          </p:stCondLst>
                                        </p:cTn>
                                        <p:tgtEl>
                                          <p:spTgt spid="2051"/>
                                        </p:tgtEl>
                                        <p:attrNameLst>
                                          <p:attrName>r</p:attrName>
                                        </p:attrNameLst>
                                      </p:cBhvr>
                                    </p:animRot>
                                    <p:animRot by="120000">
                                      <p:cBhvr>
                                        <p:cTn id="46" dur="400" fill="hold">
                                          <p:stCondLst>
                                            <p:cond delay="1600"/>
                                          </p:stCondLst>
                                        </p:cTn>
                                        <p:tgtEl>
                                          <p:spTgt spid="205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32" presetClass="emph" presetSubtype="0" fill="hold" nodeType="clickEffect">
                                  <p:stCondLst>
                                    <p:cond delay="0"/>
                                  </p:stCondLst>
                                  <p:childTnLst>
                                    <p:animClr clrSpc="rgb" dir="cw">
                                      <p:cBhvr override="childStyle">
                                        <p:cTn id="50" dur="200" fill="hold"/>
                                        <p:tgtEl>
                                          <p:spTgt spid="2051"/>
                                        </p:tgtEl>
                                        <p:attrNameLst>
                                          <p:attrName>style.color</p:attrName>
                                        </p:attrNameLst>
                                      </p:cBhvr>
                                      <p:to>
                                        <a:schemeClr val="accent2"/>
                                      </p:to>
                                    </p:animClr>
                                    <p:animClr clrSpc="rgb" dir="cw">
                                      <p:cBhvr>
                                        <p:cTn id="51" dur="200" fill="hold"/>
                                        <p:tgtEl>
                                          <p:spTgt spid="2051"/>
                                        </p:tgtEl>
                                        <p:attrNameLst>
                                          <p:attrName>fillcolor</p:attrName>
                                        </p:attrNameLst>
                                      </p:cBhvr>
                                      <p:to>
                                        <a:schemeClr val="accent2"/>
                                      </p:to>
                                    </p:animClr>
                                    <p:set>
                                      <p:cBhvr>
                                        <p:cTn id="52" dur="200" fill="hold"/>
                                        <p:tgtEl>
                                          <p:spTgt spid="2051"/>
                                        </p:tgtEl>
                                        <p:attrNameLst>
                                          <p:attrName>fill.type</p:attrName>
                                        </p:attrNameLst>
                                      </p:cBhvr>
                                      <p:to>
                                        <p:strVal val="solid"/>
                                      </p:to>
                                    </p:set>
                                    <p:set>
                                      <p:cBhvr>
                                        <p:cTn id="53" dur="200" fill="hold"/>
                                        <p:tgtEl>
                                          <p:spTgt spid="2051"/>
                                        </p:tgtEl>
                                        <p:attrNameLst>
                                          <p:attrName>fill.on</p:attrName>
                                        </p:attrNameLst>
                                      </p:cBhvr>
                                      <p:to>
                                        <p:strVal val="true"/>
                                      </p:to>
                                    </p:set>
                                    <p:animRot by="120000">
                                      <p:cBhvr>
                                        <p:cTn id="54" dur="200" fill="hold">
                                          <p:stCondLst>
                                            <p:cond delay="0"/>
                                          </p:stCondLst>
                                        </p:cTn>
                                        <p:tgtEl>
                                          <p:spTgt spid="2051"/>
                                        </p:tgtEl>
                                        <p:attrNameLst>
                                          <p:attrName>r</p:attrName>
                                        </p:attrNameLst>
                                      </p:cBhvr>
                                    </p:animRot>
                                    <p:animRot by="-240000">
                                      <p:cBhvr>
                                        <p:cTn id="55" dur="400" fill="hold">
                                          <p:stCondLst>
                                            <p:cond delay="400"/>
                                          </p:stCondLst>
                                        </p:cTn>
                                        <p:tgtEl>
                                          <p:spTgt spid="2051"/>
                                        </p:tgtEl>
                                        <p:attrNameLst>
                                          <p:attrName>r</p:attrName>
                                        </p:attrNameLst>
                                      </p:cBhvr>
                                    </p:animRot>
                                    <p:animRot by="240000">
                                      <p:cBhvr>
                                        <p:cTn id="56" dur="400" fill="hold">
                                          <p:stCondLst>
                                            <p:cond delay="800"/>
                                          </p:stCondLst>
                                        </p:cTn>
                                        <p:tgtEl>
                                          <p:spTgt spid="2051"/>
                                        </p:tgtEl>
                                        <p:attrNameLst>
                                          <p:attrName>r</p:attrName>
                                        </p:attrNameLst>
                                      </p:cBhvr>
                                    </p:animRot>
                                    <p:animRot by="-240000">
                                      <p:cBhvr>
                                        <p:cTn id="57" dur="400" fill="hold">
                                          <p:stCondLst>
                                            <p:cond delay="1200"/>
                                          </p:stCondLst>
                                        </p:cTn>
                                        <p:tgtEl>
                                          <p:spTgt spid="2051"/>
                                        </p:tgtEl>
                                        <p:attrNameLst>
                                          <p:attrName>r</p:attrName>
                                        </p:attrNameLst>
                                      </p:cBhvr>
                                    </p:animRot>
                                    <p:animRot by="120000">
                                      <p:cBhvr>
                                        <p:cTn id="58" dur="400" fill="hold">
                                          <p:stCondLst>
                                            <p:cond delay="1600"/>
                                          </p:stCondLst>
                                        </p:cTn>
                                        <p:tgtEl>
                                          <p:spTgt spid="2051"/>
                                        </p:tgtEl>
                                        <p:attrNameLst>
                                          <p:attrName>r</p:attrName>
                                        </p:attrNameLst>
                                      </p:cBhvr>
                                    </p:animRo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38922"/>
                                        </p:tgtEl>
                                        <p:attrNameLst>
                                          <p:attrName>style.visibility</p:attrName>
                                        </p:attrNameLst>
                                      </p:cBhvr>
                                      <p:to>
                                        <p:strVal val="visible"/>
                                      </p:to>
                                    </p:set>
                                    <p:animEffect transition="in" filter="wipe(down)">
                                      <p:cBhvr>
                                        <p:cTn id="63" dur="500"/>
                                        <p:tgtEl>
                                          <p:spTgt spid="38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85794"/>
            <a:ext cx="8715404" cy="1143000"/>
          </a:xfrm>
        </p:spPr>
        <p:txBody>
          <a:bodyPr>
            <a:normAutofit fontScale="90000"/>
          </a:bodyPr>
          <a:lstStyle/>
          <a:p>
            <a:pPr>
              <a:defRPr/>
            </a:pPr>
            <a:r>
              <a:rPr lang="ru-RU" cap="none" dirty="0" smtClean="0">
                <a:solidFill>
                  <a:schemeClr val="tx2"/>
                </a:solidFill>
              </a:rPr>
              <a:t>Основные правила пользования жевательной резинкой</a:t>
            </a:r>
            <a:endParaRPr lang="ru-RU" cap="none" dirty="0">
              <a:solidFill>
                <a:schemeClr val="tx2"/>
              </a:solidFill>
            </a:endParaRPr>
          </a:p>
        </p:txBody>
      </p:sp>
      <p:pic>
        <p:nvPicPr>
          <p:cNvPr id="26628" name="Picture 5"/>
          <p:cNvPicPr>
            <a:picLocks noGrp="1" noChangeAspect="1" noChangeArrowheads="1"/>
          </p:cNvPicPr>
          <p:nvPr>
            <p:ph sz="half" idx="1"/>
          </p:nvPr>
        </p:nvPicPr>
        <p:blipFill>
          <a:blip r:embed="rId2" cstate="print"/>
          <a:stretch>
            <a:fillRect/>
          </a:stretch>
        </p:blipFill>
        <p:spPr>
          <a:xfrm>
            <a:off x="948251" y="1920875"/>
            <a:ext cx="3056497" cy="4433888"/>
          </a:xfrm>
          <a:noFill/>
        </p:spPr>
      </p:pic>
      <p:sp>
        <p:nvSpPr>
          <p:cNvPr id="26627" name="Содержимое 3"/>
          <p:cNvSpPr>
            <a:spLocks noGrp="1"/>
          </p:cNvSpPr>
          <p:nvPr>
            <p:ph sz="half" idx="2"/>
          </p:nvPr>
        </p:nvSpPr>
        <p:spPr>
          <a:xfrm>
            <a:off x="4143372" y="1928802"/>
            <a:ext cx="4214813" cy="4714875"/>
          </a:xfrm>
        </p:spPr>
        <p:txBody>
          <a:bodyPr>
            <a:normAutofit fontScale="92500" lnSpcReduction="10000"/>
          </a:bodyPr>
          <a:lstStyle/>
          <a:p>
            <a:r>
              <a:rPr lang="ru-RU" sz="1800" dirty="0" smtClean="0"/>
              <a:t>Жуй  жевательную резинку только </a:t>
            </a:r>
            <a:r>
              <a:rPr lang="ru-RU" sz="2000" dirty="0" smtClean="0">
                <a:latin typeface="Comic Sans MS" pitchFamily="66" charset="0"/>
              </a:rPr>
              <a:t>после еды в течение 5-10 минут.</a:t>
            </a:r>
          </a:p>
          <a:p>
            <a:r>
              <a:rPr lang="ru-RU" sz="2000" dirty="0" smtClean="0">
                <a:latin typeface="Comic Sans MS" pitchFamily="66" charset="0"/>
              </a:rPr>
              <a:t>Не жуй на голодный желудок.</a:t>
            </a:r>
          </a:p>
          <a:p>
            <a:r>
              <a:rPr lang="ru-RU" sz="2000" dirty="0" smtClean="0">
                <a:latin typeface="Comic Sans MS" pitchFamily="66" charset="0"/>
              </a:rPr>
              <a:t>Отдавай предпочтение жевательным резинкам с </a:t>
            </a:r>
            <a:r>
              <a:rPr lang="ru-RU" sz="2000" dirty="0" err="1" smtClean="0">
                <a:latin typeface="Comic Sans MS" pitchFamily="66" charset="0"/>
              </a:rPr>
              <a:t>сахарозаменителями</a:t>
            </a:r>
            <a:r>
              <a:rPr lang="ru-RU" sz="2000" dirty="0" smtClean="0">
                <a:latin typeface="Comic Sans MS" pitchFamily="66" charset="0"/>
              </a:rPr>
              <a:t>.</a:t>
            </a:r>
          </a:p>
          <a:p>
            <a:r>
              <a:rPr lang="ru-RU" sz="2000" dirty="0" smtClean="0">
                <a:latin typeface="Comic Sans MS" pitchFamily="66" charset="0"/>
              </a:rPr>
              <a:t>Не используй жевательную резинку с красителями.</a:t>
            </a:r>
          </a:p>
          <a:p>
            <a:r>
              <a:rPr lang="en-US" sz="2000" dirty="0" err="1" smtClean="0">
                <a:latin typeface="Comic Sans MS" pitchFamily="66" charset="0"/>
              </a:rPr>
              <a:t>Не</a:t>
            </a:r>
            <a:r>
              <a:rPr lang="en-US" sz="2000" dirty="0" smtClean="0">
                <a:latin typeface="Comic Sans MS" pitchFamily="66" charset="0"/>
              </a:rPr>
              <a:t> </a:t>
            </a:r>
            <a:r>
              <a:rPr lang="en-US" sz="2000" dirty="0" err="1" smtClean="0">
                <a:latin typeface="Comic Sans MS" pitchFamily="66" charset="0"/>
              </a:rPr>
              <a:t>заглатыва</a:t>
            </a:r>
            <a:r>
              <a:rPr lang="ru-RU" sz="2000" dirty="0" err="1" smtClean="0">
                <a:latin typeface="Comic Sans MS" pitchFamily="66" charset="0"/>
              </a:rPr>
              <a:t>й</a:t>
            </a:r>
            <a:r>
              <a:rPr lang="en-US" sz="2000" dirty="0" smtClean="0">
                <a:latin typeface="Comic Sans MS" pitchFamily="66" charset="0"/>
              </a:rPr>
              <a:t> </a:t>
            </a:r>
            <a:r>
              <a:rPr lang="en-US" sz="2000" dirty="0" err="1" smtClean="0">
                <a:latin typeface="Comic Sans MS" pitchFamily="66" charset="0"/>
              </a:rPr>
              <a:t>жевательную</a:t>
            </a:r>
            <a:r>
              <a:rPr lang="en-US" sz="2000" dirty="0" smtClean="0">
                <a:latin typeface="Comic Sans MS" pitchFamily="66" charset="0"/>
              </a:rPr>
              <a:t> </a:t>
            </a:r>
            <a:r>
              <a:rPr lang="en-US" sz="2000" dirty="0" err="1" smtClean="0">
                <a:latin typeface="Comic Sans MS" pitchFamily="66" charset="0"/>
              </a:rPr>
              <a:t>резинк</a:t>
            </a:r>
            <a:r>
              <a:rPr lang="ru-RU" sz="2000" dirty="0" smtClean="0">
                <a:latin typeface="Comic Sans MS" pitchFamily="66" charset="0"/>
              </a:rPr>
              <a:t>у. </a:t>
            </a:r>
          </a:p>
          <a:p>
            <a:r>
              <a:rPr lang="ru-RU" sz="2000" dirty="0" smtClean="0">
                <a:latin typeface="Comic Sans MS" pitchFamily="66" charset="0"/>
              </a:rPr>
              <a:t>Помните! Никакая жевательная резинка не сможет заменить полноценную чистку зубов зубной пастой и полоскание полости рта после еды.</a:t>
            </a:r>
          </a:p>
          <a:p>
            <a:endParaRPr lang="ru-RU" dirty="0" smtClean="0"/>
          </a:p>
        </p:txBody>
      </p:sp>
      <p:sp>
        <p:nvSpPr>
          <p:cNvPr id="5" name="Номер слайда 4"/>
          <p:cNvSpPr>
            <a:spLocks noGrp="1"/>
          </p:cNvSpPr>
          <p:nvPr>
            <p:ph type="sldNum" sz="quarter" idx="12"/>
          </p:nvPr>
        </p:nvSpPr>
        <p:spPr>
          <a:xfrm>
            <a:off x="8358188" y="6429375"/>
            <a:ext cx="588962" cy="228600"/>
          </a:xfrm>
        </p:spPr>
        <p:txBody>
          <a:bodyPr>
            <a:normAutofit lnSpcReduction="10000"/>
          </a:bodyPr>
          <a:lstStyle/>
          <a:p>
            <a:pPr>
              <a:defRPr/>
            </a:pPr>
            <a:fld id="{E52022C9-7E88-4BF3-8CEF-0B45E5852732}" type="slidenum">
              <a:rPr lang="en-US" sz="1600" smtClean="0">
                <a:solidFill>
                  <a:schemeClr val="bg1"/>
                </a:solidFill>
              </a:rPr>
              <a:pPr>
                <a:defRPr/>
              </a:pPr>
              <a:t>65</a:t>
            </a:fld>
            <a:endParaRPr lang="en-US" sz="1600" dirty="0">
              <a:solidFill>
                <a:schemeClr val="bg1"/>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142984"/>
            <a:ext cx="7543824" cy="857232"/>
          </a:xfrm>
        </p:spPr>
        <p:txBody>
          <a:bodyPr>
            <a:normAutofit fontScale="90000"/>
          </a:bodyPr>
          <a:lstStyle/>
          <a:p>
            <a:pPr>
              <a:defRPr/>
            </a:pPr>
            <a:r>
              <a:rPr lang="ru-RU" cap="none" dirty="0" smtClean="0">
                <a:solidFill>
                  <a:schemeClr val="tx2"/>
                </a:solidFill>
              </a:rPr>
              <a:t/>
            </a:r>
            <a:br>
              <a:rPr lang="ru-RU" cap="none" dirty="0" smtClean="0">
                <a:solidFill>
                  <a:schemeClr val="tx2"/>
                </a:solidFill>
              </a:rPr>
            </a:br>
            <a:r>
              <a:rPr lang="ru-RU" cap="none" dirty="0" smtClean="0">
                <a:solidFill>
                  <a:schemeClr val="tx2"/>
                </a:solidFill>
              </a:rPr>
              <a:t/>
            </a:r>
            <a:br>
              <a:rPr lang="ru-RU" cap="none" dirty="0" smtClean="0">
                <a:solidFill>
                  <a:schemeClr val="tx2"/>
                </a:solidFill>
              </a:rPr>
            </a:br>
            <a:r>
              <a:rPr lang="ru-RU" sz="3100" cap="none" dirty="0" smtClean="0">
                <a:solidFill>
                  <a:schemeClr val="tx2"/>
                </a:solidFill>
              </a:rPr>
              <a:t>Правила пользования жевательной резинкой в обществе</a:t>
            </a:r>
            <a:r>
              <a:rPr lang="ru-RU" cap="none" dirty="0" smtClean="0"/>
              <a:t/>
            </a:r>
            <a:br>
              <a:rPr lang="ru-RU" cap="none" dirty="0" smtClean="0"/>
            </a:br>
            <a:endParaRPr lang="ru-RU" cap="none" dirty="0"/>
          </a:p>
        </p:txBody>
      </p:sp>
      <p:sp>
        <p:nvSpPr>
          <p:cNvPr id="25603" name="Содержимое 2"/>
          <p:cNvSpPr>
            <a:spLocks noGrp="1"/>
          </p:cNvSpPr>
          <p:nvPr>
            <p:ph sz="half" idx="1"/>
          </p:nvPr>
        </p:nvSpPr>
        <p:spPr>
          <a:xfrm>
            <a:off x="214313" y="1214438"/>
            <a:ext cx="3786187" cy="2571750"/>
          </a:xfrm>
        </p:spPr>
        <p:txBody>
          <a:bodyPr>
            <a:normAutofit/>
          </a:bodyPr>
          <a:lstStyle/>
          <a:p>
            <a:r>
              <a:rPr lang="ru-RU" sz="2000" dirty="0" smtClean="0">
                <a:latin typeface="Comic Sans MS" pitchFamily="66" charset="0"/>
              </a:rPr>
              <a:t>Не жуй жевательную резинку в общественных местах, при разговоре с собеседником.</a:t>
            </a:r>
          </a:p>
          <a:p>
            <a:r>
              <a:rPr lang="ru-RU" sz="2000" dirty="0" smtClean="0">
                <a:latin typeface="Comic Sans MS" pitchFamily="66" charset="0"/>
              </a:rPr>
              <a:t>Не употребляй жевательную резинку во время уроков в школе.</a:t>
            </a:r>
          </a:p>
          <a:p>
            <a:endParaRPr lang="ru-RU" dirty="0" smtClean="0">
              <a:latin typeface="Comic Sans MS" pitchFamily="66" charset="0"/>
            </a:endParaRPr>
          </a:p>
        </p:txBody>
      </p:sp>
      <p:sp>
        <p:nvSpPr>
          <p:cNvPr id="25606" name="Содержимое 2"/>
          <p:cNvSpPr>
            <a:spLocks noGrp="1"/>
          </p:cNvSpPr>
          <p:nvPr>
            <p:ph sz="half" idx="2"/>
          </p:nvPr>
        </p:nvSpPr>
        <p:spPr>
          <a:xfrm>
            <a:off x="4286248" y="3857628"/>
            <a:ext cx="3786187" cy="3143250"/>
          </a:xfrm>
        </p:spPr>
        <p:txBody>
          <a:bodyPr>
            <a:normAutofit/>
          </a:bodyPr>
          <a:lstStyle/>
          <a:p>
            <a:r>
              <a:rPr lang="ru-RU" sz="2000" dirty="0" smtClean="0"/>
              <a:t>Использованную </a:t>
            </a:r>
            <a:r>
              <a:rPr lang="ru-RU" sz="2000" dirty="0" smtClean="0">
                <a:latin typeface="Comic Sans MS" pitchFamily="66" charset="0"/>
              </a:rPr>
              <a:t>жевательную резинку выкидывай только в мусорное ведро, предварительно завернув её в бумагу.</a:t>
            </a:r>
          </a:p>
          <a:p>
            <a:r>
              <a:rPr lang="ru-RU" sz="2000" dirty="0" smtClean="0">
                <a:latin typeface="Comic Sans MS" pitchFamily="66" charset="0"/>
              </a:rPr>
              <a:t>Не надувай пузыри во время жевания – это неприятно окружающим.</a:t>
            </a:r>
          </a:p>
          <a:p>
            <a:endParaRPr lang="ru-RU" dirty="0" smtClean="0">
              <a:latin typeface="Comic Sans MS" pitchFamily="66" charset="0"/>
            </a:endParaRPr>
          </a:p>
        </p:txBody>
      </p:sp>
      <p:sp>
        <p:nvSpPr>
          <p:cNvPr id="7" name="Номер слайда 6"/>
          <p:cNvSpPr>
            <a:spLocks noGrp="1"/>
          </p:cNvSpPr>
          <p:nvPr>
            <p:ph type="sldNum" sz="quarter" idx="12"/>
          </p:nvPr>
        </p:nvSpPr>
        <p:spPr>
          <a:xfrm>
            <a:off x="8429625" y="6429375"/>
            <a:ext cx="588963" cy="228600"/>
          </a:xfrm>
        </p:spPr>
        <p:txBody>
          <a:bodyPr>
            <a:normAutofit lnSpcReduction="10000"/>
          </a:bodyPr>
          <a:lstStyle/>
          <a:p>
            <a:pPr>
              <a:defRPr/>
            </a:pPr>
            <a:fld id="{59B5A29C-3F46-4D4D-AA1D-2C326C46EB73}" type="slidenum">
              <a:rPr lang="en-US" sz="1600" smtClean="0">
                <a:solidFill>
                  <a:schemeClr val="bg1"/>
                </a:solidFill>
              </a:rPr>
              <a:pPr>
                <a:defRPr/>
              </a:pPr>
              <a:t>66</a:t>
            </a:fld>
            <a:endParaRPr lang="en-US" sz="1600" dirty="0">
              <a:solidFill>
                <a:schemeClr val="bg1"/>
              </a:solidFill>
            </a:endParaRPr>
          </a:p>
        </p:txBody>
      </p:sp>
      <p:pic>
        <p:nvPicPr>
          <p:cNvPr id="25604" name="Picture 5" descr="DSC03880"/>
          <p:cNvPicPr>
            <a:picLocks noChangeAspect="1" noChangeArrowheads="1"/>
          </p:cNvPicPr>
          <p:nvPr/>
        </p:nvPicPr>
        <p:blipFill>
          <a:blip r:embed="rId2" cstate="print"/>
          <a:srcRect/>
          <a:stretch>
            <a:fillRect/>
          </a:stretch>
        </p:blipFill>
        <p:spPr bwMode="auto">
          <a:xfrm>
            <a:off x="428625" y="3617913"/>
            <a:ext cx="3643313" cy="2894012"/>
          </a:xfrm>
          <a:prstGeom prst="rect">
            <a:avLst/>
          </a:prstGeom>
          <a:noFill/>
          <a:ln w="9525">
            <a:noFill/>
            <a:miter lim="800000"/>
            <a:headEnd/>
            <a:tailEnd/>
          </a:ln>
        </p:spPr>
      </p:pic>
      <p:pic>
        <p:nvPicPr>
          <p:cNvPr id="25605" name="Picture 5"/>
          <p:cNvPicPr>
            <a:picLocks noChangeAspect="1" noChangeArrowheads="1"/>
          </p:cNvPicPr>
          <p:nvPr/>
        </p:nvPicPr>
        <p:blipFill>
          <a:blip r:embed="rId3" cstate="print"/>
          <a:srcRect/>
          <a:stretch>
            <a:fillRect/>
          </a:stretch>
        </p:blipFill>
        <p:spPr bwMode="auto">
          <a:xfrm>
            <a:off x="5072066" y="1214422"/>
            <a:ext cx="3000375" cy="2249487"/>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Прямоугольник 1"/>
          <p:cNvSpPr>
            <a:spLocks noChangeArrowheads="1"/>
          </p:cNvSpPr>
          <p:nvPr/>
        </p:nvSpPr>
        <p:spPr bwMode="auto">
          <a:xfrm>
            <a:off x="2362200" y="228600"/>
            <a:ext cx="6248400" cy="461665"/>
          </a:xfrm>
          <a:prstGeom prst="rect">
            <a:avLst/>
          </a:prstGeom>
          <a:noFill/>
          <a:ln w="9525">
            <a:noFill/>
            <a:miter lim="800000"/>
            <a:headEnd/>
            <a:tailEnd/>
          </a:ln>
        </p:spPr>
        <p:txBody>
          <a:bodyPr>
            <a:spAutoFit/>
          </a:bodyPr>
          <a:lstStyle/>
          <a:p>
            <a:r>
              <a:rPr lang="ru-RU" sz="2400" b="1" i="1" dirty="0"/>
              <a:t>Альтернатива жевательной резинки</a:t>
            </a:r>
            <a:endParaRPr lang="ru-RU" sz="2400" dirty="0"/>
          </a:p>
        </p:txBody>
      </p:sp>
      <p:pic>
        <p:nvPicPr>
          <p:cNvPr id="19459" name="Picture 2" descr="вав"/>
          <p:cNvPicPr>
            <a:picLocks noChangeAspect="1" noChangeArrowheads="1"/>
          </p:cNvPicPr>
          <p:nvPr/>
        </p:nvPicPr>
        <p:blipFill>
          <a:blip r:embed="rId2" cstate="print"/>
          <a:srcRect/>
          <a:stretch>
            <a:fillRect/>
          </a:stretch>
        </p:blipFill>
        <p:spPr bwMode="auto">
          <a:xfrm>
            <a:off x="228600" y="304800"/>
            <a:ext cx="1857375" cy="1400175"/>
          </a:xfrm>
          <a:prstGeom prst="rect">
            <a:avLst/>
          </a:prstGeom>
          <a:noFill/>
          <a:ln w="9525">
            <a:noFill/>
            <a:miter lim="800000"/>
            <a:headEnd/>
            <a:tailEnd/>
          </a:ln>
        </p:spPr>
      </p:pic>
      <p:pic>
        <p:nvPicPr>
          <p:cNvPr id="19460" name="Picture 3" descr="i"/>
          <p:cNvPicPr>
            <a:picLocks noChangeAspect="1" noChangeArrowheads="1"/>
          </p:cNvPicPr>
          <p:nvPr/>
        </p:nvPicPr>
        <p:blipFill>
          <a:blip r:embed="rId3" cstate="print"/>
          <a:srcRect/>
          <a:stretch>
            <a:fillRect/>
          </a:stretch>
        </p:blipFill>
        <p:spPr bwMode="auto">
          <a:xfrm>
            <a:off x="609600" y="1905000"/>
            <a:ext cx="1095375" cy="1666875"/>
          </a:xfrm>
          <a:prstGeom prst="rect">
            <a:avLst/>
          </a:prstGeom>
          <a:noFill/>
          <a:ln w="9525">
            <a:noFill/>
            <a:miter lim="800000"/>
            <a:headEnd/>
            <a:tailEnd/>
          </a:ln>
        </p:spPr>
      </p:pic>
      <p:sp>
        <p:nvSpPr>
          <p:cNvPr id="19461"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ru-RU"/>
          </a:p>
        </p:txBody>
      </p:sp>
      <p:sp>
        <p:nvSpPr>
          <p:cNvPr id="19462" name="Rectangle 8"/>
          <p:cNvSpPr>
            <a:spLocks noChangeArrowheads="1"/>
          </p:cNvSpPr>
          <p:nvPr/>
        </p:nvSpPr>
        <p:spPr bwMode="auto">
          <a:xfrm>
            <a:off x="0" y="-228600"/>
            <a:ext cx="9144000" cy="457200"/>
          </a:xfrm>
          <a:prstGeom prst="rect">
            <a:avLst/>
          </a:prstGeom>
          <a:noFill/>
          <a:ln w="9525">
            <a:noFill/>
            <a:miter lim="800000"/>
            <a:headEnd/>
            <a:tailEnd/>
          </a:ln>
        </p:spPr>
        <p:txBody>
          <a:bodyPr wrap="none" anchor="ctr">
            <a:spAutoFit/>
          </a:bodyPr>
          <a:lstStyle/>
          <a:p>
            <a:endParaRPr lang="ru-RU"/>
          </a:p>
        </p:txBody>
      </p:sp>
      <p:sp>
        <p:nvSpPr>
          <p:cNvPr id="19463" name="Rectangle 9"/>
          <p:cNvSpPr>
            <a:spLocks noChangeArrowheads="1"/>
          </p:cNvSpPr>
          <p:nvPr/>
        </p:nvSpPr>
        <p:spPr bwMode="auto">
          <a:xfrm>
            <a:off x="2514600" y="571480"/>
            <a:ext cx="6629400" cy="3016210"/>
          </a:xfrm>
          <a:prstGeom prst="rect">
            <a:avLst/>
          </a:prstGeom>
          <a:noFill/>
          <a:ln w="9525">
            <a:noFill/>
            <a:miter lim="800000"/>
            <a:headEnd/>
            <a:tailEnd/>
          </a:ln>
        </p:spPr>
        <p:txBody>
          <a:bodyPr anchor="ctr">
            <a:spAutoFit/>
          </a:bodyPr>
          <a:lstStyle/>
          <a:p>
            <a:pPr algn="just" eaLnBrk="0" hangingPunct="0"/>
            <a:r>
              <a:rPr lang="ru-RU" sz="1900" dirty="0">
                <a:cs typeface="Times New Roman" pitchFamily="18" charset="0"/>
              </a:rPr>
              <a:t>Жевательная резинка используется в основном для </a:t>
            </a:r>
            <a:r>
              <a:rPr lang="ru-RU" sz="1900" dirty="0">
                <a:latin typeface="Comic Sans MS" pitchFamily="66" charset="0"/>
                <a:cs typeface="Times New Roman" pitchFamily="18" charset="0"/>
              </a:rPr>
              <a:t>очищения полости рта после еды. Однако жевательная резинка вычищает только лишь верхнюю поверхность зубов, а вот промежутки между зубами с помощью жевательной резинки не очистишь. А именно они и являются самыми опасными в плане кариеса зонами. Жевательную же (верхнюю) поверхность зуба можно великолепно очистить с помощью моркови, яблока и  любого другого полезного овоща или фрукта, а также меда.</a:t>
            </a:r>
            <a:endParaRPr lang="ru-RU" sz="1900" dirty="0">
              <a:latin typeface="Comic Sans MS" pitchFamily="66" charset="0"/>
            </a:endParaRPr>
          </a:p>
        </p:txBody>
      </p:sp>
      <p:sp>
        <p:nvSpPr>
          <p:cNvPr id="19464" name="Rectangle 10"/>
          <p:cNvSpPr>
            <a:spLocks noChangeArrowheads="1"/>
          </p:cNvSpPr>
          <p:nvPr/>
        </p:nvSpPr>
        <p:spPr bwMode="auto">
          <a:xfrm>
            <a:off x="142844" y="3571876"/>
            <a:ext cx="8763000" cy="3308598"/>
          </a:xfrm>
          <a:prstGeom prst="rect">
            <a:avLst/>
          </a:prstGeom>
          <a:noFill/>
          <a:ln w="9525">
            <a:noFill/>
            <a:miter lim="800000"/>
            <a:headEnd/>
            <a:tailEnd/>
          </a:ln>
        </p:spPr>
        <p:txBody>
          <a:bodyPr anchor="ctr">
            <a:spAutoFit/>
          </a:bodyPr>
          <a:lstStyle/>
          <a:p>
            <a:pPr algn="just" eaLnBrk="0" hangingPunct="0"/>
            <a:r>
              <a:rPr lang="ru-RU" sz="1900" dirty="0">
                <a:cs typeface="Times New Roman" pitchFamily="18" charset="0"/>
              </a:rPr>
              <a:t>Потом жевательные резинки обладают слабой гигиенической </a:t>
            </a:r>
            <a:r>
              <a:rPr lang="ru-RU" sz="1900" dirty="0">
                <a:latin typeface="Comic Sans MS" pitchFamily="66" charset="0"/>
                <a:cs typeface="Times New Roman" pitchFamily="18" charset="0"/>
              </a:rPr>
              <a:t>эффективностью по сравнению, например, с зубными щетками. Лучшее средство борьбы с кариесом - зубная щетка. По данным статистики, чистят зубы дважды в день всего 40% населения, из них делают это правильно только 20%! Зубы чистить нужно дважды в день: утром после завтрака и вечером перед сном. Причем процесс чистки зубов должен занимать не менее 3 минут. После каждого приема пищи  нужно прополаскивать рот теплой кипяченой водой. Помните: больные зубы могут быть причиной заболеваний горла, желудка, сердца и других органов, так как в больных зубах скапливается большое количество микробов.</a:t>
            </a:r>
            <a:endParaRPr lang="ru-RU" sz="1900" dirty="0">
              <a:latin typeface="Comic Sans MS" pitchFamily="66"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28596" y="928670"/>
            <a:ext cx="8229600" cy="1143000"/>
          </a:xfrm>
          <a:noFill/>
        </p:spPr>
        <p:txBody>
          <a:bodyPr>
            <a:normAutofit/>
          </a:bodyPr>
          <a:lstStyle/>
          <a:p>
            <a:r>
              <a:rPr lang="ru-RU" sz="2400" dirty="0" smtClean="0">
                <a:solidFill>
                  <a:srgbClr val="FF3300"/>
                </a:solidFill>
                <a:effectLst/>
                <a:latin typeface="Arial Black" pitchFamily="34" charset="0"/>
              </a:rPr>
              <a:t>Если вы  решили все-таки воспользоваться  жевательной резинкой прислушайтесь к советам медиков:</a:t>
            </a:r>
          </a:p>
        </p:txBody>
      </p:sp>
      <p:sp>
        <p:nvSpPr>
          <p:cNvPr id="35843" name="Rectangle 3"/>
          <p:cNvSpPr>
            <a:spLocks noGrp="1" noChangeArrowheads="1"/>
          </p:cNvSpPr>
          <p:nvPr>
            <p:ph idx="1"/>
          </p:nvPr>
        </p:nvSpPr>
        <p:spPr>
          <a:xfrm>
            <a:off x="500034" y="2285992"/>
            <a:ext cx="8229600" cy="4443430"/>
          </a:xfrm>
          <a:noFill/>
        </p:spPr>
        <p:txBody>
          <a:bodyPr/>
          <a:lstStyle/>
          <a:p>
            <a:pPr algn="ctr">
              <a:lnSpc>
                <a:spcPct val="80000"/>
              </a:lnSpc>
              <a:buFont typeface="Wingdings" pitchFamily="2" charset="2"/>
              <a:buNone/>
            </a:pPr>
            <a:r>
              <a:rPr lang="ru-RU" sz="2000" b="1" dirty="0" smtClean="0">
                <a:solidFill>
                  <a:srgbClr val="99CC00"/>
                </a:solidFill>
                <a:effectLst/>
                <a:latin typeface="Arial Black" pitchFamily="34" charset="0"/>
              </a:rPr>
              <a:t>МОЖНО</a:t>
            </a:r>
          </a:p>
          <a:p>
            <a:pPr algn="ctr">
              <a:lnSpc>
                <a:spcPct val="80000"/>
              </a:lnSpc>
              <a:buFont typeface="Wingdings" pitchFamily="2" charset="2"/>
              <a:buNone/>
            </a:pPr>
            <a:r>
              <a:rPr lang="ru-RU" sz="2000" dirty="0" smtClean="0">
                <a:solidFill>
                  <a:srgbClr val="FF3300"/>
                </a:solidFill>
                <a:effectLst/>
                <a:latin typeface="Comic Sans MS" pitchFamily="66" charset="0"/>
              </a:rPr>
              <a:t>«ВЗРОСЛЫМ»</a:t>
            </a:r>
          </a:p>
          <a:p>
            <a:pPr algn="ctr">
              <a:lnSpc>
                <a:spcPct val="80000"/>
              </a:lnSpc>
              <a:buFont typeface="Wingdings" pitchFamily="2" charset="2"/>
              <a:buNone/>
            </a:pPr>
            <a:r>
              <a:rPr lang="ru-RU" sz="2000" dirty="0" smtClean="0">
                <a:effectLst/>
                <a:latin typeface="Comic Sans MS" pitchFamily="66" charset="0"/>
              </a:rPr>
              <a:t>- Перед едой  пожевать не более 5 минут;</a:t>
            </a:r>
          </a:p>
          <a:p>
            <a:pPr algn="ctr">
              <a:lnSpc>
                <a:spcPct val="80000"/>
              </a:lnSpc>
              <a:buFont typeface="Wingdings" pitchFamily="2" charset="2"/>
              <a:buNone/>
            </a:pPr>
            <a:r>
              <a:rPr lang="ru-RU" sz="2000" dirty="0" smtClean="0">
                <a:effectLst/>
                <a:latin typeface="Comic Sans MS" pitchFamily="66" charset="0"/>
              </a:rPr>
              <a:t>после обеда или перекусов в течение дня  не более 15 минут.</a:t>
            </a:r>
          </a:p>
          <a:p>
            <a:pPr algn="ctr">
              <a:lnSpc>
                <a:spcPct val="80000"/>
              </a:lnSpc>
              <a:buFont typeface="Wingdings" pitchFamily="2" charset="2"/>
              <a:buNone/>
            </a:pPr>
            <a:r>
              <a:rPr lang="ru-RU" sz="2000" dirty="0" smtClean="0">
                <a:solidFill>
                  <a:srgbClr val="FF3300"/>
                </a:solidFill>
                <a:effectLst/>
                <a:latin typeface="Comic Sans MS" pitchFamily="66" charset="0"/>
              </a:rPr>
              <a:t>«ДЕТЯМ»</a:t>
            </a:r>
          </a:p>
          <a:p>
            <a:pPr algn="ctr">
              <a:lnSpc>
                <a:spcPct val="80000"/>
              </a:lnSpc>
              <a:buFont typeface="Wingdings" pitchFamily="2" charset="2"/>
              <a:buNone/>
            </a:pPr>
            <a:r>
              <a:rPr lang="ru-RU" sz="2000" dirty="0" smtClean="0">
                <a:effectLst/>
                <a:latin typeface="Comic Sans MS" pitchFamily="66" charset="0"/>
              </a:rPr>
              <a:t>- Употреблять ее можно примерно с 4 лет и только белую ;</a:t>
            </a:r>
          </a:p>
          <a:p>
            <a:pPr algn="ctr">
              <a:lnSpc>
                <a:spcPct val="80000"/>
              </a:lnSpc>
              <a:buFont typeface="Wingdings" pitchFamily="2" charset="2"/>
              <a:buNone/>
            </a:pPr>
            <a:r>
              <a:rPr lang="ru-RU" sz="2000" dirty="0" smtClean="0">
                <a:effectLst/>
                <a:latin typeface="Comic Sans MS" pitchFamily="66" charset="0"/>
              </a:rPr>
              <a:t>- давайте "жвачку" только после обеда и полдника и не более чем на 5 минут - иначе привычка жевать закрепится;</a:t>
            </a:r>
          </a:p>
          <a:p>
            <a:pPr algn="ctr">
              <a:lnSpc>
                <a:spcPct val="80000"/>
              </a:lnSpc>
              <a:buFont typeface="Wingdings" pitchFamily="2" charset="2"/>
              <a:buNone/>
            </a:pPr>
            <a:r>
              <a:rPr lang="ru-RU" sz="2000" dirty="0" smtClean="0">
                <a:effectLst/>
                <a:latin typeface="Comic Sans MS" pitchFamily="66" charset="0"/>
              </a:rPr>
              <a:t>не давайте "жвачку" перед едой: у ребенка может пропасть аппетит и испортиться желудок; </a:t>
            </a:r>
          </a:p>
          <a:p>
            <a:pPr algn="ctr">
              <a:lnSpc>
                <a:spcPct val="80000"/>
              </a:lnSpc>
              <a:buFont typeface="Wingdings" pitchFamily="2" charset="2"/>
              <a:buNone/>
            </a:pPr>
            <a:r>
              <a:rPr lang="ru-RU" sz="2000" dirty="0" smtClean="0">
                <a:effectLst/>
                <a:latin typeface="Comic Sans MS" pitchFamily="66" charset="0"/>
              </a:rPr>
              <a:t> «жвачку" ни в коем случае нельзя проглатывать, она может попасть в дыхательное горло, или вызвать непроходимость кишечника.</a:t>
            </a:r>
          </a:p>
          <a:p>
            <a:pPr algn="ctr">
              <a:lnSpc>
                <a:spcPct val="80000"/>
              </a:lnSpc>
              <a:buFont typeface="Wingdings" pitchFamily="2" charset="2"/>
              <a:buNone/>
            </a:pPr>
            <a:r>
              <a:rPr lang="ru-RU" sz="2000" dirty="0" smtClean="0">
                <a:effectLst/>
                <a:latin typeface="Comic Sans MS" pitchFamily="66" charset="0"/>
              </a:rPr>
              <a:t>(Данные взяты с сайта Министерства здравоохранения РФ.)</a:t>
            </a:r>
          </a:p>
          <a:p>
            <a:pPr>
              <a:lnSpc>
                <a:spcPct val="80000"/>
              </a:lnSpc>
              <a:buFont typeface="Wingdings" pitchFamily="2" charset="2"/>
              <a:buNone/>
            </a:pPr>
            <a:endParaRPr lang="ru-RU" sz="2000" dirty="0" smtClean="0">
              <a:effectLst/>
              <a:latin typeface="Comic Sans MS" pitchFamily="66" charset="0"/>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r>
              <a:rPr lang="ru-RU" sz="4000" b="1" i="1" dirty="0"/>
              <a:t>Советы  любителям жевательной  резинки:</a:t>
            </a:r>
          </a:p>
        </p:txBody>
      </p:sp>
      <p:sp>
        <p:nvSpPr>
          <p:cNvPr id="16387" name="Rectangle 3"/>
          <p:cNvSpPr>
            <a:spLocks noGrp="1" noChangeArrowheads="1"/>
          </p:cNvSpPr>
          <p:nvPr>
            <p:ph idx="1"/>
          </p:nvPr>
        </p:nvSpPr>
        <p:spPr>
          <a:xfrm>
            <a:off x="500034" y="1857364"/>
            <a:ext cx="8229600" cy="4876800"/>
          </a:xfrm>
        </p:spPr>
        <p:txBody>
          <a:bodyPr>
            <a:normAutofit/>
          </a:bodyPr>
          <a:lstStyle/>
          <a:p>
            <a:pPr>
              <a:lnSpc>
                <a:spcPct val="80000"/>
              </a:lnSpc>
              <a:spcAft>
                <a:spcPct val="30000"/>
              </a:spcAft>
            </a:pPr>
            <a:r>
              <a:rPr lang="ru-RU" sz="2400" i="1" dirty="0">
                <a:solidFill>
                  <a:schemeClr val="accent3">
                    <a:lumMod val="50000"/>
                  </a:schemeClr>
                </a:solidFill>
                <a:latin typeface="Comic Sans MS" pitchFamily="66" charset="0"/>
              </a:rPr>
              <a:t>Она не должна содержать сахар.</a:t>
            </a:r>
          </a:p>
          <a:p>
            <a:pPr>
              <a:lnSpc>
                <a:spcPct val="80000"/>
              </a:lnSpc>
              <a:spcAft>
                <a:spcPct val="30000"/>
              </a:spcAft>
            </a:pPr>
            <a:r>
              <a:rPr lang="ru-RU" sz="2400" i="1" dirty="0">
                <a:solidFill>
                  <a:srgbClr val="FF0000"/>
                </a:solidFill>
                <a:latin typeface="Comic Sans MS" pitchFamily="66" charset="0"/>
              </a:rPr>
              <a:t>Жевать её надо только после еды в течение 10-15 минут в умеренных количествах.</a:t>
            </a:r>
          </a:p>
          <a:p>
            <a:pPr>
              <a:lnSpc>
                <a:spcPct val="80000"/>
              </a:lnSpc>
              <a:spcAft>
                <a:spcPct val="30000"/>
              </a:spcAft>
            </a:pPr>
            <a:r>
              <a:rPr lang="ru-RU" sz="2400" i="1" dirty="0">
                <a:solidFill>
                  <a:schemeClr val="accent3">
                    <a:lumMod val="50000"/>
                  </a:schemeClr>
                </a:solidFill>
                <a:latin typeface="Comic Sans MS" pitchFamily="66" charset="0"/>
              </a:rPr>
              <a:t>Используемая жевательная резинка должна быть произведена известной фирмой, положительно зарекомендовавшей себя на рынке и строго следящей за качеством своей продукции.</a:t>
            </a:r>
          </a:p>
          <a:p>
            <a:pPr>
              <a:lnSpc>
                <a:spcPct val="80000"/>
              </a:lnSpc>
              <a:spcAft>
                <a:spcPct val="30000"/>
              </a:spcAft>
            </a:pPr>
            <a:r>
              <a:rPr lang="ru-RU" sz="2400" i="1" dirty="0">
                <a:solidFill>
                  <a:srgbClr val="FF0000"/>
                </a:solidFill>
                <a:latin typeface="Comic Sans MS" pitchFamily="66" charset="0"/>
              </a:rPr>
              <a:t>Недопустимо заглатывание жевательной  резинки.</a:t>
            </a:r>
          </a:p>
          <a:p>
            <a:pPr>
              <a:lnSpc>
                <a:spcPct val="80000"/>
              </a:lnSpc>
              <a:spcAft>
                <a:spcPct val="30000"/>
              </a:spcAft>
            </a:pPr>
            <a:r>
              <a:rPr lang="ru-RU" sz="2400" i="1" dirty="0">
                <a:solidFill>
                  <a:schemeClr val="accent3">
                    <a:lumMod val="50000"/>
                  </a:schemeClr>
                </a:solidFill>
                <a:latin typeface="Comic Sans MS" pitchFamily="66" charset="0"/>
              </a:rPr>
              <a:t>Жевать её следует аккуратно, без демонстрации различных «спецэффектов».</a:t>
            </a:r>
          </a:p>
          <a:p>
            <a:pPr>
              <a:lnSpc>
                <a:spcPct val="80000"/>
              </a:lnSpc>
              <a:spcAft>
                <a:spcPct val="30000"/>
              </a:spcAft>
            </a:pPr>
            <a:r>
              <a:rPr lang="ru-RU" sz="2400" i="1" dirty="0">
                <a:solidFill>
                  <a:srgbClr val="FF0000"/>
                </a:solidFill>
                <a:latin typeface="Comic Sans MS" pitchFamily="66" charset="0"/>
              </a:rPr>
              <a:t>Используемая жвачка должна выбрасываться только в специально предназначенные для этих целей места.</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up)">
                                      <p:cBhvr>
                                        <p:cTn id="7" dur="500"/>
                                        <p:tgtEl>
                                          <p:spTgt spid="16386"/>
                                        </p:tgtEl>
                                      </p:cBhvr>
                                    </p:animEffect>
                                  </p:childTnLst>
                                </p:cTn>
                              </p:par>
                            </p:childTnLst>
                          </p:cTn>
                        </p:par>
                        <p:par>
                          <p:cTn id="8" fill="hold">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16387">
                                            <p:txEl>
                                              <p:pRg st="0" end="0"/>
                                            </p:txEl>
                                          </p:spTgt>
                                        </p:tgtEl>
                                        <p:attrNameLst>
                                          <p:attrName>style.visibility</p:attrName>
                                        </p:attrNameLst>
                                      </p:cBhvr>
                                      <p:to>
                                        <p:strVal val="visible"/>
                                      </p:to>
                                    </p:set>
                                    <p:anim calcmode="lin" valueType="num">
                                      <p:cBhvr additive="base">
                                        <p:cTn id="11" dur="5000" fill="hold"/>
                                        <p:tgtEl>
                                          <p:spTgt spid="16387">
                                            <p:txEl>
                                              <p:pRg st="0" end="0"/>
                                            </p:txEl>
                                          </p:spTgt>
                                        </p:tgtEl>
                                        <p:attrNameLst>
                                          <p:attrName>ppt_x</p:attrName>
                                        </p:attrNameLst>
                                      </p:cBhvr>
                                      <p:tavLst>
                                        <p:tav tm="0">
                                          <p:val>
                                            <p:strVal val="1+#ppt_w/2"/>
                                          </p:val>
                                        </p:tav>
                                        <p:tav tm="100000">
                                          <p:val>
                                            <p:strVal val="#ppt_x"/>
                                          </p:val>
                                        </p:tav>
                                      </p:tavLst>
                                    </p:anim>
                                    <p:anim calcmode="lin" valueType="num">
                                      <p:cBhvr additive="base">
                                        <p:cTn id="12" dur="50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500"/>
                            </p:stCondLst>
                            <p:childTnLst>
                              <p:par>
                                <p:cTn id="14" presetID="2" presetClass="entr" presetSubtype="6" fill="hold" grpId="0" nodeType="afterEffect">
                                  <p:stCondLst>
                                    <p:cond delay="0"/>
                                  </p:stCondLst>
                                  <p:childTnLst>
                                    <p:set>
                                      <p:cBhvr>
                                        <p:cTn id="15" dur="1" fill="hold">
                                          <p:stCondLst>
                                            <p:cond delay="0"/>
                                          </p:stCondLst>
                                        </p:cTn>
                                        <p:tgtEl>
                                          <p:spTgt spid="16387">
                                            <p:txEl>
                                              <p:pRg st="1" end="1"/>
                                            </p:txEl>
                                          </p:spTgt>
                                        </p:tgtEl>
                                        <p:attrNameLst>
                                          <p:attrName>style.visibility</p:attrName>
                                        </p:attrNameLst>
                                      </p:cBhvr>
                                      <p:to>
                                        <p:strVal val="visible"/>
                                      </p:to>
                                    </p:set>
                                    <p:anim calcmode="lin" valueType="num">
                                      <p:cBhvr additive="base">
                                        <p:cTn id="16" dur="5000" fill="hold"/>
                                        <p:tgtEl>
                                          <p:spTgt spid="16387">
                                            <p:txEl>
                                              <p:pRg st="1" end="1"/>
                                            </p:txEl>
                                          </p:spTgt>
                                        </p:tgtEl>
                                        <p:attrNameLst>
                                          <p:attrName>ppt_x</p:attrName>
                                        </p:attrNameLst>
                                      </p:cBhvr>
                                      <p:tavLst>
                                        <p:tav tm="0">
                                          <p:val>
                                            <p:strVal val="1+#ppt_w/2"/>
                                          </p:val>
                                        </p:tav>
                                        <p:tav tm="100000">
                                          <p:val>
                                            <p:strVal val="#ppt_x"/>
                                          </p:val>
                                        </p:tav>
                                      </p:tavLst>
                                    </p:anim>
                                    <p:anim calcmode="lin" valueType="num">
                                      <p:cBhvr additive="base">
                                        <p:cTn id="17" dur="50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0500"/>
                            </p:stCondLst>
                            <p:childTnLst>
                              <p:par>
                                <p:cTn id="19" presetID="2" presetClass="entr" presetSubtype="6" fill="hold" grpId="0" nodeType="afterEffect">
                                  <p:stCondLst>
                                    <p:cond delay="0"/>
                                  </p:stCondLst>
                                  <p:childTnLst>
                                    <p:set>
                                      <p:cBhvr>
                                        <p:cTn id="20" dur="1" fill="hold">
                                          <p:stCondLst>
                                            <p:cond delay="0"/>
                                          </p:stCondLst>
                                        </p:cTn>
                                        <p:tgtEl>
                                          <p:spTgt spid="16387">
                                            <p:txEl>
                                              <p:pRg st="2" end="2"/>
                                            </p:txEl>
                                          </p:spTgt>
                                        </p:tgtEl>
                                        <p:attrNameLst>
                                          <p:attrName>style.visibility</p:attrName>
                                        </p:attrNameLst>
                                      </p:cBhvr>
                                      <p:to>
                                        <p:strVal val="visible"/>
                                      </p:to>
                                    </p:set>
                                    <p:anim calcmode="lin" valueType="num">
                                      <p:cBhvr additive="base">
                                        <p:cTn id="21" dur="5000" fill="hold"/>
                                        <p:tgtEl>
                                          <p:spTgt spid="16387">
                                            <p:txEl>
                                              <p:pRg st="2" end="2"/>
                                            </p:txEl>
                                          </p:spTgt>
                                        </p:tgtEl>
                                        <p:attrNameLst>
                                          <p:attrName>ppt_x</p:attrName>
                                        </p:attrNameLst>
                                      </p:cBhvr>
                                      <p:tavLst>
                                        <p:tav tm="0">
                                          <p:val>
                                            <p:strVal val="1+#ppt_w/2"/>
                                          </p:val>
                                        </p:tav>
                                        <p:tav tm="100000">
                                          <p:val>
                                            <p:strVal val="#ppt_x"/>
                                          </p:val>
                                        </p:tav>
                                      </p:tavLst>
                                    </p:anim>
                                    <p:anim calcmode="lin" valueType="num">
                                      <p:cBhvr additive="base">
                                        <p:cTn id="22" dur="5000" fill="hold"/>
                                        <p:tgtEl>
                                          <p:spTgt spid="16387">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500"/>
                            </p:stCondLst>
                            <p:childTnLst>
                              <p:par>
                                <p:cTn id="24" presetID="2" presetClass="entr" presetSubtype="6" fill="hold" grpId="0" nodeType="afterEffect">
                                  <p:stCondLst>
                                    <p:cond delay="0"/>
                                  </p:stCondLst>
                                  <p:childTnLst>
                                    <p:set>
                                      <p:cBhvr>
                                        <p:cTn id="25" dur="1" fill="hold">
                                          <p:stCondLst>
                                            <p:cond delay="0"/>
                                          </p:stCondLst>
                                        </p:cTn>
                                        <p:tgtEl>
                                          <p:spTgt spid="16387">
                                            <p:txEl>
                                              <p:pRg st="3" end="3"/>
                                            </p:txEl>
                                          </p:spTgt>
                                        </p:tgtEl>
                                        <p:attrNameLst>
                                          <p:attrName>style.visibility</p:attrName>
                                        </p:attrNameLst>
                                      </p:cBhvr>
                                      <p:to>
                                        <p:strVal val="visible"/>
                                      </p:to>
                                    </p:set>
                                    <p:anim calcmode="lin" valueType="num">
                                      <p:cBhvr additive="base">
                                        <p:cTn id="26" dur="5000" fill="hold"/>
                                        <p:tgtEl>
                                          <p:spTgt spid="16387">
                                            <p:txEl>
                                              <p:pRg st="3" end="3"/>
                                            </p:txEl>
                                          </p:spTgt>
                                        </p:tgtEl>
                                        <p:attrNameLst>
                                          <p:attrName>ppt_x</p:attrName>
                                        </p:attrNameLst>
                                      </p:cBhvr>
                                      <p:tavLst>
                                        <p:tav tm="0">
                                          <p:val>
                                            <p:strVal val="1+#ppt_w/2"/>
                                          </p:val>
                                        </p:tav>
                                        <p:tav tm="100000">
                                          <p:val>
                                            <p:strVal val="#ppt_x"/>
                                          </p:val>
                                        </p:tav>
                                      </p:tavLst>
                                    </p:anim>
                                    <p:anim calcmode="lin" valueType="num">
                                      <p:cBhvr additive="base">
                                        <p:cTn id="27" dur="5000" fill="hold"/>
                                        <p:tgtEl>
                                          <p:spTgt spid="16387">
                                            <p:txEl>
                                              <p:pRg st="3" end="3"/>
                                            </p:txEl>
                                          </p:spTgt>
                                        </p:tgtEl>
                                        <p:attrNameLst>
                                          <p:attrName>ppt_y</p:attrName>
                                        </p:attrNameLst>
                                      </p:cBhvr>
                                      <p:tavLst>
                                        <p:tav tm="0">
                                          <p:val>
                                            <p:strVal val="1+#ppt_h/2"/>
                                          </p:val>
                                        </p:tav>
                                        <p:tav tm="100000">
                                          <p:val>
                                            <p:strVal val="#ppt_y"/>
                                          </p:val>
                                        </p:tav>
                                      </p:tavLst>
                                    </p:anim>
                                  </p:childTnLst>
                                </p:cTn>
                              </p:par>
                            </p:childTnLst>
                          </p:cTn>
                        </p:par>
                        <p:par>
                          <p:cTn id="28" fill="hold">
                            <p:stCondLst>
                              <p:cond delay="20500"/>
                            </p:stCondLst>
                            <p:childTnLst>
                              <p:par>
                                <p:cTn id="29" presetID="2" presetClass="entr" presetSubtype="6" fill="hold" grpId="0" nodeType="afterEffect">
                                  <p:stCondLst>
                                    <p:cond delay="0"/>
                                  </p:stCondLst>
                                  <p:childTnLst>
                                    <p:set>
                                      <p:cBhvr>
                                        <p:cTn id="30" dur="1" fill="hold">
                                          <p:stCondLst>
                                            <p:cond delay="0"/>
                                          </p:stCondLst>
                                        </p:cTn>
                                        <p:tgtEl>
                                          <p:spTgt spid="16387">
                                            <p:txEl>
                                              <p:pRg st="4" end="4"/>
                                            </p:txEl>
                                          </p:spTgt>
                                        </p:tgtEl>
                                        <p:attrNameLst>
                                          <p:attrName>style.visibility</p:attrName>
                                        </p:attrNameLst>
                                      </p:cBhvr>
                                      <p:to>
                                        <p:strVal val="visible"/>
                                      </p:to>
                                    </p:set>
                                    <p:anim calcmode="lin" valueType="num">
                                      <p:cBhvr additive="base">
                                        <p:cTn id="31" dur="5000" fill="hold"/>
                                        <p:tgtEl>
                                          <p:spTgt spid="16387">
                                            <p:txEl>
                                              <p:pRg st="4" end="4"/>
                                            </p:txEl>
                                          </p:spTgt>
                                        </p:tgtEl>
                                        <p:attrNameLst>
                                          <p:attrName>ppt_x</p:attrName>
                                        </p:attrNameLst>
                                      </p:cBhvr>
                                      <p:tavLst>
                                        <p:tav tm="0">
                                          <p:val>
                                            <p:strVal val="1+#ppt_w/2"/>
                                          </p:val>
                                        </p:tav>
                                        <p:tav tm="100000">
                                          <p:val>
                                            <p:strVal val="#ppt_x"/>
                                          </p:val>
                                        </p:tav>
                                      </p:tavLst>
                                    </p:anim>
                                    <p:anim calcmode="lin" valueType="num">
                                      <p:cBhvr additive="base">
                                        <p:cTn id="32" dur="5000" fill="hold"/>
                                        <p:tgtEl>
                                          <p:spTgt spid="16387">
                                            <p:txEl>
                                              <p:pRg st="4" end="4"/>
                                            </p:txEl>
                                          </p:spTgt>
                                        </p:tgtEl>
                                        <p:attrNameLst>
                                          <p:attrName>ppt_y</p:attrName>
                                        </p:attrNameLst>
                                      </p:cBhvr>
                                      <p:tavLst>
                                        <p:tav tm="0">
                                          <p:val>
                                            <p:strVal val="1+#ppt_h/2"/>
                                          </p:val>
                                        </p:tav>
                                        <p:tav tm="100000">
                                          <p:val>
                                            <p:strVal val="#ppt_y"/>
                                          </p:val>
                                        </p:tav>
                                      </p:tavLst>
                                    </p:anim>
                                  </p:childTnLst>
                                </p:cTn>
                              </p:par>
                            </p:childTnLst>
                          </p:cTn>
                        </p:par>
                        <p:par>
                          <p:cTn id="33" fill="hold">
                            <p:stCondLst>
                              <p:cond delay="25500"/>
                            </p:stCondLst>
                            <p:childTnLst>
                              <p:par>
                                <p:cTn id="34" presetID="2" presetClass="entr" presetSubtype="6" fill="hold" grpId="0" nodeType="afterEffect">
                                  <p:stCondLst>
                                    <p:cond delay="0"/>
                                  </p:stCondLst>
                                  <p:childTnLst>
                                    <p:set>
                                      <p:cBhvr>
                                        <p:cTn id="35" dur="1" fill="hold">
                                          <p:stCondLst>
                                            <p:cond delay="0"/>
                                          </p:stCondLst>
                                        </p:cTn>
                                        <p:tgtEl>
                                          <p:spTgt spid="16387">
                                            <p:txEl>
                                              <p:pRg st="5" end="5"/>
                                            </p:txEl>
                                          </p:spTgt>
                                        </p:tgtEl>
                                        <p:attrNameLst>
                                          <p:attrName>style.visibility</p:attrName>
                                        </p:attrNameLst>
                                      </p:cBhvr>
                                      <p:to>
                                        <p:strVal val="visible"/>
                                      </p:to>
                                    </p:set>
                                    <p:anim calcmode="lin" valueType="num">
                                      <p:cBhvr additive="base">
                                        <p:cTn id="36" dur="5000" fill="hold"/>
                                        <p:tgtEl>
                                          <p:spTgt spid="16387">
                                            <p:txEl>
                                              <p:pRg st="5" end="5"/>
                                            </p:txEl>
                                          </p:spTgt>
                                        </p:tgtEl>
                                        <p:attrNameLst>
                                          <p:attrName>ppt_x</p:attrName>
                                        </p:attrNameLst>
                                      </p:cBhvr>
                                      <p:tavLst>
                                        <p:tav tm="0">
                                          <p:val>
                                            <p:strVal val="1+#ppt_w/2"/>
                                          </p:val>
                                        </p:tav>
                                        <p:tav tm="100000">
                                          <p:val>
                                            <p:strVal val="#ppt_x"/>
                                          </p:val>
                                        </p:tav>
                                      </p:tavLst>
                                    </p:anim>
                                    <p:anim calcmode="lin" valueType="num">
                                      <p:cBhvr additive="base">
                                        <p:cTn id="37" dur="5000" fill="hold"/>
                                        <p:tgtEl>
                                          <p:spTgt spid="1638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build="p" autoUpdateAnimBg="0"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7329510" cy="914384"/>
          </a:xfrm>
        </p:spPr>
        <p:txBody>
          <a:bodyPr>
            <a:noAutofit/>
          </a:bodyPr>
          <a:lstStyle/>
          <a:p>
            <a:pPr>
              <a:defRPr/>
            </a:pPr>
            <a:r>
              <a:rPr lang="ru-RU" sz="3600" cap="none" dirty="0">
                <a:solidFill>
                  <a:schemeClr val="tx2"/>
                </a:solidFill>
              </a:rPr>
              <a:t>История жевательной резинки</a:t>
            </a:r>
          </a:p>
        </p:txBody>
      </p:sp>
      <p:sp>
        <p:nvSpPr>
          <p:cNvPr id="9219" name="Текст 2"/>
          <p:cNvSpPr>
            <a:spLocks noGrp="1"/>
          </p:cNvSpPr>
          <p:nvPr>
            <p:ph type="body" idx="2"/>
          </p:nvPr>
        </p:nvSpPr>
        <p:spPr>
          <a:xfrm>
            <a:off x="457200" y="1214438"/>
            <a:ext cx="7472363" cy="885825"/>
          </a:xfrm>
        </p:spPr>
        <p:txBody>
          <a:bodyPr>
            <a:normAutofit lnSpcReduction="10000"/>
          </a:bodyPr>
          <a:lstStyle/>
          <a:p>
            <a:pPr>
              <a:spcBef>
                <a:spcPct val="0"/>
              </a:spcBef>
              <a:spcAft>
                <a:spcPct val="0"/>
              </a:spcAft>
            </a:pPr>
            <a:r>
              <a:rPr lang="ru-RU" sz="2800" dirty="0" smtClean="0">
                <a:latin typeface="Comic Sans MS" pitchFamily="66" charset="0"/>
              </a:rPr>
              <a:t>Жевательная резинка имеет свою историю и уходит своими корнями вглубь веков. </a:t>
            </a:r>
          </a:p>
          <a:p>
            <a:pPr>
              <a:spcBef>
                <a:spcPct val="0"/>
              </a:spcBef>
              <a:spcAft>
                <a:spcPct val="0"/>
              </a:spcAft>
            </a:pPr>
            <a:endParaRPr lang="ru-RU" dirty="0" smtClean="0"/>
          </a:p>
        </p:txBody>
      </p:sp>
      <p:pic>
        <p:nvPicPr>
          <p:cNvPr id="9220" name="Picture 5"/>
          <p:cNvPicPr>
            <a:picLocks noGrp="1" noChangeAspect="1" noChangeArrowheads="1"/>
          </p:cNvPicPr>
          <p:nvPr>
            <p:ph sz="half" idx="1"/>
          </p:nvPr>
        </p:nvPicPr>
        <p:blipFill>
          <a:blip r:embed="rId2" cstate="print"/>
          <a:stretch>
            <a:fillRect/>
          </a:stretch>
        </p:blipFill>
        <p:spPr>
          <a:xfrm>
            <a:off x="4406900" y="2600325"/>
            <a:ext cx="3448050" cy="2724150"/>
          </a:xfrm>
          <a:noFill/>
        </p:spPr>
      </p:pic>
      <p:sp>
        <p:nvSpPr>
          <p:cNvPr id="6" name="Номер слайда 5"/>
          <p:cNvSpPr>
            <a:spLocks noGrp="1"/>
          </p:cNvSpPr>
          <p:nvPr>
            <p:ph type="sldNum" sz="quarter" idx="12"/>
          </p:nvPr>
        </p:nvSpPr>
        <p:spPr>
          <a:xfrm>
            <a:off x="8286750" y="6429375"/>
            <a:ext cx="588963" cy="228600"/>
          </a:xfrm>
        </p:spPr>
        <p:txBody>
          <a:bodyPr>
            <a:normAutofit lnSpcReduction="10000"/>
          </a:bodyPr>
          <a:lstStyle/>
          <a:p>
            <a:pPr>
              <a:defRPr/>
            </a:pPr>
            <a:fld id="{C1322391-0D8E-47A0-8230-9E1FD3667ABD}" type="slidenum">
              <a:rPr lang="en-US" sz="1600" smtClean="0">
                <a:solidFill>
                  <a:schemeClr val="bg1"/>
                </a:solidFill>
              </a:rPr>
              <a:pPr>
                <a:defRPr/>
              </a:pPr>
              <a:t>7</a:t>
            </a:fld>
            <a:endParaRPr lang="en-US" sz="1600" dirty="0">
              <a:solidFill>
                <a:schemeClr val="bg1"/>
              </a:solidFill>
            </a:endParaRPr>
          </a:p>
        </p:txBody>
      </p:sp>
      <p:pic>
        <p:nvPicPr>
          <p:cNvPr id="9221" name="Picture 6"/>
          <p:cNvPicPr>
            <a:picLocks noChangeAspect="1" noChangeArrowheads="1"/>
          </p:cNvPicPr>
          <p:nvPr/>
        </p:nvPicPr>
        <p:blipFill>
          <a:blip r:embed="rId3" cstate="print"/>
          <a:srcRect/>
          <a:stretch>
            <a:fillRect/>
          </a:stretch>
        </p:blipFill>
        <p:spPr bwMode="auto">
          <a:xfrm>
            <a:off x="357188" y="2214563"/>
            <a:ext cx="3859212" cy="4071937"/>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85728"/>
            <a:ext cx="6929486" cy="1037258"/>
          </a:xfrm>
        </p:spPr>
        <p:txBody>
          <a:bodyPr/>
          <a:lstStyle/>
          <a:p>
            <a:pPr>
              <a:defRPr/>
            </a:pPr>
            <a:r>
              <a:rPr lang="ru-RU" cap="none" dirty="0" smtClean="0">
                <a:solidFill>
                  <a:schemeClr val="tx2"/>
                </a:solidFill>
              </a:rPr>
              <a:t>Заключение и выводы</a:t>
            </a:r>
            <a:endParaRPr lang="ru-RU" cap="none" dirty="0">
              <a:solidFill>
                <a:schemeClr val="tx2"/>
              </a:solidFill>
            </a:endParaRPr>
          </a:p>
        </p:txBody>
      </p:sp>
      <p:sp>
        <p:nvSpPr>
          <p:cNvPr id="24579" name="Содержимое 2"/>
          <p:cNvSpPr>
            <a:spLocks noGrp="1"/>
          </p:cNvSpPr>
          <p:nvPr>
            <p:ph sz="half" idx="1"/>
          </p:nvPr>
        </p:nvSpPr>
        <p:spPr>
          <a:xfrm>
            <a:off x="285720" y="1285875"/>
            <a:ext cx="4286250" cy="5572125"/>
          </a:xfrm>
        </p:spPr>
        <p:txBody>
          <a:bodyPr>
            <a:normAutofit/>
          </a:bodyPr>
          <a:lstStyle/>
          <a:p>
            <a:r>
              <a:rPr lang="ru-RU" sz="1600" dirty="0" smtClean="0">
                <a:latin typeface="Comic Sans MS" pitchFamily="66" charset="0"/>
              </a:rPr>
              <a:t>Жевательная резинка нравится младшим школьникам, потому что она сладкая и вкусная.</a:t>
            </a:r>
          </a:p>
          <a:p>
            <a:r>
              <a:rPr lang="ru-RU" sz="1600" dirty="0" smtClean="0">
                <a:latin typeface="Comic Sans MS" pitchFamily="66" charset="0"/>
              </a:rPr>
              <a:t>Самая любимая жевательная резинка – это «</a:t>
            </a:r>
            <a:r>
              <a:rPr lang="en-US" sz="1600" dirty="0" err="1" smtClean="0">
                <a:latin typeface="Comic Sans MS" pitchFamily="66" charset="0"/>
              </a:rPr>
              <a:t>Dirol</a:t>
            </a:r>
            <a:r>
              <a:rPr lang="ru-RU" sz="1600" dirty="0" smtClean="0">
                <a:latin typeface="Comic Sans MS" pitchFamily="66" charset="0"/>
              </a:rPr>
              <a:t>».</a:t>
            </a:r>
          </a:p>
          <a:p>
            <a:r>
              <a:rPr lang="ru-RU" sz="1600" dirty="0" smtClean="0">
                <a:latin typeface="Comic Sans MS" pitchFamily="66" charset="0"/>
              </a:rPr>
              <a:t>Жевательные резинки «</a:t>
            </a:r>
            <a:r>
              <a:rPr lang="en-US" sz="1600" dirty="0" smtClean="0">
                <a:latin typeface="Comic Sans MS" pitchFamily="66" charset="0"/>
              </a:rPr>
              <a:t>Orbit</a:t>
            </a:r>
            <a:r>
              <a:rPr lang="ru-RU" sz="1600" dirty="0" smtClean="0">
                <a:latin typeface="Comic Sans MS" pitchFamily="66" charset="0"/>
              </a:rPr>
              <a:t>», «</a:t>
            </a:r>
            <a:r>
              <a:rPr lang="en-US" sz="1600" dirty="0" err="1" smtClean="0">
                <a:latin typeface="Comic Sans MS" pitchFamily="66" charset="0"/>
              </a:rPr>
              <a:t>Dirol</a:t>
            </a:r>
            <a:r>
              <a:rPr lang="ru-RU" sz="1600" dirty="0" smtClean="0">
                <a:latin typeface="Comic Sans MS" pitchFamily="66" charset="0"/>
              </a:rPr>
              <a:t>», «</a:t>
            </a:r>
            <a:r>
              <a:rPr lang="en-US" sz="1600" dirty="0" err="1" smtClean="0">
                <a:latin typeface="Comic Sans MS" pitchFamily="66" charset="0"/>
              </a:rPr>
              <a:t>Hubba</a:t>
            </a:r>
            <a:r>
              <a:rPr lang="en-US" sz="1600" dirty="0" smtClean="0">
                <a:latin typeface="Comic Sans MS" pitchFamily="66" charset="0"/>
              </a:rPr>
              <a:t> Bubba</a:t>
            </a:r>
            <a:r>
              <a:rPr lang="ru-RU" sz="1600" dirty="0" smtClean="0">
                <a:latin typeface="Comic Sans MS" pitchFamily="66" charset="0"/>
              </a:rPr>
              <a:t>» имеют в своём составе вещества, вызывающие различные заболевания.</a:t>
            </a:r>
          </a:p>
          <a:p>
            <a:r>
              <a:rPr lang="ru-RU" sz="1600" dirty="0" smtClean="0">
                <a:latin typeface="Comic Sans MS" pitchFamily="66" charset="0"/>
              </a:rPr>
              <a:t>Употребление жевательной резинки во время математического счёта мешает звукопроизношению и замедляет мыслительные процессы.</a:t>
            </a:r>
          </a:p>
          <a:p>
            <a:r>
              <a:rPr lang="ru-RU" sz="1600" dirty="0" smtClean="0">
                <a:latin typeface="Comic Sans MS" pitchFamily="66" charset="0"/>
              </a:rPr>
              <a:t>Чтобы уберечь себя от нежелательных последствий, следует соблюдать основные правила пользования жевательной резинкой. </a:t>
            </a:r>
          </a:p>
          <a:p>
            <a:r>
              <a:rPr lang="ru-RU" sz="1600" dirty="0" smtClean="0">
                <a:latin typeface="Comic Sans MS" pitchFamily="66" charset="0"/>
              </a:rPr>
              <a:t>Использовать её могут только люди со здоровыми зубами и дёснами в течение 5-10 минут после еды.</a:t>
            </a:r>
          </a:p>
        </p:txBody>
      </p:sp>
      <p:sp>
        <p:nvSpPr>
          <p:cNvPr id="4" name="Содержимое 3"/>
          <p:cNvSpPr>
            <a:spLocks noGrp="1"/>
          </p:cNvSpPr>
          <p:nvPr>
            <p:ph sz="half" idx="2"/>
          </p:nvPr>
        </p:nvSpPr>
        <p:spPr>
          <a:xfrm>
            <a:off x="4786314" y="1714488"/>
            <a:ext cx="3521075" cy="2357438"/>
          </a:xfrm>
        </p:spPr>
        <p:txBody>
          <a:bodyPr>
            <a:noAutofit/>
          </a:bodyPr>
          <a:lstStyle/>
          <a:p>
            <a:pPr marL="0" indent="0">
              <a:lnSpc>
                <a:spcPct val="150000"/>
              </a:lnSpc>
              <a:spcBef>
                <a:spcPts val="0"/>
              </a:spcBef>
              <a:buFont typeface="Wingdings 2" pitchFamily="18" charset="2"/>
              <a:buNone/>
              <a:defRPr/>
            </a:pPr>
            <a:r>
              <a:rPr lang="ru-RU" sz="1600" dirty="0" smtClean="0">
                <a:latin typeface="Comic Sans MS" pitchFamily="66" charset="0"/>
              </a:rPr>
              <a:t>Жевательная резинка наносит больше вреда организму ребёнка, чем пользы, а жевание её неэтично по отношению к окружающим.</a:t>
            </a:r>
          </a:p>
          <a:p>
            <a:pPr>
              <a:defRPr/>
            </a:pPr>
            <a:endParaRPr lang="ru-RU" sz="2000" dirty="0">
              <a:latin typeface="Comic Sans MS" pitchFamily="66" charset="0"/>
            </a:endParaRPr>
          </a:p>
        </p:txBody>
      </p:sp>
      <p:sp>
        <p:nvSpPr>
          <p:cNvPr id="6" name="Номер слайда 5"/>
          <p:cNvSpPr>
            <a:spLocks noGrp="1"/>
          </p:cNvSpPr>
          <p:nvPr>
            <p:ph type="sldNum" sz="quarter" idx="12"/>
          </p:nvPr>
        </p:nvSpPr>
        <p:spPr>
          <a:xfrm>
            <a:off x="8358188" y="6429375"/>
            <a:ext cx="588962" cy="228600"/>
          </a:xfrm>
        </p:spPr>
        <p:txBody>
          <a:bodyPr/>
          <a:lstStyle/>
          <a:p>
            <a:pPr>
              <a:defRPr/>
            </a:pPr>
            <a:fld id="{CDF80322-6B15-4064-871A-C960E4122E1E}" type="slidenum">
              <a:rPr lang="en-US" sz="1600" smtClean="0">
                <a:solidFill>
                  <a:schemeClr val="bg1"/>
                </a:solidFill>
              </a:rPr>
              <a:pPr>
                <a:defRPr/>
              </a:pPr>
              <a:t>70</a:t>
            </a:fld>
            <a:endParaRPr lang="en-US" sz="1600" dirty="0">
              <a:solidFill>
                <a:schemeClr val="bg1"/>
              </a:solidFill>
            </a:endParaRPr>
          </a:p>
        </p:txBody>
      </p:sp>
      <p:pic>
        <p:nvPicPr>
          <p:cNvPr id="24581" name="Picture 6"/>
          <p:cNvPicPr>
            <a:picLocks noChangeAspect="1" noChangeArrowheads="1"/>
          </p:cNvPicPr>
          <p:nvPr/>
        </p:nvPicPr>
        <p:blipFill>
          <a:blip r:embed="rId2" cstate="print"/>
          <a:srcRect/>
          <a:stretch>
            <a:fillRect/>
          </a:stretch>
        </p:blipFill>
        <p:spPr bwMode="auto">
          <a:xfrm>
            <a:off x="4857750" y="3929063"/>
            <a:ext cx="3016250" cy="2714625"/>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0" y="1857364"/>
            <a:ext cx="8686800" cy="4093428"/>
          </a:xfrm>
          <a:prstGeom prst="rect">
            <a:avLst/>
          </a:prstGeom>
          <a:noFill/>
          <a:ln w="9525">
            <a:noFill/>
            <a:miter lim="800000"/>
            <a:headEnd/>
            <a:tailEnd/>
          </a:ln>
        </p:spPr>
        <p:txBody>
          <a:bodyPr anchor="ctr">
            <a:spAutoFit/>
          </a:bodyPr>
          <a:lstStyle/>
          <a:p>
            <a:pPr algn="just" eaLnBrk="0" hangingPunct="0">
              <a:buFontTx/>
              <a:buChar char="•"/>
              <a:tabLst>
                <a:tab pos="342900" algn="l"/>
              </a:tabLst>
            </a:pPr>
            <a:r>
              <a:rPr lang="ru-RU" sz="2000" dirty="0">
                <a:latin typeface="Comic Sans MS" pitchFamily="66" charset="0"/>
                <a:cs typeface="Times New Roman" pitchFamily="18" charset="0"/>
              </a:rPr>
              <a:t>В результате работы дали определение  понятию жевательная резинка. Жевательная резинка</a:t>
            </a:r>
            <a:r>
              <a:rPr lang="ru-RU" sz="2000" b="1" dirty="0">
                <a:latin typeface="Comic Sans MS" pitchFamily="66" charset="0"/>
                <a:cs typeface="Times New Roman" pitchFamily="18" charset="0"/>
              </a:rPr>
              <a:t> – </a:t>
            </a:r>
            <a:r>
              <a:rPr lang="ru-RU" sz="2000" dirty="0">
                <a:latin typeface="Comic Sans MS" pitchFamily="66" charset="0"/>
                <a:cs typeface="Times New Roman" pitchFamily="18" charset="0"/>
              </a:rPr>
              <a:t>кулинарное изделие, которое состоит из несъедобной эластичной основы и различных вкусовых и ароматических добавок. Рассмотрели историю появления жевательной резинки.</a:t>
            </a:r>
            <a:endParaRPr lang="ru-RU" sz="2000" dirty="0">
              <a:latin typeface="Comic Sans MS" pitchFamily="66" charset="0"/>
            </a:endParaRPr>
          </a:p>
          <a:p>
            <a:pPr algn="just" eaLnBrk="0" hangingPunct="0">
              <a:buFontTx/>
              <a:buChar char="•"/>
              <a:tabLst>
                <a:tab pos="342900" algn="l"/>
              </a:tabLst>
            </a:pPr>
            <a:r>
              <a:rPr lang="ru-RU" sz="2000" dirty="0">
                <a:latin typeface="Comic Sans MS" pitchFamily="66" charset="0"/>
                <a:cs typeface="Times New Roman" pitchFamily="18" charset="0"/>
              </a:rPr>
              <a:t>Определили, что жевательная резинка </a:t>
            </a:r>
            <a:r>
              <a:rPr lang="ru-RU" sz="2000" dirty="0" smtClean="0">
                <a:latin typeface="Comic Sans MS" pitchFamily="66" charset="0"/>
                <a:cs typeface="Times New Roman" pitchFamily="18" charset="0"/>
              </a:rPr>
              <a:t>содержит </a:t>
            </a:r>
            <a:r>
              <a:rPr lang="ru-RU" sz="2000" dirty="0">
                <a:latin typeface="Comic Sans MS" pitchFamily="66" charset="0"/>
                <a:cs typeface="Times New Roman" pitchFamily="18" charset="0"/>
              </a:rPr>
              <a:t>целый ряд вредных веществ для нашего организма: </a:t>
            </a:r>
            <a:r>
              <a:rPr lang="ru-RU" sz="2000" dirty="0" err="1">
                <a:latin typeface="Comic Sans MS" pitchFamily="66" charset="0"/>
                <a:cs typeface="Times New Roman" pitchFamily="18" charset="0"/>
              </a:rPr>
              <a:t>ароматизаторы</a:t>
            </a:r>
            <a:r>
              <a:rPr lang="ru-RU" sz="2000" dirty="0">
                <a:latin typeface="Comic Sans MS" pitchFamily="66" charset="0"/>
                <a:cs typeface="Times New Roman" pitchFamily="18" charset="0"/>
              </a:rPr>
              <a:t>, красители, </a:t>
            </a:r>
            <a:r>
              <a:rPr lang="ru-RU" sz="2000" dirty="0" err="1">
                <a:latin typeface="Comic Sans MS" pitchFamily="66" charset="0"/>
                <a:cs typeface="Times New Roman" pitchFamily="18" charset="0"/>
              </a:rPr>
              <a:t>подсластители</a:t>
            </a:r>
            <a:r>
              <a:rPr lang="ru-RU" sz="2000" dirty="0">
                <a:latin typeface="Comic Sans MS" pitchFamily="66" charset="0"/>
                <a:cs typeface="Times New Roman" pitchFamily="18" charset="0"/>
              </a:rPr>
              <a:t>, которые влияют на работу пищеварительной системы, снижает умственную активность, влияет на здоровье зубов.</a:t>
            </a:r>
            <a:endParaRPr lang="ru-RU" sz="2000" dirty="0">
              <a:latin typeface="Comic Sans MS" pitchFamily="66" charset="0"/>
            </a:endParaRPr>
          </a:p>
          <a:p>
            <a:pPr algn="just" eaLnBrk="0" hangingPunct="0">
              <a:buFontTx/>
              <a:buChar char="•"/>
              <a:tabLst>
                <a:tab pos="342900" algn="l"/>
              </a:tabLst>
            </a:pPr>
            <a:r>
              <a:rPr lang="ru-RU" sz="2000" dirty="0">
                <a:latin typeface="Comic Sans MS" pitchFamily="66" charset="0"/>
                <a:cs typeface="Times New Roman" pitchFamily="18" charset="0"/>
              </a:rPr>
              <a:t>С нашей точки зрения, жевательная резинка приносит очень много вреда организму человека, поэтому мы предлагаем в качестве замены использование зубной щетки с пастой и употребление овощей и фруктов.</a:t>
            </a:r>
            <a:endParaRPr lang="ru-RU" sz="2000" dirty="0">
              <a:latin typeface="Comic Sans MS" pitchFamily="66" charset="0"/>
            </a:endParaRPr>
          </a:p>
        </p:txBody>
      </p:sp>
      <p:sp>
        <p:nvSpPr>
          <p:cNvPr id="20483" name="TextBox 3"/>
          <p:cNvSpPr txBox="1">
            <a:spLocks noChangeArrowheads="1"/>
          </p:cNvSpPr>
          <p:nvPr/>
        </p:nvSpPr>
        <p:spPr bwMode="auto">
          <a:xfrm>
            <a:off x="3357554" y="1000108"/>
            <a:ext cx="2122697" cy="646331"/>
          </a:xfrm>
          <a:prstGeom prst="rect">
            <a:avLst/>
          </a:prstGeom>
          <a:solidFill>
            <a:schemeClr val="tx1"/>
          </a:solidFill>
          <a:ln w="9525">
            <a:noFill/>
            <a:miter lim="800000"/>
            <a:headEnd/>
            <a:tailEnd/>
          </a:ln>
        </p:spPr>
        <p:txBody>
          <a:bodyPr wrap="none">
            <a:spAutoFit/>
          </a:bodyPr>
          <a:lstStyle/>
          <a:p>
            <a:r>
              <a:rPr lang="ru-RU" sz="3600" b="1" dirty="0">
                <a:solidFill>
                  <a:schemeClr val="bg1"/>
                </a:solidFill>
              </a:rPr>
              <a:t>Выводы</a:t>
            </a:r>
            <a:r>
              <a:rPr lang="ru-RU" sz="3600" b="1" dirty="0">
                <a:solidFill>
                  <a:srgbClr val="004821"/>
                </a:solidFill>
              </a:rPr>
              <a:t>:</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WordArt 5"/>
          <p:cNvSpPr>
            <a:spLocks noChangeArrowheads="1" noChangeShapeType="1" noTextEdit="1"/>
          </p:cNvSpPr>
          <p:nvPr/>
        </p:nvSpPr>
        <p:spPr bwMode="auto">
          <a:xfrm>
            <a:off x="3563938" y="981075"/>
            <a:ext cx="1800225" cy="768350"/>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FF0000"/>
                </a:solidFill>
                <a:latin typeface="Arial"/>
                <a:cs typeface="Arial"/>
              </a:rPr>
              <a:t>Вывод</a:t>
            </a:r>
          </a:p>
        </p:txBody>
      </p:sp>
      <p:sp>
        <p:nvSpPr>
          <p:cNvPr id="12294" name="Rectangle 6"/>
          <p:cNvSpPr>
            <a:spLocks noChangeArrowheads="1"/>
          </p:cNvSpPr>
          <p:nvPr/>
        </p:nvSpPr>
        <p:spPr bwMode="auto">
          <a:xfrm>
            <a:off x="755650" y="2379663"/>
            <a:ext cx="7673975" cy="3416320"/>
          </a:xfrm>
          <a:prstGeom prst="rect">
            <a:avLst/>
          </a:prstGeom>
          <a:noFill/>
          <a:ln w="9525">
            <a:noFill/>
            <a:miter lim="800000"/>
            <a:headEnd/>
            <a:tailEnd/>
          </a:ln>
        </p:spPr>
        <p:txBody>
          <a:bodyPr anchor="ctr">
            <a:spAutoFit/>
          </a:bodyPr>
          <a:lstStyle/>
          <a:p>
            <a:pPr algn="ctr"/>
            <a:r>
              <a:rPr lang="ru-RU" sz="3600" dirty="0">
                <a:latin typeface="Comic Sans MS" pitchFamily="66" charset="0"/>
              </a:rPr>
              <a:t>Работая по теме исследования, мы пришли к выводу, что в большинстве случаев употребление жевательной резинки пагубно влияет на здоровье человека.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Effect transition="in" filter="checkerboard(across)">
                                      <p:cBhvr>
                                        <p:cTn id="7" dur="1000"/>
                                        <p:tgtEl>
                                          <p:spTgt spid="1229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4"/>
                                        </p:tgtEl>
                                        <p:attrNameLst>
                                          <p:attrName>style.visibility</p:attrName>
                                        </p:attrNameLst>
                                      </p:cBhvr>
                                      <p:to>
                                        <p:strVal val="visible"/>
                                      </p:to>
                                    </p:set>
                                    <p:animEffect transition="in" filter="blinds(horizontal)">
                                      <p:cBhvr>
                                        <p:cTn id="12"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1229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endParaRPr lang="ru-RU" smtClean="0"/>
          </a:p>
        </p:txBody>
      </p:sp>
      <p:sp>
        <p:nvSpPr>
          <p:cNvPr id="17411" name="Rectangle 3"/>
          <p:cNvSpPr>
            <a:spLocks noGrp="1" noChangeArrowheads="1"/>
          </p:cNvSpPr>
          <p:nvPr>
            <p:ph idx="1"/>
          </p:nvPr>
        </p:nvSpPr>
        <p:spPr/>
        <p:txBody>
          <a:bodyPr/>
          <a:lstStyle/>
          <a:p>
            <a:pPr eaLnBrk="1" hangingPunct="1"/>
            <a:endParaRPr lang="ru-RU" smtClean="0"/>
          </a:p>
        </p:txBody>
      </p:sp>
      <p:pic>
        <p:nvPicPr>
          <p:cNvPr id="17412" name="Picture 4" descr="raztum34"/>
          <p:cNvPicPr>
            <a:picLocks noChangeAspect="1" noChangeArrowheads="1"/>
          </p:cNvPicPr>
          <p:nvPr/>
        </p:nvPicPr>
        <p:blipFill>
          <a:blip r:embed="rId3" cstate="print"/>
          <a:srcRect/>
          <a:stretch>
            <a:fillRect/>
          </a:stretch>
        </p:blipFill>
        <p:spPr bwMode="auto">
          <a:xfrm>
            <a:off x="-323850" y="0"/>
            <a:ext cx="9467850" cy="6858000"/>
          </a:xfrm>
          <a:prstGeom prst="rect">
            <a:avLst/>
          </a:prstGeom>
          <a:noFill/>
          <a:ln w="9525">
            <a:noFill/>
            <a:miter lim="800000"/>
            <a:headEnd/>
            <a:tailEnd/>
          </a:ln>
        </p:spPr>
      </p:pic>
      <p:sp>
        <p:nvSpPr>
          <p:cNvPr id="45061" name="WordArt 5" descr="Частый вертикальный"/>
          <p:cNvSpPr>
            <a:spLocks noChangeArrowheads="1" noChangeShapeType="1" noTextEdit="1"/>
          </p:cNvSpPr>
          <p:nvPr/>
        </p:nvSpPr>
        <p:spPr bwMode="auto">
          <a:xfrm>
            <a:off x="0" y="404813"/>
            <a:ext cx="8459788" cy="2519362"/>
          </a:xfrm>
          <a:prstGeom prst="rect">
            <a:avLst/>
          </a:prstGeom>
        </p:spPr>
        <p:txBody>
          <a:bodyPr wrap="none" fromWordArt="1">
            <a:prstTxWarp prst="textDeflateInflate">
              <a:avLst>
                <a:gd name="adj" fmla="val 28028"/>
              </a:avLst>
            </a:prstTxWarp>
          </a:bodyPr>
          <a:lstStyle/>
          <a:p>
            <a:pPr algn="ctr"/>
            <a:r>
              <a:rPr lang="ru-RU" sz="3600"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Comic Sans MS"/>
              </a:rPr>
              <a:t>Наши советы</a:t>
            </a:r>
          </a:p>
        </p:txBody>
      </p:sp>
      <p:sp>
        <p:nvSpPr>
          <p:cNvPr id="17414" name="Rectangle 7"/>
          <p:cNvSpPr>
            <a:spLocks noChangeArrowheads="1"/>
          </p:cNvSpPr>
          <p:nvPr/>
        </p:nvSpPr>
        <p:spPr bwMode="auto">
          <a:xfrm>
            <a:off x="323850" y="1700213"/>
            <a:ext cx="8351838" cy="4789487"/>
          </a:xfrm>
          <a:prstGeom prst="rect">
            <a:avLst/>
          </a:prstGeom>
          <a:noFill/>
          <a:ln w="9525">
            <a:noFill/>
            <a:miter lim="800000"/>
            <a:headEnd/>
            <a:tailEnd/>
          </a:ln>
        </p:spPr>
        <p:txBody>
          <a:bodyPr>
            <a:spAutoFit/>
          </a:bodyPr>
          <a:lstStyle/>
          <a:p>
            <a:pPr marL="342900" indent="-342900">
              <a:buFont typeface="Wingdings" pitchFamily="2" charset="2"/>
              <a:buChar char="v"/>
            </a:pPr>
            <a:r>
              <a:rPr lang="ru-RU" sz="2800" b="1" dirty="0">
                <a:solidFill>
                  <a:srgbClr val="990033"/>
                </a:solidFill>
                <a:latin typeface="Comic Sans MS" pitchFamily="66" charset="0"/>
              </a:rPr>
              <a:t>Читайте мелкие надписи на упаковках.</a:t>
            </a:r>
          </a:p>
          <a:p>
            <a:pPr marL="342900" indent="-342900">
              <a:buFont typeface="Wingdings" pitchFamily="2" charset="2"/>
              <a:buNone/>
            </a:pPr>
            <a:endParaRPr lang="ru-RU" sz="2800" b="1" dirty="0">
              <a:solidFill>
                <a:srgbClr val="990033"/>
              </a:solidFill>
              <a:latin typeface="Comic Sans MS" pitchFamily="66" charset="0"/>
            </a:endParaRPr>
          </a:p>
          <a:p>
            <a:pPr marL="342900" indent="-342900">
              <a:buFont typeface="Wingdings" pitchFamily="2" charset="2"/>
              <a:buChar char="v"/>
            </a:pPr>
            <a:r>
              <a:rPr lang="ru-RU" sz="2800" b="1" dirty="0">
                <a:solidFill>
                  <a:srgbClr val="990033"/>
                </a:solidFill>
                <a:latin typeface="Comic Sans MS" pitchFamily="66" charset="0"/>
              </a:rPr>
              <a:t>После обеда можно пожевать резинку не более 15 минут. </a:t>
            </a:r>
          </a:p>
          <a:p>
            <a:pPr marL="342900" indent="-342900">
              <a:buFont typeface="Wingdings" pitchFamily="2" charset="2"/>
              <a:buNone/>
            </a:pPr>
            <a:endParaRPr lang="ru-RU" sz="2800" b="1" dirty="0">
              <a:solidFill>
                <a:srgbClr val="990033"/>
              </a:solidFill>
              <a:latin typeface="Comic Sans MS" pitchFamily="66" charset="0"/>
            </a:endParaRPr>
          </a:p>
          <a:p>
            <a:pPr marL="342900" indent="-342900">
              <a:buFont typeface="Wingdings" pitchFamily="2" charset="2"/>
              <a:buChar char="v"/>
            </a:pPr>
            <a:r>
              <a:rPr lang="ru-RU" sz="2800" b="1" dirty="0">
                <a:solidFill>
                  <a:srgbClr val="990033"/>
                </a:solidFill>
                <a:latin typeface="Comic Sans MS" pitchFamily="66" charset="0"/>
              </a:rPr>
              <a:t> Не употребляйте "жвачку" перед едой</a:t>
            </a:r>
          </a:p>
          <a:p>
            <a:pPr marL="342900" indent="-342900">
              <a:buFont typeface="Wingdings" pitchFamily="2" charset="2"/>
              <a:buNone/>
            </a:pPr>
            <a:endParaRPr lang="ru-RU" sz="2800" b="1" dirty="0">
              <a:solidFill>
                <a:srgbClr val="990033"/>
              </a:solidFill>
              <a:latin typeface="Comic Sans MS" pitchFamily="66" charset="0"/>
            </a:endParaRPr>
          </a:p>
          <a:p>
            <a:pPr marL="342900" indent="-342900">
              <a:buFont typeface="Wingdings" pitchFamily="2" charset="2"/>
              <a:buChar char="v"/>
            </a:pPr>
            <a:r>
              <a:rPr lang="ru-RU" sz="2800" b="1" dirty="0">
                <a:solidFill>
                  <a:srgbClr val="990033"/>
                </a:solidFill>
                <a:latin typeface="Comic Sans MS" pitchFamily="66" charset="0"/>
              </a:rPr>
              <a:t>"Жвачку" ни в коем случае нельзя проглатывать</a:t>
            </a:r>
          </a:p>
          <a:p>
            <a:pPr marL="342900" indent="-342900">
              <a:buFont typeface="Wingdings" pitchFamily="2" charset="2"/>
              <a:buNone/>
            </a:pPr>
            <a:endParaRPr lang="ru-RU" sz="2800" b="1" dirty="0">
              <a:solidFill>
                <a:srgbClr val="990033"/>
              </a:solidFill>
              <a:latin typeface="Comic Sans MS" pitchFamily="66" charset="0"/>
            </a:endParaRPr>
          </a:p>
          <a:p>
            <a:pPr marL="342900" indent="-342900">
              <a:buFont typeface="Wingdings" pitchFamily="2" charset="2"/>
              <a:buChar char="v"/>
            </a:pPr>
            <a:r>
              <a:rPr lang="ru-RU" sz="2800" b="1" dirty="0">
                <a:solidFill>
                  <a:srgbClr val="990033"/>
                </a:solidFill>
                <a:latin typeface="Comic Sans MS" pitchFamily="66" charset="0"/>
              </a:rPr>
              <a:t>Использованную жвачку – в </a:t>
            </a:r>
            <a:r>
              <a:rPr lang="ru-RU" sz="2800" b="1" dirty="0" err="1">
                <a:solidFill>
                  <a:srgbClr val="990033"/>
                </a:solidFill>
                <a:latin typeface="Comic Sans MS" pitchFamily="66" charset="0"/>
              </a:rPr>
              <a:t>мусорницу</a:t>
            </a:r>
            <a:r>
              <a:rPr lang="ru-RU" sz="2800" b="1" dirty="0">
                <a:solidFill>
                  <a:srgbClr val="990033"/>
                </a:solidFill>
                <a:latin typeface="Comic Sans MS" pitchFamily="66"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Effect transition="in" filter="wipe(down)">
                                      <p:cBhvr>
                                        <p:cTn id="7" dur="500"/>
                                        <p:tgtEl>
                                          <p:spTgt spid="45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a:xfrm>
            <a:off x="2571736" y="1357313"/>
            <a:ext cx="6157927" cy="4929187"/>
          </a:xfrm>
        </p:spPr>
        <p:txBody>
          <a:bodyPr/>
          <a:lstStyle/>
          <a:p>
            <a:r>
              <a:rPr lang="ru-RU" sz="9600" dirty="0" smtClean="0">
                <a:latin typeface="Comic Sans MS" pitchFamily="66" charset="0"/>
              </a:rPr>
              <a:t>Что выберешь </a:t>
            </a:r>
            <a:r>
              <a:rPr lang="ru-RU" sz="9600" u="sng" dirty="0" smtClean="0">
                <a:latin typeface="Comic Sans MS" pitchFamily="66" charset="0"/>
              </a:rPr>
              <a:t>ты</a:t>
            </a:r>
            <a:r>
              <a:rPr lang="ru-RU" sz="9600" dirty="0" smtClean="0">
                <a:latin typeface="Comic Sans MS" pitchFamily="66" charset="0"/>
              </a:rPr>
              <a:t>?</a:t>
            </a:r>
          </a:p>
        </p:txBody>
      </p:sp>
      <p:sp>
        <p:nvSpPr>
          <p:cNvPr id="24579" name="TextBox 3"/>
          <p:cNvSpPr txBox="1">
            <a:spLocks noChangeArrowheads="1"/>
          </p:cNvSpPr>
          <p:nvPr/>
        </p:nvSpPr>
        <p:spPr bwMode="auto">
          <a:xfrm>
            <a:off x="1" y="301625"/>
            <a:ext cx="2428860" cy="6555641"/>
          </a:xfrm>
          <a:prstGeom prst="rect">
            <a:avLst/>
          </a:prstGeom>
          <a:noFill/>
          <a:ln w="9525">
            <a:noFill/>
            <a:miter lim="800000"/>
            <a:headEnd/>
            <a:tailEnd/>
          </a:ln>
        </p:spPr>
        <p:txBody>
          <a:bodyPr wrap="square">
            <a:spAutoFit/>
          </a:bodyPr>
          <a:lstStyle/>
          <a:p>
            <a:r>
              <a:rPr lang="ru-RU" sz="42000" dirty="0">
                <a:solidFill>
                  <a:srgbClr val="C00000"/>
                </a:solidFill>
                <a:latin typeface="Calibri" pitchFamily="34" charset="0"/>
              </a:rPr>
              <a: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71480"/>
            <a:ext cx="8229600" cy="1143000"/>
          </a:xfrm>
        </p:spPr>
        <p:txBody>
          <a:bodyPr rtlCol="0">
            <a:normAutofit/>
          </a:bodyPr>
          <a:lstStyle/>
          <a:p>
            <a:pPr fontAlgn="auto">
              <a:spcAft>
                <a:spcPts val="0"/>
              </a:spcAft>
              <a:defRPr/>
            </a:pPr>
            <a:r>
              <a:rPr lang="ru-RU" b="1" dirty="0" smtClean="0">
                <a:solidFill>
                  <a:srgbClr val="C00000"/>
                </a:solidFill>
                <a:effectLst>
                  <a:outerShdw blurRad="38100" dist="38100" dir="2700000" algn="tl">
                    <a:srgbClr val="000000">
                      <a:alpha val="43137"/>
                    </a:srgbClr>
                  </a:outerShdw>
                </a:effectLst>
              </a:rPr>
              <a:t>Здоровье или …?</a:t>
            </a:r>
            <a:endParaRPr lang="ru-RU" b="1" dirty="0">
              <a:solidFill>
                <a:srgbClr val="C00000"/>
              </a:solidFill>
              <a:effectLst>
                <a:outerShdw blurRad="38100" dist="38100" dir="2700000" algn="tl">
                  <a:srgbClr val="000000">
                    <a:alpha val="43137"/>
                  </a:srgbClr>
                </a:outerShdw>
              </a:effectLst>
            </a:endParaRPr>
          </a:p>
        </p:txBody>
      </p:sp>
      <p:sp>
        <p:nvSpPr>
          <p:cNvPr id="25603" name="Содержимое 2"/>
          <p:cNvSpPr txBox="1">
            <a:spLocks/>
          </p:cNvSpPr>
          <p:nvPr/>
        </p:nvSpPr>
        <p:spPr bwMode="auto">
          <a:xfrm>
            <a:off x="428625" y="1643063"/>
            <a:ext cx="4043363" cy="4829175"/>
          </a:xfrm>
          <a:prstGeom prst="rect">
            <a:avLst/>
          </a:prstGeom>
          <a:noFill/>
          <a:ln w="9525">
            <a:noFill/>
            <a:miter lim="800000"/>
            <a:headEnd/>
            <a:tailEnd/>
          </a:ln>
        </p:spPr>
        <p:txBody>
          <a:bodyPr/>
          <a:lstStyle/>
          <a:p>
            <a:pPr marL="342900" indent="-342900">
              <a:spcBef>
                <a:spcPct val="20000"/>
              </a:spcBef>
              <a:buClr>
                <a:schemeClr val="accent1"/>
              </a:buClr>
              <a:buSzPct val="90000"/>
              <a:buFont typeface="Wingdings 3" pitchFamily="18" charset="2"/>
              <a:buChar char=""/>
            </a:pPr>
            <a:endParaRPr lang="ru-RU" sz="3200">
              <a:latin typeface="Calibri" pitchFamily="34" charset="0"/>
            </a:endParaRPr>
          </a:p>
        </p:txBody>
      </p:sp>
      <p:pic>
        <p:nvPicPr>
          <p:cNvPr id="25604" name="Рисунок 4" descr="pic-3029.jpg"/>
          <p:cNvPicPr>
            <a:picLocks noChangeAspect="1"/>
          </p:cNvPicPr>
          <p:nvPr/>
        </p:nvPicPr>
        <p:blipFill>
          <a:blip r:embed="rId2" cstate="print"/>
          <a:srcRect/>
          <a:stretch>
            <a:fillRect/>
          </a:stretch>
        </p:blipFill>
        <p:spPr bwMode="auto">
          <a:xfrm>
            <a:off x="357188" y="1785938"/>
            <a:ext cx="3092450" cy="4643437"/>
          </a:xfrm>
          <a:prstGeom prst="rect">
            <a:avLst/>
          </a:prstGeom>
          <a:noFill/>
          <a:ln w="9525">
            <a:noFill/>
            <a:miter lim="800000"/>
            <a:headEnd/>
            <a:tailEnd/>
          </a:ln>
        </p:spPr>
      </p:pic>
      <p:pic>
        <p:nvPicPr>
          <p:cNvPr id="25605" name="Рисунок 6" descr="1244307257_13.jpg"/>
          <p:cNvPicPr>
            <a:picLocks noChangeAspect="1"/>
          </p:cNvPicPr>
          <p:nvPr/>
        </p:nvPicPr>
        <p:blipFill>
          <a:blip r:embed="rId3" cstate="print"/>
          <a:srcRect/>
          <a:stretch>
            <a:fillRect/>
          </a:stretch>
        </p:blipFill>
        <p:spPr bwMode="auto">
          <a:xfrm>
            <a:off x="3714750" y="1714500"/>
            <a:ext cx="3000375" cy="1714500"/>
          </a:xfrm>
          <a:prstGeom prst="rect">
            <a:avLst/>
          </a:prstGeom>
          <a:noFill/>
          <a:ln w="9525">
            <a:noFill/>
            <a:miter lim="800000"/>
            <a:headEnd/>
            <a:tailEnd/>
          </a:ln>
        </p:spPr>
      </p:pic>
      <p:pic>
        <p:nvPicPr>
          <p:cNvPr id="25606" name="Рисунок 7" descr="ulybka2.jpg"/>
          <p:cNvPicPr>
            <a:picLocks noChangeAspect="1"/>
          </p:cNvPicPr>
          <p:nvPr/>
        </p:nvPicPr>
        <p:blipFill>
          <a:blip r:embed="rId4" cstate="print"/>
          <a:srcRect/>
          <a:stretch>
            <a:fillRect/>
          </a:stretch>
        </p:blipFill>
        <p:spPr bwMode="auto">
          <a:xfrm>
            <a:off x="4786313" y="3571875"/>
            <a:ext cx="4076700" cy="2881313"/>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a:bodyPr>
          <a:lstStyle/>
          <a:p>
            <a:pPr fontAlgn="auto">
              <a:spcAft>
                <a:spcPts val="0"/>
              </a:spcAft>
              <a:defRPr/>
            </a:pPr>
            <a:r>
              <a:rPr lang="ru-RU" b="1" dirty="0" smtClean="0">
                <a:solidFill>
                  <a:srgbClr val="C00000"/>
                </a:solidFill>
                <a:effectLst>
                  <a:outerShdw blurRad="38100" dist="38100" dir="2700000" algn="tl">
                    <a:srgbClr val="000000">
                      <a:alpha val="43137"/>
                    </a:srgbClr>
                  </a:outerShdw>
                </a:effectLst>
              </a:rPr>
              <a:t>… или жевательную резинку?</a:t>
            </a:r>
            <a:endParaRPr lang="ru-RU" b="1" dirty="0">
              <a:solidFill>
                <a:srgbClr val="C00000"/>
              </a:solidFill>
              <a:effectLst>
                <a:outerShdw blurRad="38100" dist="38100" dir="2700000" algn="tl">
                  <a:srgbClr val="000000">
                    <a:alpha val="43137"/>
                  </a:srgbClr>
                </a:outerShdw>
              </a:effectLst>
            </a:endParaRPr>
          </a:p>
        </p:txBody>
      </p:sp>
      <p:sp>
        <p:nvSpPr>
          <p:cNvPr id="26627" name="Содержимое 2"/>
          <p:cNvSpPr txBox="1">
            <a:spLocks/>
          </p:cNvSpPr>
          <p:nvPr/>
        </p:nvSpPr>
        <p:spPr bwMode="auto">
          <a:xfrm>
            <a:off x="428625" y="1643063"/>
            <a:ext cx="4043363" cy="4829175"/>
          </a:xfrm>
          <a:prstGeom prst="rect">
            <a:avLst/>
          </a:prstGeom>
          <a:noFill/>
          <a:ln w="9525">
            <a:noFill/>
            <a:miter lim="800000"/>
            <a:headEnd/>
            <a:tailEnd/>
          </a:ln>
        </p:spPr>
        <p:txBody>
          <a:bodyPr/>
          <a:lstStyle/>
          <a:p>
            <a:pPr marL="342900" indent="-342900">
              <a:spcBef>
                <a:spcPct val="20000"/>
              </a:spcBef>
              <a:buClr>
                <a:schemeClr val="accent1"/>
              </a:buClr>
              <a:buSzPct val="90000"/>
              <a:buFont typeface="Wingdings 3" pitchFamily="18" charset="2"/>
              <a:buChar char=""/>
            </a:pPr>
            <a:endParaRPr lang="ru-RU" sz="3200">
              <a:latin typeface="Calibri" pitchFamily="34" charset="0"/>
            </a:endParaRPr>
          </a:p>
        </p:txBody>
      </p:sp>
      <p:pic>
        <p:nvPicPr>
          <p:cNvPr id="26628" name="Рисунок 8" descr="gastrit.jpg"/>
          <p:cNvPicPr>
            <a:picLocks noChangeAspect="1"/>
          </p:cNvPicPr>
          <p:nvPr/>
        </p:nvPicPr>
        <p:blipFill>
          <a:blip r:embed="rId2" cstate="print"/>
          <a:srcRect/>
          <a:stretch>
            <a:fillRect/>
          </a:stretch>
        </p:blipFill>
        <p:spPr bwMode="auto">
          <a:xfrm>
            <a:off x="357188" y="1857375"/>
            <a:ext cx="3214687" cy="4286250"/>
          </a:xfrm>
          <a:prstGeom prst="rect">
            <a:avLst/>
          </a:prstGeom>
          <a:noFill/>
          <a:ln w="9525">
            <a:noFill/>
            <a:miter lim="800000"/>
            <a:headEnd/>
            <a:tailEnd/>
          </a:ln>
        </p:spPr>
      </p:pic>
      <p:pic>
        <p:nvPicPr>
          <p:cNvPr id="26629" name="Рисунок 9" descr="st12.jpg"/>
          <p:cNvPicPr>
            <a:picLocks noChangeAspect="1"/>
          </p:cNvPicPr>
          <p:nvPr/>
        </p:nvPicPr>
        <p:blipFill>
          <a:blip r:embed="rId3" cstate="print"/>
          <a:srcRect/>
          <a:stretch>
            <a:fillRect/>
          </a:stretch>
        </p:blipFill>
        <p:spPr bwMode="auto">
          <a:xfrm>
            <a:off x="3571868" y="1857364"/>
            <a:ext cx="4214812" cy="2428875"/>
          </a:xfrm>
          <a:prstGeom prst="rect">
            <a:avLst/>
          </a:prstGeom>
          <a:noFill/>
          <a:ln w="9525">
            <a:noFill/>
            <a:miter lim="800000"/>
            <a:headEnd/>
            <a:tailEnd/>
          </a:ln>
        </p:spPr>
      </p:pic>
      <p:pic>
        <p:nvPicPr>
          <p:cNvPr id="26630" name="Рисунок 10" descr="pain_in_stomach_02.jpg"/>
          <p:cNvPicPr>
            <a:picLocks noChangeAspect="1"/>
          </p:cNvPicPr>
          <p:nvPr/>
        </p:nvPicPr>
        <p:blipFill>
          <a:blip r:embed="rId4" cstate="print"/>
          <a:srcRect/>
          <a:stretch>
            <a:fillRect/>
          </a:stretch>
        </p:blipFill>
        <p:spPr bwMode="auto">
          <a:xfrm>
            <a:off x="3786182" y="4392612"/>
            <a:ext cx="1643062" cy="2465388"/>
          </a:xfrm>
          <a:prstGeom prst="rect">
            <a:avLst/>
          </a:prstGeom>
          <a:noFill/>
          <a:ln w="9525">
            <a:noFill/>
            <a:miter lim="800000"/>
            <a:headEnd/>
            <a:tailEnd/>
          </a:ln>
        </p:spPr>
      </p:pic>
      <p:pic>
        <p:nvPicPr>
          <p:cNvPr id="26631" name="Рисунок 11" descr="1220393193_0420081063830.jpg"/>
          <p:cNvPicPr>
            <a:picLocks noChangeAspect="1"/>
          </p:cNvPicPr>
          <p:nvPr/>
        </p:nvPicPr>
        <p:blipFill>
          <a:blip r:embed="rId5" cstate="print"/>
          <a:srcRect/>
          <a:stretch>
            <a:fillRect/>
          </a:stretch>
        </p:blipFill>
        <p:spPr bwMode="auto">
          <a:xfrm>
            <a:off x="5857884" y="4524375"/>
            <a:ext cx="2409825" cy="2333625"/>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Содержимое 3" descr="gum.jpg"/>
          <p:cNvPicPr>
            <a:picLocks noGrp="1" noChangeAspect="1"/>
          </p:cNvPicPr>
          <p:nvPr>
            <p:ph idx="1"/>
          </p:nvPr>
        </p:nvPicPr>
        <p:blipFill>
          <a:blip r:embed="rId2" cstate="print"/>
          <a:stretch>
            <a:fillRect/>
          </a:stretch>
        </p:blipFill>
        <p:spPr>
          <a:xfrm>
            <a:off x="2776537" y="2753519"/>
            <a:ext cx="3590925" cy="2752725"/>
          </a:xfrm>
        </p:spPr>
      </p:pic>
      <p:cxnSp>
        <p:nvCxnSpPr>
          <p:cNvPr id="7" name="Прямая соединительная линия 6"/>
          <p:cNvCxnSpPr/>
          <p:nvPr/>
        </p:nvCxnSpPr>
        <p:spPr>
          <a:xfrm>
            <a:off x="857250" y="1143000"/>
            <a:ext cx="7429500" cy="5500688"/>
          </a:xfrm>
          <a:prstGeom prst="line">
            <a:avLst/>
          </a:prstGeom>
          <a:ln w="212725" cmpd="sng">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rot="10800000" flipV="1">
            <a:off x="357188" y="1071563"/>
            <a:ext cx="7858125" cy="5500687"/>
          </a:xfrm>
          <a:prstGeom prst="line">
            <a:avLst/>
          </a:prstGeom>
          <a:ln w="212725" cmpd="sng">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ChangeArrowheads="1"/>
          </p:cNvSpPr>
          <p:nvPr/>
        </p:nvSpPr>
        <p:spPr bwMode="auto">
          <a:xfrm>
            <a:off x="381000" y="1066800"/>
            <a:ext cx="8458200" cy="5509200"/>
          </a:xfrm>
          <a:prstGeom prst="rect">
            <a:avLst/>
          </a:prstGeom>
          <a:noFill/>
          <a:ln w="9525">
            <a:noFill/>
            <a:miter lim="800000"/>
            <a:headEnd/>
            <a:tailEnd/>
          </a:ln>
        </p:spPr>
        <p:txBody>
          <a:bodyPr anchor="ctr">
            <a:spAutoFit/>
          </a:bodyPr>
          <a:lstStyle/>
          <a:p>
            <a:pPr eaLnBrk="0" hangingPunct="0">
              <a:tabLst>
                <a:tab pos="342900" algn="l"/>
              </a:tabLst>
            </a:pPr>
            <a:r>
              <a:rPr lang="ru-RU" sz="4400" i="1" dirty="0">
                <a:latin typeface="Comic Sans MS" pitchFamily="66" charset="0"/>
                <a:cs typeface="Times New Roman" pitchFamily="18" charset="0"/>
              </a:rPr>
              <a:t>Правильно пользуйся </a:t>
            </a:r>
            <a:r>
              <a:rPr lang="ru-RU" sz="4400" i="1" dirty="0" err="1">
                <a:latin typeface="Comic Sans MS" pitchFamily="66" charset="0"/>
                <a:cs typeface="Times New Roman" pitchFamily="18" charset="0"/>
              </a:rPr>
              <a:t>жевачкой</a:t>
            </a:r>
            <a:r>
              <a:rPr lang="ru-RU" sz="4400" i="1" dirty="0">
                <a:latin typeface="Comic Sans MS" pitchFamily="66" charset="0"/>
                <a:cs typeface="Times New Roman" pitchFamily="18" charset="0"/>
              </a:rPr>
              <a:t> ты –</a:t>
            </a:r>
            <a:endParaRPr lang="ru-RU" sz="4400" dirty="0">
              <a:latin typeface="Comic Sans MS" pitchFamily="66" charset="0"/>
            </a:endParaRPr>
          </a:p>
          <a:p>
            <a:pPr eaLnBrk="0" hangingPunct="0">
              <a:tabLst>
                <a:tab pos="342900" algn="l"/>
              </a:tabLst>
            </a:pPr>
            <a:r>
              <a:rPr lang="ru-RU" sz="4400" i="1" dirty="0">
                <a:latin typeface="Comic Sans MS" pitchFamily="66" charset="0"/>
                <a:cs typeface="Times New Roman" pitchFamily="18" charset="0"/>
              </a:rPr>
              <a:t>Пять минут после еды!</a:t>
            </a:r>
            <a:endParaRPr lang="ru-RU" sz="4400" dirty="0">
              <a:latin typeface="Comic Sans MS" pitchFamily="66" charset="0"/>
            </a:endParaRPr>
          </a:p>
          <a:p>
            <a:pPr eaLnBrk="0" hangingPunct="0">
              <a:tabLst>
                <a:tab pos="342900" algn="l"/>
              </a:tabLst>
            </a:pPr>
            <a:r>
              <a:rPr lang="ru-RU" sz="4400" i="1" dirty="0">
                <a:latin typeface="Comic Sans MS" pitchFamily="66" charset="0"/>
                <a:cs typeface="Times New Roman" pitchFamily="18" charset="0"/>
              </a:rPr>
              <a:t>Жевать - не жевать</a:t>
            </a:r>
            <a:endParaRPr lang="ru-RU" sz="4400" dirty="0">
              <a:latin typeface="Comic Sans MS" pitchFamily="66" charset="0"/>
            </a:endParaRPr>
          </a:p>
          <a:p>
            <a:pPr eaLnBrk="0" hangingPunct="0">
              <a:tabLst>
                <a:tab pos="342900" algn="l"/>
              </a:tabLst>
            </a:pPr>
            <a:r>
              <a:rPr lang="ru-RU" sz="4400" i="1" dirty="0">
                <a:latin typeface="Comic Sans MS" pitchFamily="66" charset="0"/>
                <a:cs typeface="Times New Roman" pitchFamily="18" charset="0"/>
              </a:rPr>
              <a:t>Решайте сами.</a:t>
            </a:r>
            <a:endParaRPr lang="ru-RU" sz="4400" dirty="0">
              <a:latin typeface="Comic Sans MS" pitchFamily="66" charset="0"/>
            </a:endParaRPr>
          </a:p>
          <a:p>
            <a:pPr eaLnBrk="0" hangingPunct="0">
              <a:tabLst>
                <a:tab pos="342900" algn="l"/>
              </a:tabLst>
            </a:pPr>
            <a:r>
              <a:rPr lang="ru-RU" sz="4400" i="1" dirty="0">
                <a:latin typeface="Comic Sans MS" pitchFamily="66" charset="0"/>
                <a:cs typeface="Times New Roman" pitchFamily="18" charset="0"/>
              </a:rPr>
              <a:t>Мы рассказали,</a:t>
            </a:r>
            <a:endParaRPr lang="ru-RU" sz="4400" dirty="0">
              <a:latin typeface="Comic Sans MS" pitchFamily="66" charset="0"/>
            </a:endParaRPr>
          </a:p>
          <a:p>
            <a:pPr eaLnBrk="0" hangingPunct="0">
              <a:tabLst>
                <a:tab pos="342900" algn="l"/>
              </a:tabLst>
            </a:pPr>
            <a:r>
              <a:rPr lang="ru-RU" sz="4400" i="1" dirty="0">
                <a:latin typeface="Comic Sans MS" pitchFamily="66" charset="0"/>
                <a:cs typeface="Times New Roman" pitchFamily="18" charset="0"/>
              </a:rPr>
              <a:t>А выбор за вами!</a:t>
            </a:r>
            <a:endParaRPr lang="ru-RU" sz="4400" dirty="0">
              <a:latin typeface="Comic Sans MS" pitchFamily="66" charset="0"/>
            </a:endParaRPr>
          </a:p>
          <a:p>
            <a:pPr eaLnBrk="0" hangingPunct="0">
              <a:tabLst>
                <a:tab pos="342900" algn="l"/>
              </a:tabLst>
            </a:pPr>
            <a:endParaRPr lang="ru-RU" sz="44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ru-RU" smtClean="0"/>
          </a:p>
        </p:txBody>
      </p:sp>
      <p:sp>
        <p:nvSpPr>
          <p:cNvPr id="21507" name="Rectangle 3"/>
          <p:cNvSpPr>
            <a:spLocks noGrp="1" noChangeArrowheads="1"/>
          </p:cNvSpPr>
          <p:nvPr>
            <p:ph idx="1"/>
          </p:nvPr>
        </p:nvSpPr>
        <p:spPr/>
        <p:txBody>
          <a:bodyPr/>
          <a:lstStyle/>
          <a:p>
            <a:pPr eaLnBrk="1" hangingPunct="1"/>
            <a:endParaRPr lang="ru-RU" smtClean="0"/>
          </a:p>
        </p:txBody>
      </p:sp>
      <p:pic>
        <p:nvPicPr>
          <p:cNvPr id="21508" name="Picture 4" descr="raztum34"/>
          <p:cNvPicPr>
            <a:picLocks noChangeAspect="1" noChangeArrowheads="1"/>
          </p:cNvPicPr>
          <p:nvPr/>
        </p:nvPicPr>
        <p:blipFill>
          <a:blip r:embed="rId3" cstate="print"/>
          <a:srcRect/>
          <a:stretch>
            <a:fillRect/>
          </a:stretch>
        </p:blipFill>
        <p:spPr bwMode="auto">
          <a:xfrm>
            <a:off x="-323850" y="0"/>
            <a:ext cx="9467850" cy="6858000"/>
          </a:xfrm>
          <a:prstGeom prst="rect">
            <a:avLst/>
          </a:prstGeom>
          <a:noFill/>
          <a:ln w="9525">
            <a:noFill/>
            <a:miter lim="800000"/>
            <a:headEnd/>
            <a:tailEnd/>
          </a:ln>
        </p:spPr>
      </p:pic>
      <p:sp>
        <p:nvSpPr>
          <p:cNvPr id="21509" name="WordArt 5"/>
          <p:cNvSpPr>
            <a:spLocks noChangeArrowheads="1" noChangeShapeType="1" noTextEdit="1"/>
          </p:cNvSpPr>
          <p:nvPr/>
        </p:nvSpPr>
        <p:spPr bwMode="auto">
          <a:xfrm>
            <a:off x="611188" y="1989138"/>
            <a:ext cx="7921625" cy="2519362"/>
          </a:xfrm>
          <a:prstGeom prst="rect">
            <a:avLst/>
          </a:prstGeom>
        </p:spPr>
        <p:txBody>
          <a:bodyPr wrap="none" fromWordArt="1">
            <a:prstTxWarp prst="textWave2">
              <a:avLst>
                <a:gd name="adj1" fmla="val 13005"/>
                <a:gd name="adj2" fmla="val 0"/>
              </a:avLst>
            </a:prstTxWarp>
          </a:bodyPr>
          <a:lstStyle/>
          <a:p>
            <a:pPr algn="ctr"/>
            <a:r>
              <a:rPr lang="ru-RU" sz="3600" kern="10" dirty="0">
                <a:ln w="19050">
                  <a:solidFill>
                    <a:srgbClr val="99CCFF"/>
                  </a:solidFill>
                  <a:round/>
                  <a:headEnd/>
                  <a:tailEnd/>
                </a:ln>
                <a:solidFill>
                  <a:srgbClr val="0066CC"/>
                </a:solidFill>
                <a:effectLst>
                  <a:outerShdw dist="35921" dir="2700000" algn="ctr" rotWithShape="0">
                    <a:srgbClr val="990000"/>
                  </a:outerShdw>
                </a:effectLst>
                <a:latin typeface="Monotype Corsiva"/>
              </a:rPr>
              <a:t>Будьте здоровы!</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title"/>
          </p:nvPr>
        </p:nvSpPr>
        <p:spPr/>
        <p:txBody>
          <a:bodyPr/>
          <a:lstStyle/>
          <a:p>
            <a:r>
              <a:rPr lang="ru-RU" smtClean="0"/>
              <a:t>Предыстория</a:t>
            </a:r>
          </a:p>
        </p:txBody>
      </p:sp>
      <p:sp>
        <p:nvSpPr>
          <p:cNvPr id="11267" name="Содержимое 2"/>
          <p:cNvSpPr>
            <a:spLocks noGrp="1"/>
          </p:cNvSpPr>
          <p:nvPr>
            <p:ph idx="1"/>
          </p:nvPr>
        </p:nvSpPr>
        <p:spPr/>
        <p:txBody>
          <a:bodyPr>
            <a:normAutofit/>
          </a:bodyPr>
          <a:lstStyle/>
          <a:p>
            <a:r>
              <a:rPr lang="ru-RU" dirty="0" smtClean="0">
                <a:latin typeface="Comic Sans MS" pitchFamily="66" charset="0"/>
              </a:rPr>
              <a:t> В Индии и Юго-Восточной Азии прототипом современной жевательной резинки стала смесь листьев перечного бетеля, семян пальмы и извести;</a:t>
            </a:r>
          </a:p>
          <a:p>
            <a:r>
              <a:rPr lang="ru-RU" dirty="0" smtClean="0">
                <a:latin typeface="Comic Sans MS" pitchFamily="66" charset="0"/>
              </a:rPr>
              <a:t> В Европе предпосылки к употреблению жвачки появились в </a:t>
            </a:r>
            <a:r>
              <a:rPr lang="en-US" dirty="0" smtClean="0">
                <a:latin typeface="Comic Sans MS" pitchFamily="66" charset="0"/>
              </a:rPr>
              <a:t>XVI </a:t>
            </a:r>
            <a:r>
              <a:rPr lang="ru-RU" dirty="0" smtClean="0">
                <a:latin typeface="Comic Sans MS" pitchFamily="66" charset="0"/>
              </a:rPr>
              <a:t>в. Постепенно привычка распространилась и на Соединенные Штаты.</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Заголовок 1"/>
          <p:cNvSpPr>
            <a:spLocks noGrp="1"/>
          </p:cNvSpPr>
          <p:nvPr>
            <p:ph type="title"/>
          </p:nvPr>
        </p:nvSpPr>
        <p:spPr/>
        <p:txBody>
          <a:bodyPr/>
          <a:lstStyle/>
          <a:p>
            <a:r>
              <a:rPr lang="ru-RU" smtClean="0"/>
              <a:t>Источники материалов</a:t>
            </a:r>
          </a:p>
        </p:txBody>
      </p:sp>
      <p:sp>
        <p:nvSpPr>
          <p:cNvPr id="29699" name="Содержимое 2"/>
          <p:cNvSpPr>
            <a:spLocks noGrp="1"/>
          </p:cNvSpPr>
          <p:nvPr>
            <p:ph idx="1"/>
          </p:nvPr>
        </p:nvSpPr>
        <p:spPr/>
        <p:txBody>
          <a:bodyPr>
            <a:normAutofit/>
          </a:bodyPr>
          <a:lstStyle/>
          <a:p>
            <a:r>
              <a:rPr lang="en-US" sz="1600" smtClean="0"/>
              <a:t>http://ru.wikipedia.org/wiki/%D0%96%D0%B2%D0%B0%D1%87%D0%BA%D0%B0</a:t>
            </a:r>
            <a:endParaRPr lang="ru-RU" sz="1600" smtClean="0"/>
          </a:p>
          <a:p>
            <a:r>
              <a:rPr lang="ru-RU" sz="1600" smtClean="0"/>
              <a:t> </a:t>
            </a:r>
            <a:r>
              <a:rPr lang="en-US" sz="1600" smtClean="0">
                <a:hlinkClick r:id="rId2"/>
              </a:rPr>
              <a:t>http://ru.wikipedia.org/wiki/Wrigley</a:t>
            </a:r>
            <a:endParaRPr lang="ru-RU" sz="1600" smtClean="0"/>
          </a:p>
          <a:p>
            <a:r>
              <a:rPr lang="en-US" sz="1600" smtClean="0"/>
              <a:t>http://images.google.ru/url?source=imgres&amp;ct=ref&amp;q=http://www.findagrave.com/cgi-bin/fg.cgi%3FGRid%3D2371%26page%3Dgr&amp;usg=AFQjCNEWCgIr1_32d6lSo4QNlC2rQHVTvg</a:t>
            </a:r>
            <a:r>
              <a:rPr lang="ru-RU" sz="1600" smtClean="0"/>
              <a:t> </a:t>
            </a:r>
            <a:r>
              <a:rPr lang="en-US" sz="1600" smtClean="0">
                <a:hlinkClick r:id="rId3"/>
              </a:rPr>
              <a:t>http://pic.ipicture.ru/uploads/090528/Edv29OTtTO.jpg</a:t>
            </a:r>
            <a:endParaRPr lang="ru-RU" sz="1600" smtClean="0"/>
          </a:p>
          <a:p>
            <a:r>
              <a:rPr lang="en-US" sz="1600" smtClean="0">
                <a:hlinkClick r:id="rId4"/>
              </a:rPr>
              <a:t>http://www.bosonogoe.ru/uploads/images/c/d/8/a/547/9aa3afa264.jpg</a:t>
            </a:r>
            <a:endParaRPr lang="ru-RU" sz="1600" smtClean="0"/>
          </a:p>
          <a:p>
            <a:r>
              <a:rPr lang="en-US" sz="1600" smtClean="0">
                <a:hlinkClick r:id="rId5"/>
              </a:rPr>
              <a:t>http://kuraev.ru/smf/index.php?topic=162668.msg1842964</a:t>
            </a:r>
            <a:endParaRPr lang="ru-RU" sz="1600" smtClean="0"/>
          </a:p>
          <a:p>
            <a:r>
              <a:rPr lang="en-US" sz="1600" smtClean="0">
                <a:hlinkClick r:id="rId6"/>
              </a:rPr>
              <a:t>http://img-2006-10.photosight.ru/19/1714052.jpg</a:t>
            </a:r>
            <a:endParaRPr lang="ru-RU" sz="1600" smtClean="0"/>
          </a:p>
          <a:p>
            <a:r>
              <a:rPr lang="en-US" sz="1600" smtClean="0">
                <a:hlinkClick r:id="rId7"/>
              </a:rPr>
              <a:t>http://my.passion.ru/users/134000/133222/19208.jpg</a:t>
            </a:r>
            <a:endParaRPr lang="ru-RU" sz="1600" smtClean="0"/>
          </a:p>
          <a:p>
            <a:r>
              <a:rPr lang="en-US" sz="1600" smtClean="0">
                <a:hlinkClick r:id="rId8"/>
              </a:rPr>
              <a:t>http://www.silvercoffee.ru/images/articles/full/67/ulybka2.jpg</a:t>
            </a:r>
            <a:endParaRPr lang="ru-RU" sz="1600" smtClean="0"/>
          </a:p>
          <a:p>
            <a:r>
              <a:rPr lang="en-US" sz="1600" smtClean="0">
                <a:hlinkClick r:id="rId9"/>
              </a:rPr>
              <a:t>http://vitosan.ru/images/stories/gastrit.jpg</a:t>
            </a:r>
            <a:endParaRPr lang="ru-RU" sz="1600" smtClean="0"/>
          </a:p>
          <a:p>
            <a:r>
              <a:rPr lang="en-US" sz="1600" smtClean="0">
                <a:hlinkClick r:id="rId10"/>
              </a:rPr>
              <a:t>http://www.terrawoman.com/datas/upload/img/health/pain_in_stomach_02.jpg</a:t>
            </a:r>
            <a:endParaRPr lang="ru-RU" sz="1600" smtClean="0"/>
          </a:p>
          <a:p>
            <a:r>
              <a:rPr lang="en-US" sz="1600" smtClean="0"/>
              <a:t>http://www.sapfira.ru/uploads/posts/2008-09/1220393193_0420081063830.jpg</a:t>
            </a:r>
            <a:endParaRPr lang="ru-RU" sz="1600" smtClean="0"/>
          </a:p>
          <a:p>
            <a:endParaRPr lang="ru-RU" sz="2400" smtClean="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Заголовок 1"/>
          <p:cNvSpPr>
            <a:spLocks noGrp="1"/>
          </p:cNvSpPr>
          <p:nvPr>
            <p:ph type="title"/>
          </p:nvPr>
        </p:nvSpPr>
        <p:spPr/>
        <p:txBody>
          <a:bodyPr/>
          <a:lstStyle/>
          <a:p>
            <a:r>
              <a:rPr lang="ru-RU" smtClean="0"/>
              <a:t>Источники материалов</a:t>
            </a:r>
          </a:p>
        </p:txBody>
      </p:sp>
      <p:sp>
        <p:nvSpPr>
          <p:cNvPr id="30723" name="Содержимое 2"/>
          <p:cNvSpPr>
            <a:spLocks noGrp="1"/>
          </p:cNvSpPr>
          <p:nvPr>
            <p:ph idx="1"/>
          </p:nvPr>
        </p:nvSpPr>
        <p:spPr/>
        <p:txBody>
          <a:bodyPr/>
          <a:lstStyle/>
          <a:p>
            <a:r>
              <a:rPr lang="ru-RU" sz="1700" smtClean="0"/>
              <a:t> </a:t>
            </a:r>
            <a:r>
              <a:rPr lang="en-US" sz="1700" smtClean="0">
                <a:hlinkClick r:id="rId2"/>
              </a:rPr>
              <a:t>http://www.rambler.ru/style/images/18548_34.1165412870.15823.jpg</a:t>
            </a:r>
            <a:endParaRPr lang="ru-RU" sz="1700" smtClean="0"/>
          </a:p>
          <a:p>
            <a:r>
              <a:rPr lang="en-US" sz="1700" smtClean="0"/>
              <a:t>http://www.buzzle.com/img/articleImages/269253-12314-47.jpg</a:t>
            </a:r>
            <a:endParaRPr lang="ru-RU" sz="1700" smtClean="0"/>
          </a:p>
          <a:p>
            <a:r>
              <a:rPr lang="en-US" sz="1700" smtClean="0">
                <a:hlinkClick r:id="rId3"/>
              </a:rPr>
              <a:t>http://www.aif.ru/application/public/article/930/ea6dbed836917c6947c5e7f0f428c8c0_big.jpg</a:t>
            </a:r>
            <a:endParaRPr lang="ru-RU" sz="1700" smtClean="0"/>
          </a:p>
          <a:p>
            <a:r>
              <a:rPr lang="en-US" sz="1700" smtClean="0">
                <a:hlinkClick r:id="rId4"/>
              </a:rPr>
              <a:t>http://www.tden.ru/f/articles/020474/illu_1.jpg</a:t>
            </a:r>
            <a:endParaRPr lang="ru-RU" sz="1700" smtClean="0"/>
          </a:p>
          <a:p>
            <a:r>
              <a:rPr lang="en-US" sz="1700" smtClean="0">
                <a:hlinkClick r:id="rId5"/>
              </a:rPr>
              <a:t>http://moikompas.ru/img/compas/2008-08-22/yazva/26124011.jpg</a:t>
            </a:r>
            <a:endParaRPr lang="ru-RU" sz="1700" smtClean="0"/>
          </a:p>
          <a:p>
            <a:r>
              <a:rPr lang="en-US" sz="1700" smtClean="0">
                <a:hlinkClick r:id="rId6"/>
              </a:rPr>
              <a:t>http://www.e-tat.ru/zv/2001/j03_2001/image/st12.jpg</a:t>
            </a:r>
            <a:endParaRPr lang="ru-RU" sz="1700" smtClean="0"/>
          </a:p>
          <a:p>
            <a:r>
              <a:rPr lang="en-US" sz="1700" smtClean="0">
                <a:hlinkClick r:id="rId7"/>
              </a:rPr>
              <a:t>http://www.medfaq.info/web/uploaded/image/olia%20pics/6yazva.jpg</a:t>
            </a:r>
            <a:endParaRPr lang="ru-RU" sz="1700" smtClean="0"/>
          </a:p>
          <a:p>
            <a:r>
              <a:rPr lang="en-US" sz="1700" smtClean="0"/>
              <a:t>http://gazeta.medicina.ru/16/beauty/1/</a:t>
            </a:r>
            <a:endParaRPr lang="ru-RU" sz="1700" smtClean="0"/>
          </a:p>
          <a:p>
            <a:endParaRPr lang="ru-RU" sz="240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4294967295"/>
          </p:nvPr>
        </p:nvSpPr>
        <p:spPr>
          <a:xfrm>
            <a:off x="0" y="1000125"/>
            <a:ext cx="8101013" cy="4857750"/>
          </a:xfrm>
        </p:spPr>
        <p:txBody>
          <a:bodyPr/>
          <a:lstStyle/>
          <a:p>
            <a:pPr eaLnBrk="1" hangingPunct="1">
              <a:buFontTx/>
              <a:buNone/>
            </a:pPr>
            <a:r>
              <a:rPr lang="en-US" sz="2800" b="1" dirty="0" smtClean="0">
                <a:latin typeface="Comic Sans MS" pitchFamily="66" charset="0"/>
              </a:rPr>
              <a:t>   </a:t>
            </a:r>
            <a:r>
              <a:rPr lang="ru-RU" sz="2800" b="1" dirty="0" smtClean="0">
                <a:latin typeface="Comic Sans MS" pitchFamily="66" charset="0"/>
              </a:rPr>
              <a:t>  </a:t>
            </a:r>
            <a:r>
              <a:rPr lang="ru-RU" sz="2200" dirty="0" smtClean="0">
                <a:latin typeface="Comic Sans MS" pitchFamily="66" charset="0"/>
              </a:rPr>
              <a:t>Прообразы современной жевательной резинки можно найти в любой части света.</a:t>
            </a:r>
          </a:p>
          <a:p>
            <a:pPr eaLnBrk="1" hangingPunct="1">
              <a:buFontTx/>
              <a:buNone/>
            </a:pPr>
            <a:r>
              <a:rPr lang="ru-RU" sz="2800" b="1" dirty="0" smtClean="0">
                <a:latin typeface="Comic Sans MS" pitchFamily="66" charset="0"/>
              </a:rPr>
              <a:t>      </a:t>
            </a:r>
            <a:r>
              <a:rPr lang="ru-RU" sz="2200" dirty="0" smtClean="0">
                <a:latin typeface="Comic Sans MS" pitchFamily="66" charset="0"/>
              </a:rPr>
              <a:t>Известно, что ещё древние греки жевали смолу мастичного дерева для освежения дыхания и очистки зубов от остатков пищи. Для этого также использовался пчелиный воск</a:t>
            </a:r>
          </a:p>
        </p:txBody>
      </p:sp>
      <p:pic>
        <p:nvPicPr>
          <p:cNvPr id="6147" name="Picture 6" descr="Huli_wigman">
            <a:hlinkClick r:id="rId3"/>
          </p:cNvPr>
          <p:cNvPicPr>
            <a:picLocks noChangeAspect="1" noChangeArrowheads="1"/>
          </p:cNvPicPr>
          <p:nvPr/>
        </p:nvPicPr>
        <p:blipFill>
          <a:blip r:embed="rId4" cstate="print"/>
          <a:srcRect/>
          <a:stretch>
            <a:fillRect/>
          </a:stretch>
        </p:blipFill>
        <p:spPr bwMode="auto">
          <a:xfrm>
            <a:off x="5500694" y="3786190"/>
            <a:ext cx="2357454" cy="2826996"/>
          </a:xfrm>
          <a:prstGeom prst="rect">
            <a:avLst/>
          </a:prstGeom>
          <a:noFill/>
          <a:ln w="9525">
            <a:noFill/>
            <a:miter lim="800000"/>
            <a:headEnd/>
            <a:tailEnd/>
          </a:ln>
        </p:spPr>
      </p:pic>
      <p:pic>
        <p:nvPicPr>
          <p:cNvPr id="6148" name="Picture 7" descr="s320x240">
            <a:hlinkClick r:id="rId5"/>
          </p:cNvPr>
          <p:cNvPicPr>
            <a:picLocks noChangeAspect="1" noChangeArrowheads="1"/>
          </p:cNvPicPr>
          <p:nvPr/>
        </p:nvPicPr>
        <p:blipFill>
          <a:blip r:embed="rId6" cstate="print"/>
          <a:srcRect/>
          <a:stretch>
            <a:fillRect/>
          </a:stretch>
        </p:blipFill>
        <p:spPr bwMode="auto">
          <a:xfrm>
            <a:off x="857224" y="4000504"/>
            <a:ext cx="4399221" cy="2500330"/>
          </a:xfrm>
          <a:prstGeom prst="rect">
            <a:avLst/>
          </a:prstGeom>
          <a:noFill/>
          <a:ln w="9525">
            <a:noFill/>
            <a:miter lim="800000"/>
            <a:headEnd/>
            <a:tailEnd/>
          </a:ln>
        </p:spPr>
      </p:pic>
      <p:sp>
        <p:nvSpPr>
          <p:cNvPr id="6149" name="Rectangle 8"/>
          <p:cNvSpPr>
            <a:spLocks noChangeArrowheads="1"/>
          </p:cNvSpPr>
          <p:nvPr/>
        </p:nvSpPr>
        <p:spPr bwMode="auto">
          <a:xfrm>
            <a:off x="539750" y="260350"/>
            <a:ext cx="7056438" cy="584775"/>
          </a:xfrm>
          <a:prstGeom prst="rect">
            <a:avLst/>
          </a:prstGeom>
          <a:noFill/>
          <a:ln w="9525">
            <a:noFill/>
            <a:miter lim="800000"/>
            <a:headEnd/>
            <a:tailEnd/>
          </a:ln>
          <a:effectLst/>
        </p:spPr>
        <p:txBody>
          <a:bodyPr>
            <a:spAutoFit/>
          </a:bodyPr>
          <a:lstStyle/>
          <a:p>
            <a:pPr algn="ctr"/>
            <a:r>
              <a:rPr lang="ru-RU" sz="3200" b="1" dirty="0">
                <a:solidFill>
                  <a:schemeClr val="accent1">
                    <a:lumMod val="50000"/>
                  </a:schemeClr>
                </a:solidFill>
                <a:latin typeface="Comic Sans MS" pitchFamily="66" charset="0"/>
              </a:rPr>
              <a:t>История жевательной резинки</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560</TotalTime>
  <Words>3494</Words>
  <Application>Microsoft Office PowerPoint</Application>
  <PresentationFormat>Экран (4:3)</PresentationFormat>
  <Paragraphs>372</Paragraphs>
  <Slides>81</Slides>
  <Notes>17</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81</vt:i4>
      </vt:variant>
    </vt:vector>
  </HeadingPairs>
  <TitlesOfParts>
    <vt:vector size="83" baseType="lpstr">
      <vt:lpstr>Поток</vt:lpstr>
      <vt:lpstr>Диаграмма</vt:lpstr>
      <vt:lpstr>ВРЕД И ПОЛЬЗА ЖЕВАТЕЛЬНОЙ РЕЗИНКИ  </vt:lpstr>
      <vt:lpstr>Польза? </vt:lpstr>
      <vt:lpstr>План исследования:</vt:lpstr>
      <vt:lpstr>Цель исследования:</vt:lpstr>
      <vt:lpstr>Жевательная резинка</vt:lpstr>
      <vt:lpstr>Слайд 6</vt:lpstr>
      <vt:lpstr>История жевательной резинки</vt:lpstr>
      <vt:lpstr>Предыстория</vt:lpstr>
      <vt:lpstr>Слайд 9</vt:lpstr>
      <vt:lpstr>История жевательной резинки</vt:lpstr>
      <vt:lpstr>История жевательной резинки</vt:lpstr>
      <vt:lpstr>Создание жвачки</vt:lpstr>
      <vt:lpstr>Первые попытки изготовления</vt:lpstr>
      <vt:lpstr>Первые попытки изготовления</vt:lpstr>
      <vt:lpstr>Слайд 15</vt:lpstr>
      <vt:lpstr>Патентованная жвачка</vt:lpstr>
      <vt:lpstr>Слайд 17</vt:lpstr>
      <vt:lpstr>Старинные компании-изготовители жвачек</vt:lpstr>
      <vt:lpstr>    Вскоре в жевательные резинки стали добавлять сахар и различные ароматизаторы. В 1939 году на свет появилась работа американского профессора Холлингворта, в которой было убедительно доказано, что постоянное жевание снимает мышечное напряжение и стресс. С тех пор жевательная резинка стала обязательным компонентом в пайке американских солдат.</vt:lpstr>
      <vt:lpstr>Жевательная резинка в СССР</vt:lpstr>
      <vt:lpstr>Жевательная резинка в современном мире</vt:lpstr>
      <vt:lpstr>Слайд 22</vt:lpstr>
      <vt:lpstr>Вопросы анкеты</vt:lpstr>
      <vt:lpstr>Слайд 24</vt:lpstr>
      <vt:lpstr>Слайд 25</vt:lpstr>
      <vt:lpstr>В анкетировании приняло участие – 40 человек.  1.Как часто вы пользуетесь жвачкой?</vt:lpstr>
      <vt:lpstr>Слайд 27</vt:lpstr>
      <vt:lpstr>2. Какую жевательную резинку вы предпочитаете? </vt:lpstr>
      <vt:lpstr>Слайд 29</vt:lpstr>
      <vt:lpstr>3. С какой целью вы используете жвачку?</vt:lpstr>
      <vt:lpstr>Слайд 31</vt:lpstr>
      <vt:lpstr>4. О каких положительных свойствах жевательной резинки вы знаете?</vt:lpstr>
      <vt:lpstr>Слайд 33</vt:lpstr>
      <vt:lpstr>5. О каких негативных последствиях пользования жвачкой вы знаете?</vt:lpstr>
      <vt:lpstr>Слайд 35</vt:lpstr>
      <vt:lpstr>ВЫВОДЫ:</vt:lpstr>
      <vt:lpstr>Слайд 37</vt:lpstr>
      <vt:lpstr>Слайд 38</vt:lpstr>
      <vt:lpstr>Влияние составляющих жевательной резинки на организм.</vt:lpstr>
      <vt:lpstr>Слайд 40</vt:lpstr>
      <vt:lpstr>Слайд 41</vt:lpstr>
      <vt:lpstr>Слайд 42</vt:lpstr>
      <vt:lpstr>Слайд 43</vt:lpstr>
      <vt:lpstr>Слайд 44</vt:lpstr>
      <vt:lpstr> Со знаком "+"</vt:lpstr>
      <vt:lpstr>Со знаком "-"</vt:lpstr>
      <vt:lpstr>Слайд 47</vt:lpstr>
      <vt:lpstr>Воздействие жевательной резинки по мнению гастроэнтеролога:</vt:lpstr>
      <vt:lpstr>Слайд 49</vt:lpstr>
      <vt:lpstr>Беседы со стоматологом:</vt:lpstr>
      <vt:lpstr>Слайд 51</vt:lpstr>
      <vt:lpstr>Слайд 52</vt:lpstr>
      <vt:lpstr>Осторожно: опасность!</vt:lpstr>
      <vt:lpstr>Осторожно: опасность!</vt:lpstr>
      <vt:lpstr>Осторожно: опасность!</vt:lpstr>
      <vt:lpstr>Осторожно: опасность!</vt:lpstr>
      <vt:lpstr>Слайд 57</vt:lpstr>
      <vt:lpstr>Осторожно: опасность! </vt:lpstr>
      <vt:lpstr>Интересные факты</vt:lpstr>
      <vt:lpstr>Интересные факты</vt:lpstr>
      <vt:lpstr>Еще одной "достопримечательностью", привлекающей туристов является мемориальная «Аллея Жвачки». На стену старого кирпичного дома, стоящего на этой улице, налепляли жвачку несколько поколений прохожих.</vt:lpstr>
      <vt:lpstr>Слайд 62</vt:lpstr>
      <vt:lpstr>Положительные примеры   жевания</vt:lpstr>
      <vt:lpstr>Слайд 64</vt:lpstr>
      <vt:lpstr>Основные правила пользования жевательной резинкой</vt:lpstr>
      <vt:lpstr>  Правила пользования жевательной резинкой в обществе </vt:lpstr>
      <vt:lpstr>Слайд 67</vt:lpstr>
      <vt:lpstr>Если вы  решили все-таки воспользоваться  жевательной резинкой прислушайтесь к советам медиков:</vt:lpstr>
      <vt:lpstr>Советы  любителям жевательной  резинки:</vt:lpstr>
      <vt:lpstr>Заключение и выводы</vt:lpstr>
      <vt:lpstr>Слайд 71</vt:lpstr>
      <vt:lpstr>Слайд 72</vt:lpstr>
      <vt:lpstr>Слайд 73</vt:lpstr>
      <vt:lpstr>Что выберешь ты?</vt:lpstr>
      <vt:lpstr>Здоровье или …?</vt:lpstr>
      <vt:lpstr>… или жевательную резинку?</vt:lpstr>
      <vt:lpstr>Слайд 77</vt:lpstr>
      <vt:lpstr>Слайд 78</vt:lpstr>
      <vt:lpstr>Слайд 79</vt:lpstr>
      <vt:lpstr>Источники материалов</vt:lpstr>
      <vt:lpstr>Источники материалов</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ВРЕД И ПОЛЬЗА ЖЕВАТЕЛЬНОЙ РЕЗИНКИ</dc:title>
  <dc:creator>Пользователь</dc:creator>
  <cp:lastModifiedBy>User</cp:lastModifiedBy>
  <cp:revision>10</cp:revision>
  <dcterms:created xsi:type="dcterms:W3CDTF">2016-03-21T13:29:26Z</dcterms:created>
  <dcterms:modified xsi:type="dcterms:W3CDTF">2018-12-07T22:38:35Z</dcterms:modified>
</cp:coreProperties>
</file>