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94" r:id="rId3"/>
    <p:sldId id="263" r:id="rId4"/>
    <p:sldId id="268" r:id="rId5"/>
    <p:sldId id="257" r:id="rId6"/>
    <p:sldId id="269" r:id="rId7"/>
    <p:sldId id="279" r:id="rId8"/>
    <p:sldId id="278" r:id="rId9"/>
    <p:sldId id="282" r:id="rId10"/>
    <p:sldId id="286" r:id="rId11"/>
    <p:sldId id="293" r:id="rId12"/>
    <p:sldId id="272" r:id="rId13"/>
    <p:sldId id="292" r:id="rId14"/>
    <p:sldId id="285" r:id="rId15"/>
    <p:sldId id="290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91" autoAdjust="0"/>
    <p:restoredTop sz="94660"/>
  </p:normalViewPr>
  <p:slideViewPr>
    <p:cSldViewPr>
      <p:cViewPr varScale="1">
        <p:scale>
          <a:sx n="69" d="100"/>
          <a:sy n="69" d="100"/>
        </p:scale>
        <p:origin x="-117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Сентябрь 2017 год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Отверженные</c:v>
                </c:pt>
                <c:pt idx="1">
                  <c:v>Незамечаемые</c:v>
                </c:pt>
                <c:pt idx="2">
                  <c:v>Друзья</c:v>
                </c:pt>
                <c:pt idx="3">
                  <c:v>Лидеры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Сентябрь 2017 год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Отверженные</c:v>
                </c:pt>
                <c:pt idx="1">
                  <c:v>Незамечаемые</c:v>
                </c:pt>
                <c:pt idx="2">
                  <c:v>Друзья</c:v>
                </c:pt>
                <c:pt idx="3">
                  <c:v>Лидеры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  <c:pt idx="2">
                  <c:v>5</c:v>
                </c:pt>
                <c:pt idx="3">
                  <c:v>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FD4E95-35DE-49B1-B260-2D00514CB718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8357EE-9B55-4E75-AFEB-732B7C46DEB2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4E95-35DE-49B1-B260-2D00514CB718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57EE-9B55-4E75-AFEB-732B7C46DEB2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4E95-35DE-49B1-B260-2D00514CB718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57EE-9B55-4E75-AFEB-732B7C46DEB2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4E95-35DE-49B1-B260-2D00514CB718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57EE-9B55-4E75-AFEB-732B7C46DEB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4E95-35DE-49B1-B260-2D00514CB718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57EE-9B55-4E75-AFEB-732B7C46DE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4E95-35DE-49B1-B260-2D00514CB718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57EE-9B55-4E75-AFEB-732B7C46DEB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4E95-35DE-49B1-B260-2D00514CB718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57EE-9B55-4E75-AFEB-732B7C46DEB2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4E95-35DE-49B1-B260-2D00514CB718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57EE-9B55-4E75-AFEB-732B7C46DEB2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4E95-35DE-49B1-B260-2D00514CB718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57EE-9B55-4E75-AFEB-732B7C46DE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4E95-35DE-49B1-B260-2D00514CB718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57EE-9B55-4E75-AFEB-732B7C46DE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4E95-35DE-49B1-B260-2D00514CB718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57EE-9B55-4E75-AFEB-732B7C46DE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8FD4E95-35DE-49B1-B260-2D00514CB718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B8357EE-9B55-4E75-AFEB-732B7C46DE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229600" cy="2160240"/>
          </a:xfr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i="1" dirty="0" smtClean="0"/>
              <a:t>Формирование коллектива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i="1" dirty="0" smtClean="0"/>
              <a:t>первоклассников через организацию коллективного дела</a:t>
            </a:r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933056"/>
            <a:ext cx="6560234" cy="1368152"/>
          </a:xfrm>
        </p:spPr>
        <p:txBody>
          <a:bodyPr>
            <a:normAutofit/>
          </a:bodyPr>
          <a:lstStyle/>
          <a:p>
            <a:r>
              <a:rPr lang="ru-RU" dirty="0" err="1" smtClean="0"/>
              <a:t>Прокопчук</a:t>
            </a:r>
            <a:r>
              <a:rPr lang="ru-RU" dirty="0" smtClean="0"/>
              <a:t> Юлия Ивановна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МКОУ </a:t>
            </a:r>
            <a:r>
              <a:rPr lang="ru-RU" dirty="0" err="1" smtClean="0"/>
              <a:t>Белогорская</a:t>
            </a:r>
            <a:r>
              <a:rPr lang="ru-RU" dirty="0" smtClean="0"/>
              <a:t> СШ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4222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16303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b="1" dirty="0" smtClean="0"/>
              <a:t>Сплочение коллектива на уроках</a:t>
            </a:r>
            <a:endParaRPr lang="ru-RU" sz="3600" dirty="0"/>
          </a:p>
        </p:txBody>
      </p:sp>
      <p:pic>
        <p:nvPicPr>
          <p:cNvPr id="2050" name="Picture 2" descr="C:\Users\1\Desktop\cohe3SV8L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416824" cy="5472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P71215-1248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980728"/>
            <a:ext cx="4601996" cy="56252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56263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b="1" dirty="0" smtClean="0"/>
              <a:t>Сплочение коллектива на уроках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2060849"/>
            <a:ext cx="8121224" cy="4608512"/>
          </a:xfrm>
        </p:spPr>
        <p:txBody>
          <a:bodyPr>
            <a:normAutofit fontScale="85000" lnSpcReduction="10000"/>
          </a:bodyPr>
          <a:lstStyle/>
          <a:p>
            <a:r>
              <a:rPr lang="ru-RU" sz="2600" dirty="0" smtClean="0"/>
              <a:t>1 сентября - </a:t>
            </a:r>
            <a:r>
              <a:rPr lang="ru-RU" sz="2600" dirty="0"/>
              <a:t>День </a:t>
            </a:r>
            <a:r>
              <a:rPr lang="ru-RU" sz="2600" dirty="0" smtClean="0"/>
              <a:t>рождения коллектива.</a:t>
            </a:r>
          </a:p>
          <a:p>
            <a:r>
              <a:rPr lang="ru-RU" sz="2600" dirty="0" smtClean="0"/>
              <a:t>5 сентября - Давайте познакомимся!</a:t>
            </a:r>
          </a:p>
          <a:p>
            <a:r>
              <a:rPr lang="ru-RU" sz="2600" dirty="0" smtClean="0"/>
              <a:t>13 октября -14 </a:t>
            </a:r>
            <a:r>
              <a:rPr lang="ru-RU" sz="2600" dirty="0"/>
              <a:t>заповедей добрых отношений (на чем </a:t>
            </a:r>
            <a:r>
              <a:rPr lang="ru-RU" sz="2600" dirty="0" smtClean="0"/>
              <a:t>держится наш </a:t>
            </a:r>
            <a:r>
              <a:rPr lang="ru-RU" sz="2600" dirty="0"/>
              <a:t>дом</a:t>
            </a:r>
            <a:r>
              <a:rPr lang="ru-RU" sz="2600" dirty="0" smtClean="0"/>
              <a:t>?)</a:t>
            </a:r>
          </a:p>
          <a:p>
            <a:r>
              <a:rPr lang="ru-RU" sz="2600" dirty="0" smtClean="0"/>
              <a:t>17 ноября - Что </a:t>
            </a:r>
            <a:r>
              <a:rPr lang="ru-RU" sz="2600" dirty="0"/>
              <a:t>такое </a:t>
            </a:r>
            <a:r>
              <a:rPr lang="ru-RU" sz="2600" dirty="0" smtClean="0"/>
              <a:t>дружба?</a:t>
            </a:r>
          </a:p>
          <a:p>
            <a:r>
              <a:rPr lang="ru-RU" sz="2600" dirty="0" smtClean="0"/>
              <a:t>15 декабря - </a:t>
            </a:r>
            <a:r>
              <a:rPr lang="ru-RU" sz="2600" dirty="0"/>
              <a:t>Я и мой класс  (размышляем о нашем коллективе</a:t>
            </a:r>
            <a:r>
              <a:rPr lang="ru-RU" sz="2600" dirty="0" smtClean="0"/>
              <a:t>)</a:t>
            </a:r>
          </a:p>
          <a:p>
            <a:r>
              <a:rPr lang="ru-RU" sz="2600" dirty="0" smtClean="0"/>
              <a:t>19 января - </a:t>
            </a:r>
            <a:r>
              <a:rPr lang="ru-RU" sz="2600" dirty="0"/>
              <a:t>Дружба начинается </a:t>
            </a:r>
            <a:r>
              <a:rPr lang="ru-RU" sz="2600" dirty="0" smtClean="0"/>
              <a:t>с улыбки</a:t>
            </a:r>
          </a:p>
          <a:p>
            <a:r>
              <a:rPr lang="ru-RU" sz="2600" dirty="0" smtClean="0"/>
              <a:t>9 февраля - </a:t>
            </a:r>
            <a:r>
              <a:rPr lang="ru-RU" sz="2600" dirty="0"/>
              <a:t>Что </a:t>
            </a:r>
            <a:r>
              <a:rPr lang="ru-RU" sz="2600" dirty="0" smtClean="0"/>
              <a:t>такое толерантность?</a:t>
            </a:r>
          </a:p>
          <a:p>
            <a:r>
              <a:rPr lang="ru-RU" sz="2600" dirty="0" smtClean="0"/>
              <a:t>16 марта - </a:t>
            </a:r>
            <a:r>
              <a:rPr lang="ru-RU" sz="2600" dirty="0"/>
              <a:t>Учимся </a:t>
            </a:r>
            <a:r>
              <a:rPr lang="ru-RU" sz="2600" dirty="0" smtClean="0"/>
              <a:t>общаться! Правила </a:t>
            </a:r>
            <a:r>
              <a:rPr lang="ru-RU" sz="2600" dirty="0"/>
              <a:t>общения</a:t>
            </a:r>
            <a:endParaRPr lang="ru-RU" sz="2600" dirty="0" smtClean="0"/>
          </a:p>
          <a:p>
            <a:r>
              <a:rPr lang="ru-RU" sz="2600" dirty="0" smtClean="0"/>
              <a:t>20 апреля - </a:t>
            </a:r>
            <a:r>
              <a:rPr lang="ru-RU" sz="2600" dirty="0"/>
              <a:t>Соблюдаешь ли ты </a:t>
            </a:r>
            <a:r>
              <a:rPr lang="ru-RU" sz="2600" dirty="0" smtClean="0"/>
              <a:t>закон вежливости</a:t>
            </a:r>
            <a:r>
              <a:rPr lang="ru-RU" sz="2600" dirty="0"/>
              <a:t>?</a:t>
            </a:r>
            <a:endParaRPr lang="ru-RU" sz="2600" dirty="0" smtClean="0"/>
          </a:p>
          <a:p>
            <a:r>
              <a:rPr lang="ru-RU" sz="2600" dirty="0" smtClean="0"/>
              <a:t>18 мая - </a:t>
            </a:r>
            <a:r>
              <a:rPr lang="ru-RU" sz="2600" dirty="0"/>
              <a:t>Мой лучший друг (По каким</a:t>
            </a:r>
          </a:p>
          <a:p>
            <a:pPr>
              <a:buNone/>
            </a:pPr>
            <a:r>
              <a:rPr lang="ru-RU" sz="2600" dirty="0" smtClean="0"/>
              <a:t>      качествам </a:t>
            </a:r>
            <a:r>
              <a:rPr lang="ru-RU" sz="2600" dirty="0"/>
              <a:t>ты выбрал друга?)</a:t>
            </a:r>
            <a:endParaRPr lang="ru-RU" sz="2600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61185" cy="120266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400" dirty="0" smtClean="0"/>
              <a:t>Тематическое планирование классных часов: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4221088"/>
            <a:ext cx="1944216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3536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56263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b="1" dirty="0" smtClean="0"/>
              <a:t>Сплочение коллектива на классных часах</a:t>
            </a:r>
            <a:endParaRPr lang="ru-RU" sz="3600" dirty="0"/>
          </a:p>
        </p:txBody>
      </p:sp>
      <p:pic>
        <p:nvPicPr>
          <p:cNvPr id="3" name="Picture 4" descr="C:\Users\1\Desktop\-UurvIC-sQ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8064896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56263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b="1" dirty="0" smtClean="0"/>
              <a:t>Сплочение коллектива на классных часах</a:t>
            </a:r>
            <a:endParaRPr lang="ru-RU" sz="3600" dirty="0"/>
          </a:p>
        </p:txBody>
      </p:sp>
      <p:pic>
        <p:nvPicPr>
          <p:cNvPr id="1026" name="Picture 2" descr="C:\Users\1\Desktop\DtsReuMfcu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5981028" cy="4934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/>
        </p:nvGraphicFramePr>
        <p:xfrm>
          <a:off x="323528" y="1196752"/>
          <a:ext cx="7992888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56263" cy="64807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000" b="1" dirty="0" smtClean="0"/>
              <a:t>Диагностика межличностных отношений</a:t>
            </a:r>
            <a:r>
              <a:rPr lang="ru-RU" sz="3000" b="1" dirty="0"/>
              <a:t/>
            </a:r>
            <a:br>
              <a:rPr lang="ru-RU" sz="3000" b="1" dirty="0"/>
            </a:br>
            <a:endParaRPr lang="ru-RU" sz="3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1340768"/>
            <a:ext cx="23289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/>
              <a:t>Апрель 2018 год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xmlns="" val="281917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912768" cy="64807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400" b="1" dirty="0" smtClean="0"/>
              <a:t>Давайте жить дружно!</a:t>
            </a:r>
            <a:endParaRPr lang="ru-RU" sz="4400" dirty="0"/>
          </a:p>
        </p:txBody>
      </p:sp>
      <p:pic>
        <p:nvPicPr>
          <p:cNvPr id="1026" name="Picture 2" descr="C:\Users\1\Desktop\IczwjRvskV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7488832" cy="5095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6048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56263" cy="1054250"/>
          </a:xfrm>
        </p:spPr>
        <p:txBody>
          <a:bodyPr/>
          <a:lstStyle/>
          <a:p>
            <a:r>
              <a:rPr lang="ru-RU" b="1" i="1" dirty="0" smtClean="0"/>
              <a:t>Девиз мастер-класса:</a:t>
            </a:r>
            <a:endParaRPr lang="ru-RU" b="1" i="1" dirty="0"/>
          </a:p>
        </p:txBody>
      </p:sp>
      <p:pic>
        <p:nvPicPr>
          <p:cNvPr id="1026" name="Picture 2" descr="C:\Users\1\Desktop\Проект МО\Новая папка\Паз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162180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6165304"/>
            <a:ext cx="7596336" cy="864096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/>
              <a:t>учащиеся 1 класса 2017 – 2018 учебный год</a:t>
            </a:r>
            <a:endParaRPr lang="ru-RU" b="1" dirty="0"/>
          </a:p>
        </p:txBody>
      </p:sp>
      <p:pic>
        <p:nvPicPr>
          <p:cNvPr id="2051" name="Picture 3" descr="C:\Users\1\Desktop\P71019-1314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280920" cy="56166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7702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56263" cy="105425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b="1" dirty="0" smtClean="0"/>
              <a:t>Паспорт 1 класса на август 2017 года:</a:t>
            </a:r>
            <a:endParaRPr lang="ru-RU" sz="32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2132854"/>
          <a:ext cx="8772484" cy="4320480"/>
        </p:xfrm>
        <a:graphic>
          <a:graphicData uri="http://schemas.openxmlformats.org/drawingml/2006/table">
            <a:tbl>
              <a:tblPr/>
              <a:tblGrid>
                <a:gridCol w="5820156"/>
                <a:gridCol w="2952328"/>
              </a:tblGrid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Times New Roman"/>
                          <a:ea typeface="Calibri"/>
                        </a:rPr>
                        <a:t>Критерий</a:t>
                      </a:r>
                      <a:endParaRPr lang="ru-RU" sz="2000" b="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Times New Roman"/>
                          <a:ea typeface="Calibri"/>
                        </a:rPr>
                        <a:t>Количество учащихся</a:t>
                      </a:r>
                      <a:endParaRPr lang="ru-RU" sz="2000" b="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Calibri"/>
                        </a:rPr>
                        <a:t>Общее количество учащихся</a:t>
                      </a:r>
                      <a:endParaRPr lang="ru-RU" sz="2400" b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Calibri"/>
                        </a:rPr>
                        <a:t>9</a:t>
                      </a:r>
                      <a:endParaRPr lang="ru-RU" sz="2400" b="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Calibri"/>
                        </a:rPr>
                        <a:t>Посещали детский сад</a:t>
                      </a:r>
                      <a:endParaRPr lang="ru-RU" sz="2400" b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Calibri"/>
                        </a:rPr>
                        <a:t>6</a:t>
                      </a:r>
                      <a:endParaRPr lang="ru-RU" sz="2400" b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Times New Roman"/>
                          <a:ea typeface="Calibri"/>
                        </a:rPr>
                        <a:t>Имеют в классе друзей (друга, подругу)</a:t>
                      </a:r>
                      <a:endParaRPr lang="ru-RU" sz="2400" b="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Times New Roman"/>
                          <a:ea typeface="Calibri"/>
                        </a:rPr>
                        <a:t>4</a:t>
                      </a:r>
                      <a:endParaRPr lang="ru-RU" sz="2400" b="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Times New Roman"/>
                          <a:ea typeface="Calibri"/>
                        </a:rPr>
                        <a:t>Воспитывается в полной семье</a:t>
                      </a:r>
                      <a:endParaRPr lang="ru-RU" sz="2400" b="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Calibri"/>
                        </a:rPr>
                        <a:t>6</a:t>
                      </a:r>
                      <a:endParaRPr lang="ru-RU" sz="2400" b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Calibri"/>
                        </a:rPr>
                        <a:t>Воспитываются в многодетной семье</a:t>
                      </a:r>
                      <a:endParaRPr lang="ru-RU" sz="2400" b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Calibri"/>
                        </a:rPr>
                        <a:t>2</a:t>
                      </a:r>
                      <a:endParaRPr lang="ru-RU" sz="2400" b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Calibri"/>
                        </a:rPr>
                        <a:t>Воспитывается в неполной семье</a:t>
                      </a:r>
                      <a:endParaRPr lang="ru-RU" sz="2400" b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Calibri"/>
                        </a:rPr>
                        <a:t>4</a:t>
                      </a:r>
                      <a:endParaRPr lang="ru-RU" sz="2400" b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Times New Roman"/>
                          <a:ea typeface="Calibri"/>
                        </a:rPr>
                        <a:t>Воспитывается в малообеспеченной  семье</a:t>
                      </a:r>
                      <a:endParaRPr lang="ru-RU" sz="2400" b="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Calibri"/>
                        </a:rPr>
                        <a:t>4</a:t>
                      </a:r>
                      <a:endParaRPr lang="ru-RU" sz="2400" b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Calibri"/>
                        </a:rPr>
                        <a:t>Воспитывается в неблагополучной  семье</a:t>
                      </a:r>
                      <a:endParaRPr lang="ru-RU" sz="2400" b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Calibri"/>
                        </a:rPr>
                        <a:t>-</a:t>
                      </a:r>
                      <a:endParaRPr lang="ru-RU" sz="2400" b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>
                          <a:latin typeface="Times New Roman"/>
                          <a:ea typeface="Calibri"/>
                        </a:rPr>
                        <a:t>Воспитывается родственниками без опеки</a:t>
                      </a:r>
                      <a:endParaRPr lang="ru-RU" sz="2400" b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Times New Roman"/>
                          <a:ea typeface="Calibri"/>
                        </a:rPr>
                        <a:t>-</a:t>
                      </a:r>
                      <a:endParaRPr lang="ru-RU" sz="2400" b="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0033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Создание </a:t>
            </a:r>
            <a:r>
              <a:rPr lang="ru-RU" dirty="0"/>
              <a:t>благоприятных условий для сплочения </a:t>
            </a:r>
            <a:r>
              <a:rPr lang="ru-RU" dirty="0" smtClean="0"/>
              <a:t>первоклассников на уроках и в </a:t>
            </a:r>
            <a:r>
              <a:rPr lang="ru-RU" dirty="0"/>
              <a:t>рамках </a:t>
            </a:r>
            <a:r>
              <a:rPr lang="ru-RU" dirty="0" smtClean="0"/>
              <a:t>внеурочной деятельности;</a:t>
            </a:r>
          </a:p>
          <a:p>
            <a:r>
              <a:rPr lang="ru-RU" dirty="0" smtClean="0"/>
              <a:t>Создать </a:t>
            </a:r>
            <a:r>
              <a:rPr lang="ru-RU" dirty="0"/>
              <a:t>дружный сплоченный коллектив класса, где каждый чувствовал бы себя, как дома;</a:t>
            </a:r>
          </a:p>
          <a:p>
            <a:r>
              <a:rPr lang="ru-RU" dirty="0" smtClean="0"/>
              <a:t>Формировать </a:t>
            </a:r>
            <a:r>
              <a:rPr lang="ru-RU" dirty="0"/>
              <a:t>личность, умеющую жить в обществе, уважающую законы этого общества, любить свой </a:t>
            </a:r>
            <a:r>
              <a:rPr lang="ru-RU" dirty="0" smtClean="0"/>
              <a:t>дом.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Цели: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661248"/>
            <a:ext cx="4659311" cy="1296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5561856"/>
            <a:ext cx="4716016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345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2060848"/>
            <a:ext cx="8496944" cy="479715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1"/>
                </a:solidFill>
              </a:rPr>
              <a:t>  Методика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chemeClr val="tx1"/>
                </a:solidFill>
              </a:rPr>
              <a:t>«Капитан корабля» </a:t>
            </a:r>
            <a:r>
              <a:rPr lang="ru-RU" sz="2800" dirty="0">
                <a:solidFill>
                  <a:schemeClr val="tx1"/>
                </a:solidFill>
              </a:rPr>
              <a:t>предназначена для </a:t>
            </a:r>
            <a:r>
              <a:rPr lang="ru-RU" sz="2800" dirty="0" smtClean="0">
                <a:solidFill>
                  <a:schemeClr val="tx1"/>
                </a:solidFill>
              </a:rPr>
              <a:t> диагностики </a:t>
            </a:r>
            <a:r>
              <a:rPr lang="ru-RU" sz="2800" dirty="0">
                <a:solidFill>
                  <a:schemeClr val="tx1"/>
                </a:solidFill>
              </a:rPr>
              <a:t>статуса </a:t>
            </a:r>
            <a:r>
              <a:rPr lang="ru-RU" sz="2800" dirty="0" smtClean="0">
                <a:solidFill>
                  <a:schemeClr val="tx1"/>
                </a:solidFill>
              </a:rPr>
              <a:t>младших </a:t>
            </a:r>
            <a:r>
              <a:rPr lang="ru-RU" sz="2800" dirty="0">
                <a:solidFill>
                  <a:schemeClr val="tx1"/>
                </a:solidFill>
              </a:rPr>
              <a:t>школьников в коллективе сверстников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 smtClean="0"/>
              <a:t>    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56263" cy="105425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000" b="1" dirty="0" smtClean="0"/>
              <a:t>Диагностика межличностных отношений</a:t>
            </a:r>
            <a:r>
              <a:rPr lang="ru-RU" sz="3000" b="1" dirty="0"/>
              <a:t/>
            </a:r>
            <a:br>
              <a:rPr lang="ru-RU" sz="3000" b="1" dirty="0"/>
            </a:br>
            <a:endParaRPr lang="ru-RU" sz="30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3284984"/>
            <a:ext cx="3668677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917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/>
        </p:nvGraphicFramePr>
        <p:xfrm>
          <a:off x="323528" y="1196752"/>
          <a:ext cx="7992888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56263" cy="64807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000" b="1" dirty="0" smtClean="0"/>
              <a:t>Диагностика межличностных отношений</a:t>
            </a:r>
            <a:r>
              <a:rPr lang="ru-RU" sz="3000" b="1" dirty="0"/>
              <a:t/>
            </a:r>
            <a:br>
              <a:rPr lang="ru-RU" sz="3000" b="1" dirty="0"/>
            </a:br>
            <a:endParaRPr lang="ru-RU" sz="3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1340768"/>
            <a:ext cx="233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/>
              <a:t>Август 2017 год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xmlns="" val="281917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56263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b="1" dirty="0" smtClean="0"/>
              <a:t>Основные направления работы: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661248"/>
            <a:ext cx="4659311" cy="1296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5561856"/>
            <a:ext cx="4716016" cy="1296144"/>
          </a:xfrm>
          <a:prstGeom prst="rect">
            <a:avLst/>
          </a:prstGeom>
        </p:spPr>
      </p:pic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23528" y="1772816"/>
            <a:ext cx="4394242" cy="1055608"/>
          </a:xfrm>
          <a:prstGeom prst="round2Diag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663575" algn="l"/>
              </a:tabLst>
            </a:pP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сплочение коллектива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663575" algn="l"/>
              </a:tabLst>
            </a:pP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на уроках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123728" y="3140968"/>
            <a:ext cx="4394242" cy="1055608"/>
          </a:xfrm>
          <a:prstGeom prst="round2Diag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663575" algn="l"/>
              </a:tabLst>
            </a:pP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сплочение коллектива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663575" algn="l"/>
              </a:tabLst>
            </a:pP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на классных часах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139952" y="4509120"/>
            <a:ext cx="4794574" cy="1055608"/>
          </a:xfrm>
          <a:prstGeom prst="round2Diag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663575" algn="l"/>
              </a:tabLst>
            </a:pP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коллективно-творческие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663575" algn="l"/>
              </a:tabLst>
            </a:pP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дела</a:t>
            </a:r>
          </a:p>
        </p:txBody>
      </p:sp>
    </p:spTree>
    <p:extLst>
      <p:ext uri="{BB962C8B-B14F-4D97-AF65-F5344CB8AC3E}">
        <p14:creationId xmlns:p14="http://schemas.microsoft.com/office/powerpoint/2010/main" xmlns="" val="111345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56263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b="1" dirty="0" smtClean="0"/>
              <a:t>Сплочение коллектива на уроках</a:t>
            </a:r>
            <a:endParaRPr lang="ru-RU" sz="3600" dirty="0"/>
          </a:p>
        </p:txBody>
      </p:sp>
      <p:pic>
        <p:nvPicPr>
          <p:cNvPr id="3074" name="Picture 2" descr="C:\Users\1\Desktop\P70811-0926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6948263" cy="51517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636</TotalTime>
  <Words>289</Words>
  <Application>Microsoft Office PowerPoint</Application>
  <PresentationFormat>Экран (4:3)</PresentationFormat>
  <Paragraphs>63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Твердый переплет</vt:lpstr>
      <vt:lpstr> Мастер-класс «Формирование коллектива  первоклассников через организацию коллективного дела»</vt:lpstr>
      <vt:lpstr>Девиз мастер-класса:</vt:lpstr>
      <vt:lpstr>Слайд 3</vt:lpstr>
      <vt:lpstr>Паспорт 1 класса на август 2017 года:</vt:lpstr>
      <vt:lpstr>Цели: </vt:lpstr>
      <vt:lpstr> Диагностика межличностных отношений </vt:lpstr>
      <vt:lpstr> Диагностика межличностных отношений </vt:lpstr>
      <vt:lpstr>Основные направления работы:</vt:lpstr>
      <vt:lpstr>Сплочение коллектива на уроках</vt:lpstr>
      <vt:lpstr>Сплочение коллектива на уроках</vt:lpstr>
      <vt:lpstr>Сплочение коллектива на уроках</vt:lpstr>
      <vt:lpstr>Тематическое планирование классных часов:</vt:lpstr>
      <vt:lpstr>Сплочение коллектива на классных часах</vt:lpstr>
      <vt:lpstr>Сплочение коллектива на классных часах</vt:lpstr>
      <vt:lpstr> Диагностика межличностных отношений </vt:lpstr>
      <vt:lpstr>Давайте жить дружно!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Проект:  "Сплочение детского коллектива на уроках и во внеурочной деятельности"</dc:title>
  <dc:creator>Maxim</dc:creator>
  <cp:lastModifiedBy>Турилина</cp:lastModifiedBy>
  <cp:revision>38</cp:revision>
  <dcterms:created xsi:type="dcterms:W3CDTF">2014-11-29T13:47:14Z</dcterms:created>
  <dcterms:modified xsi:type="dcterms:W3CDTF">2018-11-20T14:08:11Z</dcterms:modified>
</cp:coreProperties>
</file>