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81" r:id="rId3"/>
    <p:sldId id="257" r:id="rId4"/>
    <p:sldId id="258" r:id="rId5"/>
    <p:sldId id="259" r:id="rId6"/>
    <p:sldId id="280" r:id="rId7"/>
    <p:sldId id="268" r:id="rId8"/>
    <p:sldId id="282" r:id="rId9"/>
    <p:sldId id="260" r:id="rId10"/>
    <p:sldId id="261" r:id="rId11"/>
    <p:sldId id="262" r:id="rId12"/>
    <p:sldId id="274" r:id="rId13"/>
    <p:sldId id="269" r:id="rId14"/>
    <p:sldId id="270" r:id="rId15"/>
    <p:sldId id="263" r:id="rId16"/>
    <p:sldId id="279" r:id="rId17"/>
    <p:sldId id="272" r:id="rId18"/>
    <p:sldId id="275" r:id="rId19"/>
    <p:sldId id="276" r:id="rId20"/>
    <p:sldId id="277" r:id="rId21"/>
    <p:sldId id="278" r:id="rId22"/>
    <p:sldId id="264" r:id="rId23"/>
    <p:sldId id="265" r:id="rId24"/>
    <p:sldId id="266" r:id="rId25"/>
    <p:sldId id="273" r:id="rId26"/>
    <p:sldId id="26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26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1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5EF3E-8452-4AC9-8F14-D28C45A4F3EE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2DF3-8AD1-4251-9FF3-DA28C4C4CFB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5EF3E-8452-4AC9-8F14-D28C45A4F3EE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2DF3-8AD1-4251-9FF3-DA28C4C4CF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5EF3E-8452-4AC9-8F14-D28C45A4F3EE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2DF3-8AD1-4251-9FF3-DA28C4C4CF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5EF3E-8452-4AC9-8F14-D28C45A4F3EE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2DF3-8AD1-4251-9FF3-DA28C4C4CF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5EF3E-8452-4AC9-8F14-D28C45A4F3EE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2DF3-8AD1-4251-9FF3-DA28C4C4CFB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5EF3E-8452-4AC9-8F14-D28C45A4F3EE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2DF3-8AD1-4251-9FF3-DA28C4C4CF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5EF3E-8452-4AC9-8F14-D28C45A4F3EE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2DF3-8AD1-4251-9FF3-DA28C4C4CFBB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5EF3E-8452-4AC9-8F14-D28C45A4F3EE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2DF3-8AD1-4251-9FF3-DA28C4C4CF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5EF3E-8452-4AC9-8F14-D28C45A4F3EE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2DF3-8AD1-4251-9FF3-DA28C4C4CF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5EF3E-8452-4AC9-8F14-D28C45A4F3EE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2DF3-8AD1-4251-9FF3-DA28C4C4CFBB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5EF3E-8452-4AC9-8F14-D28C45A4F3EE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2DF3-8AD1-4251-9FF3-DA28C4C4CF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A65EF3E-8452-4AC9-8F14-D28C45A4F3EE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8A4B2DF3-8AD1-4251-9FF3-DA28C4C4CFB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nsportal.ru/ap/library/khudozhestvenno-prikladnoe-tvorchestvo/2015/01/19/proekt-russkaya-matryoshka-igrushka-ili" TargetMode="External"/><Relationship Id="rId2" Type="http://schemas.openxmlformats.org/officeDocument/2006/relationships/hyperlink" Target="http://kraeved1147.ru/russkaya-matryoshka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kem.by/interesting/istoriya-proishozhdeniya-russkoi-matreshki/" TargetMode="External"/><Relationship Id="rId5" Type="http://schemas.openxmlformats.org/officeDocument/2006/relationships/hyperlink" Target="http://zen-designer.ru/articles/900-russkaya-matreshka-istoriya-igrushki" TargetMode="External"/><Relationship Id="rId4" Type="http://schemas.openxmlformats.org/officeDocument/2006/relationships/hyperlink" Target="http://www.comgun.ru/repair/3880-russkaya-matryoshka-chast-1-istoriya-proisxozhdeniya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9232" y="260648"/>
            <a:ext cx="7809192" cy="3200876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b="1" dirty="0" smtClean="0"/>
              <a:t>проект</a:t>
            </a:r>
            <a:endParaRPr lang="ru-RU" b="1" dirty="0" smtClean="0">
              <a:latin typeface="a_SignboardCps" pitchFamily="82" charset="-52"/>
            </a:endParaRPr>
          </a:p>
          <a:p>
            <a:pPr algn="ctr"/>
            <a:r>
              <a:rPr lang="ru-RU" sz="2400" b="1" dirty="0" smtClean="0">
                <a:solidFill>
                  <a:srgbClr val="92D050"/>
                </a:solidFill>
                <a:latin typeface="a_SignboardCps" pitchFamily="82" charset="-52"/>
              </a:rPr>
              <a:t>«Знакомство детей  с историей матрёшки как народное промысла</a:t>
            </a:r>
            <a:r>
              <a:rPr lang="ru-RU" sz="3200" b="1" dirty="0" smtClean="0">
                <a:solidFill>
                  <a:srgbClr val="92D050"/>
                </a:solidFill>
                <a:latin typeface="a_SignboardCps" pitchFamily="82" charset="-52"/>
              </a:rPr>
              <a:t>.»</a:t>
            </a:r>
          </a:p>
          <a:p>
            <a:pPr algn="ctr"/>
            <a:r>
              <a:rPr lang="ru-RU" sz="3200" b="1" dirty="0" smtClean="0">
                <a:solidFill>
                  <a:srgbClr val="003300"/>
                </a:solidFill>
                <a:latin typeface="a_SignboardCps" pitchFamily="82" charset="-52"/>
              </a:rPr>
              <a:t>Творческое название</a:t>
            </a:r>
            <a:endParaRPr lang="ru-RU" sz="4000" b="1" dirty="0" smtClean="0">
              <a:solidFill>
                <a:srgbClr val="003300"/>
              </a:solidFill>
              <a:latin typeface="a_SignboardCps" pitchFamily="82" charset="-52"/>
            </a:endParaRPr>
          </a:p>
          <a:p>
            <a:pPr algn="ctr"/>
            <a:r>
              <a:rPr lang="ru-RU" sz="4800" b="1" dirty="0">
                <a:solidFill>
                  <a:srgbClr val="FF0000"/>
                </a:solidFill>
                <a:latin typeface="Scaramouch" pitchFamily="2" charset="0"/>
              </a:rPr>
              <a:t>«Ой ты </a:t>
            </a:r>
            <a:r>
              <a:rPr lang="ru-RU" sz="4800" b="1" dirty="0" smtClean="0">
                <a:solidFill>
                  <a:srgbClr val="FF0000"/>
                </a:solidFill>
                <a:latin typeface="Scaramouch" pitchFamily="2" charset="0"/>
              </a:rPr>
              <a:t>барышня-матрёшка!»</a:t>
            </a:r>
            <a:endParaRPr lang="ru-RU" sz="4800" b="1" dirty="0">
              <a:solidFill>
                <a:srgbClr val="FF0000"/>
              </a:solidFill>
              <a:latin typeface="Scaramouch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1098" y="3461524"/>
            <a:ext cx="2587724" cy="194079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" name="Прямоугольник 2"/>
          <p:cNvSpPr/>
          <p:nvPr/>
        </p:nvSpPr>
        <p:spPr>
          <a:xfrm>
            <a:off x="579232" y="2690337"/>
            <a:ext cx="7953208" cy="4047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 smtClean="0"/>
          </a:p>
          <a:p>
            <a:r>
              <a:rPr lang="ru-RU" sz="1200" dirty="0" smtClean="0"/>
              <a:t>Выполнила:   Преподаватель </a:t>
            </a:r>
            <a:r>
              <a:rPr lang="ru-RU" sz="1200" dirty="0"/>
              <a:t>изобразительного </a:t>
            </a:r>
            <a:r>
              <a:rPr lang="ru-RU" sz="1200" dirty="0" smtClean="0"/>
              <a:t>искусства  МБУ </a:t>
            </a:r>
            <a:r>
              <a:rPr lang="ru-RU" sz="1200" dirty="0"/>
              <a:t>ДО "ШКОЛА ИСКУССТВ ГОРОДА ЛОБНЯ" </a:t>
            </a:r>
          </a:p>
          <a:p>
            <a:pPr algn="ctr"/>
            <a:r>
              <a:rPr lang="ru-RU" sz="1600" dirty="0"/>
              <a:t>Балуева Вероника </a:t>
            </a:r>
            <a:r>
              <a:rPr lang="ru-RU" sz="1600" dirty="0" smtClean="0"/>
              <a:t>Николаевна</a:t>
            </a:r>
          </a:p>
          <a:p>
            <a:pPr algn="ctr"/>
            <a:endParaRPr lang="ru-RU" sz="1600" dirty="0" smtClean="0"/>
          </a:p>
          <a:p>
            <a:pPr algn="ctr"/>
            <a:r>
              <a:rPr lang="ru-RU" sz="1100" dirty="0"/>
              <a:t>г. Лобня  - 2018 г.</a:t>
            </a:r>
          </a:p>
          <a:p>
            <a:pPr algn="ctr"/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7612931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403" y="3700130"/>
            <a:ext cx="2159521" cy="16179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0108" y="4509120"/>
            <a:ext cx="2157333" cy="161634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1436" y="3685098"/>
            <a:ext cx="1864777" cy="164804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9939" y="4493268"/>
            <a:ext cx="2157307" cy="16179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394404" y="548680"/>
            <a:ext cx="8362842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_SignboardCps" pitchFamily="82" charset="-52"/>
              </a:rPr>
              <a:t>Вывод.</a:t>
            </a:r>
          </a:p>
          <a:p>
            <a:r>
              <a:rPr lang="ru-RU" dirty="0" smtClean="0"/>
              <a:t>      </a:t>
            </a:r>
            <a:r>
              <a:rPr lang="ru-RU" sz="2400" dirty="0" smtClean="0"/>
              <a:t>Декоративно-прикладное искусство является одним из факторов гармонического развития личности. В ходе реализации проекта посредством общения детей с народным искусством происходило  обогащение души ребенка, прививалась любовь к своему краю. Познавая  и создавая красоту, ребенок испытывает положительные эмоции.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87038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620688"/>
            <a:ext cx="7992888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3300"/>
                </a:solidFill>
                <a:latin typeface="+mj-lt"/>
              </a:rPr>
              <a:t>ПРИЛОЖЕНИЕ</a:t>
            </a:r>
          </a:p>
          <a:p>
            <a:r>
              <a:rPr lang="ru-RU" sz="2000" dirty="0" smtClean="0"/>
              <a:t>История развития игрушечного промысла в России позволяет предположить, что созданию русской матрешки способствовала традиция точения и росписи на Пасху деревянных яиц. </a:t>
            </a:r>
          </a:p>
          <a:p>
            <a:r>
              <a:rPr lang="ru-RU" sz="2000" dirty="0" smtClean="0"/>
              <a:t>Хотя матрёшка и завоевала давно репутацию символа нашей страны, её корни отнюдь не русские. По самой распространённой версии история матрёшки берёт своё начало в Японии.</a:t>
            </a:r>
          </a:p>
          <a:p>
            <a:r>
              <a:rPr lang="ru-RU" sz="2000" dirty="0" smtClean="0"/>
              <a:t> В XIX веке  в семью Мамонтовых – известных русских промышленников и меценатов  привезли из Японии фигурку добродушного лысого старика мудреца </a:t>
            </a:r>
            <a:r>
              <a:rPr lang="ru-RU" sz="2000" dirty="0" err="1"/>
              <a:t>Фукурума</a:t>
            </a:r>
            <a:r>
              <a:rPr lang="ru-RU" sz="2000" dirty="0"/>
              <a:t>(один из семи японских богов </a:t>
            </a:r>
            <a:r>
              <a:rPr lang="ru-RU" sz="2000" dirty="0" smtClean="0"/>
              <a:t>счастья). Она представляла собой несколько вложенных одна в другую фигурок. </a:t>
            </a:r>
          </a:p>
          <a:p>
            <a:r>
              <a:rPr lang="ru-RU" sz="2000" dirty="0" smtClean="0"/>
              <a:t>Местом же рождения новой оригинальной игрушки, быстро завоевавшей славу национального сувенира, стала мастерская – магазин “Детское воспитание” А.И. Мамонтова в Москве, где с 1898 года работал токарь В.П. </a:t>
            </a:r>
            <a:r>
              <a:rPr lang="ru-RU" sz="2000" dirty="0" err="1" smtClean="0"/>
              <a:t>Звездочкин</a:t>
            </a:r>
            <a:r>
              <a:rPr lang="ru-RU" sz="2000" dirty="0" smtClean="0"/>
              <a:t>.</a:t>
            </a:r>
          </a:p>
          <a:p>
            <a:endParaRPr lang="ru-RU" dirty="0" smtClean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6295927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2828836"/>
            <a:ext cx="705678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2000" b="1" dirty="0" smtClean="0"/>
              <a:t>Семиместная </a:t>
            </a:r>
            <a:r>
              <a:rPr lang="ru-RU" sz="2000" b="1" dirty="0"/>
              <a:t>матрешка "</a:t>
            </a:r>
            <a:r>
              <a:rPr lang="ru-RU" sz="2000" b="1" dirty="0" err="1"/>
              <a:t>Фукурама</a:t>
            </a:r>
            <a:r>
              <a:rPr lang="ru-RU" sz="2000" b="1" dirty="0"/>
              <a:t>", Япония, </a:t>
            </a:r>
            <a:r>
              <a:rPr lang="ru-RU" sz="2000" b="1" dirty="0" err="1"/>
              <a:t>ок</a:t>
            </a:r>
            <a:r>
              <a:rPr lang="ru-RU" sz="2000" b="1" dirty="0"/>
              <a:t>. </a:t>
            </a:r>
            <a:r>
              <a:rPr lang="ru-RU" sz="2000" b="1" dirty="0" smtClean="0"/>
              <a:t>1890</a:t>
            </a:r>
            <a:endParaRPr lang="ru-RU" sz="2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8961" y="764704"/>
            <a:ext cx="6430094" cy="46572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34139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620688"/>
            <a:ext cx="48245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Василий </a:t>
            </a:r>
            <a:r>
              <a:rPr lang="ru-RU" sz="2000" dirty="0" err="1" smtClean="0"/>
              <a:t>Звёздочкин</a:t>
            </a:r>
            <a:r>
              <a:rPr lang="ru-RU" sz="2000" dirty="0" smtClean="0"/>
              <a:t> выточил первую русскую матрёшку. Её расписал художник Сергей Малютин. Она состояла из 8 мест:  девочка с чёрным петухом, потом  мальчик, за ним следовала опять девочка и т. д. Все фигурки художник расписал по-разному, а последняя изображала спеленатого младенца. </a:t>
            </a:r>
          </a:p>
          <a:p>
            <a:r>
              <a:rPr lang="ru-RU" sz="2000" dirty="0" smtClean="0"/>
              <a:t>Изначальный сюжет русской матрёшки – это русские девки и бабы, румяные и полные, одетые в сарафаны и платки, с собачками, кошками, корзинками, с цветами. </a:t>
            </a:r>
          </a:p>
          <a:p>
            <a:r>
              <a:rPr lang="ru-RU" sz="2000" dirty="0" smtClean="0"/>
              <a:t>Первые русские матрёшки были созданы в Сергиевом Посаде как забава для детей, которые помогали усвоению понятий формы, цвета, количества и размера.</a:t>
            </a:r>
          </a:p>
          <a:p>
            <a:endParaRPr lang="ru-RU" sz="2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120" y="3794378"/>
            <a:ext cx="3240360" cy="22794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6" y="648546"/>
            <a:ext cx="2016224" cy="2622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6300192" y="3244334"/>
            <a:ext cx="22322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В. Зв</a:t>
            </a:r>
            <a:r>
              <a:rPr lang="en-US" dirty="0"/>
              <a:t>e</a:t>
            </a:r>
            <a:r>
              <a:rPr lang="ru-RU" dirty="0" err="1"/>
              <a:t>здочкин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16688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764704"/>
            <a:ext cx="4032448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Почему матрёшка так называется.</a:t>
            </a:r>
          </a:p>
          <a:p>
            <a:r>
              <a:rPr lang="ru-RU" sz="2000" dirty="0" smtClean="0"/>
              <a:t>Название «матрёшка» для деревянной разъемной расписной фигурки оказалось впору.  В старой русской провинции имя Матрёна было одним из самых распространённых и любимых женских имён. Это имя происходит от латинского «</a:t>
            </a:r>
            <a:r>
              <a:rPr lang="ru-RU" sz="2000" dirty="0" err="1" smtClean="0"/>
              <a:t>mater</a:t>
            </a:r>
            <a:r>
              <a:rPr lang="ru-RU" sz="2000" dirty="0" smtClean="0"/>
              <a:t>»,  что означает » мать». Имя Матрёна вызывает образ настоящей русской женщины,  матери многочисленных детей, с настоящим крестьянским здоровьем и типичной дородной фигурой.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1302877"/>
            <a:ext cx="4421044" cy="44210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049186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91264" cy="2304256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400" b="1" u="sng" dirty="0" smtClean="0">
                <a:latin typeface="+mn-lt"/>
              </a:rPr>
              <a:t>Технология изготовления</a:t>
            </a: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>Матрёшек делают из хорошо высушенной долговечной древесины липы и березы. Первой всегда делается самая маленькая, неразъёмная матрёшка, которая может быть совсем крохотной – с рисовое зерно. Вытачивание матрёшек – тонкое искусство, которому учатся годами.   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217" y="3041081"/>
            <a:ext cx="4093759" cy="306717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3041081"/>
            <a:ext cx="4058481" cy="304073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1441986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476671"/>
            <a:ext cx="4249404" cy="28204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0924" y="476671"/>
            <a:ext cx="3927540" cy="28204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3406465"/>
            <a:ext cx="4281372" cy="26868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0924" y="3406465"/>
            <a:ext cx="4048159" cy="268683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915816" y="2924944"/>
            <a:ext cx="3672408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Изготовление матрёшки на токарном станке</a:t>
            </a:r>
          </a:p>
        </p:txBody>
      </p:sp>
    </p:spTree>
    <p:extLst>
      <p:ext uri="{BB962C8B-B14F-4D97-AF65-F5344CB8AC3E}">
        <p14:creationId xmlns:p14="http://schemas.microsoft.com/office/powerpoint/2010/main" val="36522915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79928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Готовую </a:t>
            </a:r>
            <a:r>
              <a:rPr lang="ru-RU" sz="2000" dirty="0"/>
              <a:t>заготовку шлифуют </a:t>
            </a:r>
            <a:r>
              <a:rPr lang="ru-RU" sz="2000" dirty="0" smtClean="0"/>
              <a:t>шлифовальной </a:t>
            </a:r>
            <a:r>
              <a:rPr lang="ru-RU" sz="2000" dirty="0"/>
              <a:t>шкуркой.</a:t>
            </a:r>
          </a:p>
          <a:p>
            <a:r>
              <a:rPr lang="ru-RU" sz="2000" dirty="0" smtClean="0"/>
              <a:t>Перед росписью матрёшек </a:t>
            </a:r>
            <a:r>
              <a:rPr lang="ru-RU" sz="2000" dirty="0"/>
              <a:t>грунтуют(крахмальным клейстером или клеем ПВА</a:t>
            </a:r>
            <a:r>
              <a:rPr lang="ru-RU" sz="2000" dirty="0" smtClean="0"/>
              <a:t>). </a:t>
            </a:r>
            <a:r>
              <a:rPr lang="ru-RU" sz="2000" dirty="0"/>
              <a:t>На </a:t>
            </a:r>
            <a:r>
              <a:rPr lang="ru-RU" sz="2000" dirty="0" smtClean="0"/>
              <a:t>загрунтованную заготовку</a:t>
            </a:r>
            <a:r>
              <a:rPr lang="ru-RU" sz="2000" dirty="0"/>
              <a:t>, наносят карандашом контур рисунка </a:t>
            </a:r>
            <a:r>
              <a:rPr lang="ru-RU" sz="2000" dirty="0" smtClean="0"/>
              <a:t>.</a:t>
            </a:r>
          </a:p>
          <a:p>
            <a:r>
              <a:rPr lang="ru-RU" sz="2000" dirty="0"/>
              <a:t>Расписывают матрешки чаще всего анилиновыми красителями, темперой, </a:t>
            </a:r>
            <a:r>
              <a:rPr lang="ru-RU" sz="2000" dirty="0" smtClean="0"/>
              <a:t>гуашью.</a:t>
            </a:r>
          </a:p>
          <a:p>
            <a:r>
              <a:rPr lang="ru-RU" sz="2000" dirty="0" smtClean="0"/>
              <a:t>Готовое </a:t>
            </a:r>
            <a:r>
              <a:rPr lang="ru-RU" sz="2000" dirty="0"/>
              <a:t>изделие лакируют масляным или </a:t>
            </a:r>
            <a:r>
              <a:rPr lang="ru-RU" sz="2000" dirty="0" err="1"/>
              <a:t>ниролаком</a:t>
            </a:r>
            <a:r>
              <a:rPr lang="ru-RU" sz="2000" dirty="0"/>
              <a:t>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Первым делом разрисовывается лицо игрушки и передник с живописным изображением, и уже потом – сарафан и косынка.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8731" y="3728540"/>
            <a:ext cx="3565732" cy="236229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867" y="3728540"/>
            <a:ext cx="4361162" cy="236229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2899893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92696"/>
            <a:ext cx="8568952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_SignboardCps" pitchFamily="82" charset="-52"/>
              </a:rPr>
              <a:t>ВИДЫ И ХАРАКТЕРНЫЕ ОСОБЕННОСТИ РОСПИСИ МАТРЁШЕК</a:t>
            </a:r>
          </a:p>
          <a:p>
            <a:r>
              <a:rPr lang="ru-RU" sz="2400" b="1" dirty="0">
                <a:solidFill>
                  <a:srgbClr val="003300"/>
                </a:solidFill>
              </a:rPr>
              <a:t>Сергиевская или </a:t>
            </a:r>
            <a:r>
              <a:rPr lang="ru-RU" sz="2400" b="1" dirty="0" err="1">
                <a:solidFill>
                  <a:srgbClr val="003300"/>
                </a:solidFill>
              </a:rPr>
              <a:t>Загорская</a:t>
            </a:r>
            <a:r>
              <a:rPr lang="ru-RU" sz="2400" b="1" dirty="0">
                <a:solidFill>
                  <a:srgbClr val="003300"/>
                </a:solidFill>
              </a:rPr>
              <a:t>.</a:t>
            </a:r>
          </a:p>
          <a:p>
            <a:r>
              <a:rPr lang="ru-RU" sz="2000" dirty="0"/>
              <a:t>Сергиевская кукла это всегда круглолицая девушка в платочке, завязанном узлом, узорчатой кофте, нарядном сарафане и переднике в цветочек. Ее роспись очень яркая, опирающаяся на 3-4 основных цвета – желтый, красный, синий и зеленый. Линии одежды и лица у нее обычно имеют черный контур. Она расписывается гуашью и покрывается лаком. </a:t>
            </a:r>
            <a:r>
              <a:rPr lang="ru-RU" sz="2400" b="1" dirty="0" smtClean="0">
                <a:solidFill>
                  <a:srgbClr val="003300"/>
                </a:solidFill>
              </a:rPr>
              <a:t>Семёновская.</a:t>
            </a:r>
          </a:p>
          <a:p>
            <a:r>
              <a:rPr lang="ru-RU" sz="2000" dirty="0" smtClean="0"/>
              <a:t>Семеновская </a:t>
            </a:r>
            <a:r>
              <a:rPr lang="ru-RU" sz="2000" dirty="0"/>
              <a:t>традиция росписи использует анилиновые красители; художники оставляют много неокрашенного пространства. Она очень яркая, ее основные цвета – желтый и красный. Ее одежда – это одежда сельчанки, в отличие от </a:t>
            </a:r>
            <a:r>
              <a:rPr lang="ru-RU" sz="2000" dirty="0" err="1"/>
              <a:t>загорской</a:t>
            </a:r>
            <a:r>
              <a:rPr lang="ru-RU" sz="2000" dirty="0"/>
              <a:t> горожанки, с преобладанием цветочных мотивов. А платочки у этих матрешек чаще всего раскрашены в горошек. Технологически сначала прорисовываются очертания лица, наносятся румяна на щеки, затем рисуется юбка, фартук, платочек и руки</a:t>
            </a:r>
            <a:r>
              <a:rPr lang="ru-RU" sz="2000" dirty="0" smtClean="0"/>
              <a:t>.</a:t>
            </a:r>
            <a:endParaRPr lang="ru-RU" sz="2000" dirty="0"/>
          </a:p>
          <a:p>
            <a:r>
              <a:rPr lang="ru-RU" sz="2000" dirty="0"/>
              <a:t>Фартук считается главным в живописи Семенова. Обычно на нем рисуется яркий букет цветов</a:t>
            </a:r>
            <a:r>
              <a:rPr lang="ru-RU" sz="2000" dirty="0" smtClean="0"/>
              <a:t>.</a:t>
            </a:r>
          </a:p>
          <a:p>
            <a:endParaRPr lang="ru-RU" sz="2000" dirty="0" smtClean="0"/>
          </a:p>
          <a:p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10797718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12845"/>
            <a:ext cx="828092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003300"/>
                </a:solidFill>
              </a:rPr>
              <a:t>Полхов-Майданская</a:t>
            </a:r>
            <a:r>
              <a:rPr lang="ru-RU" sz="2400" b="1" dirty="0">
                <a:solidFill>
                  <a:srgbClr val="003300"/>
                </a:solidFill>
              </a:rPr>
              <a:t>.</a:t>
            </a:r>
          </a:p>
          <a:p>
            <a:r>
              <a:rPr lang="ru-RU" sz="2000" dirty="0"/>
              <a:t>Цветовая гамма матрешки </a:t>
            </a:r>
            <a:r>
              <a:rPr lang="ru-RU" sz="2000" dirty="0" smtClean="0"/>
              <a:t>ярче </a:t>
            </a:r>
            <a:r>
              <a:rPr lang="ru-RU" sz="2000" dirty="0"/>
              <a:t>и выразительнее, чем у семеновской. Зеленый, синий, желтый, фиолетовый и малиновый цвета используются для контраста друг с другом, чтобы сделать яркий и выразительный орнамент. Насыщенность цвета достигается за счет наложения одного слоя краски на другой.</a:t>
            </a:r>
          </a:p>
          <a:p>
            <a:r>
              <a:rPr lang="ru-RU" sz="2000" dirty="0"/>
              <a:t>Стиль рисунка примитивен и напоминает детские рисунки. Образ - типичная деревенская красавица; сдвинутые брови и лицо обрамленное черными локонами.</a:t>
            </a:r>
          </a:p>
          <a:p>
            <a:r>
              <a:rPr lang="ru-RU" sz="2000" dirty="0"/>
              <a:t>Цветочному орнаменту уделяется </a:t>
            </a:r>
            <a:r>
              <a:rPr lang="ru-RU" sz="2000" dirty="0" smtClean="0"/>
              <a:t>большее </a:t>
            </a:r>
            <a:r>
              <a:rPr lang="ru-RU" sz="2000" dirty="0"/>
              <a:t>внимание, чем лицу. В пользу орнамента даже игнорируются другие детали костюма матрешки. </a:t>
            </a:r>
            <a:r>
              <a:rPr lang="ru-RU" sz="2000" dirty="0" smtClean="0"/>
              <a:t>Главным </a:t>
            </a:r>
            <a:r>
              <a:rPr lang="ru-RU" sz="2000" dirty="0"/>
              <a:t>элементом орнамента на фартуке является роза, как символ женственности, любви и материнства</a:t>
            </a:r>
            <a:r>
              <a:rPr lang="ru-RU" sz="2000" dirty="0" smtClean="0"/>
              <a:t>.</a:t>
            </a:r>
          </a:p>
          <a:p>
            <a:r>
              <a:rPr lang="ru-RU" sz="2400" b="1" dirty="0" smtClean="0">
                <a:solidFill>
                  <a:srgbClr val="003300"/>
                </a:solidFill>
              </a:rPr>
              <a:t>Тверская.</a:t>
            </a:r>
          </a:p>
          <a:p>
            <a:r>
              <a:rPr lang="ru-RU" dirty="0" smtClean="0"/>
              <a:t>Деревянную </a:t>
            </a:r>
            <a:r>
              <a:rPr lang="ru-RU" dirty="0"/>
              <a:t>куклу часто изображают в виде какого-либо исторического или сказочного персонажа: царевна </a:t>
            </a:r>
            <a:r>
              <a:rPr lang="ru-RU" dirty="0" err="1"/>
              <a:t>Несмеяна</a:t>
            </a:r>
            <a:r>
              <a:rPr lang="ru-RU" dirty="0"/>
              <a:t>, Снегурочка, Василиса Прекрасная. Их головные уборы и наряды бывают различны, что очень привлекает детей.</a:t>
            </a:r>
          </a:p>
        </p:txBody>
      </p:sp>
    </p:spTree>
    <p:extLst>
      <p:ext uri="{BB962C8B-B14F-4D97-AF65-F5344CB8AC3E}">
        <p14:creationId xmlns:p14="http://schemas.microsoft.com/office/powerpoint/2010/main" val="3752632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38" y="1124744"/>
            <a:ext cx="2423829" cy="48294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6216" y="1125864"/>
            <a:ext cx="2557247" cy="482949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3528" y="764704"/>
            <a:ext cx="842493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/>
              <a:t>Ой ты барышня-матрёшка,</a:t>
            </a:r>
          </a:p>
          <a:p>
            <a:pPr algn="ctr"/>
            <a:r>
              <a:rPr lang="ru-RU" sz="2400" i="1" dirty="0"/>
              <a:t>Разноцветная одёжка,</a:t>
            </a:r>
          </a:p>
          <a:p>
            <a:pPr algn="ctr"/>
            <a:r>
              <a:rPr lang="ru-RU" sz="2400" i="1" dirty="0"/>
              <a:t>Знает весь огромный мир</a:t>
            </a:r>
          </a:p>
          <a:p>
            <a:pPr algn="ctr"/>
            <a:r>
              <a:rPr lang="ru-RU" sz="2400" i="1" dirty="0"/>
              <a:t>Этот русский сувенир</a:t>
            </a:r>
            <a:r>
              <a:rPr lang="ru-RU" sz="2400" i="1" dirty="0" smtClean="0"/>
              <a:t>!</a:t>
            </a:r>
          </a:p>
          <a:p>
            <a:pPr algn="ctr"/>
            <a:r>
              <a:rPr lang="ru-RU" sz="2400" i="1" dirty="0" smtClean="0"/>
              <a:t>Матрешка </a:t>
            </a:r>
            <a:r>
              <a:rPr lang="ru-RU" sz="2400" i="1" dirty="0"/>
              <a:t>- древняя краса</a:t>
            </a:r>
          </a:p>
          <a:p>
            <a:pPr algn="ctr"/>
            <a:r>
              <a:rPr lang="ru-RU" sz="2400" i="1" dirty="0"/>
              <a:t>Сквозь времена дошла до нас.</a:t>
            </a:r>
          </a:p>
          <a:p>
            <a:pPr algn="ctr"/>
            <a:r>
              <a:rPr lang="ru-RU" sz="2400" i="1" dirty="0"/>
              <a:t>Ей имя русское дано.</a:t>
            </a:r>
          </a:p>
          <a:p>
            <a:pPr algn="ctr"/>
            <a:r>
              <a:rPr lang="ru-RU" sz="2400" i="1" dirty="0"/>
              <a:t>Она красива и мила,</a:t>
            </a:r>
          </a:p>
          <a:p>
            <a:pPr algn="ctr"/>
            <a:r>
              <a:rPr lang="ru-RU" sz="2400" i="1" dirty="0"/>
              <a:t>Всем улыбается она.</a:t>
            </a:r>
          </a:p>
          <a:p>
            <a:pPr algn="ctr"/>
            <a:r>
              <a:rPr lang="ru-RU" sz="2400" i="1" dirty="0"/>
              <a:t>Одета, как в былые времена,</a:t>
            </a:r>
          </a:p>
          <a:p>
            <a:pPr algn="ctr"/>
            <a:r>
              <a:rPr lang="ru-RU" sz="2400" i="1" dirty="0"/>
              <a:t>Одежда традициям верна.</a:t>
            </a:r>
          </a:p>
          <a:p>
            <a:pPr algn="ctr"/>
            <a:r>
              <a:rPr lang="ru-RU" sz="2400" i="1" dirty="0"/>
              <a:t>На платке узор замысловат,</a:t>
            </a:r>
          </a:p>
          <a:p>
            <a:pPr algn="ctr"/>
            <a:r>
              <a:rPr lang="ru-RU" sz="2400" i="1" dirty="0"/>
              <a:t>На сарафане цветы огнем горят!</a:t>
            </a:r>
          </a:p>
        </p:txBody>
      </p:sp>
    </p:spTree>
    <p:extLst>
      <p:ext uri="{BB962C8B-B14F-4D97-AF65-F5344CB8AC3E}">
        <p14:creationId xmlns:p14="http://schemas.microsoft.com/office/powerpoint/2010/main" val="30507886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764704"/>
            <a:ext cx="7848872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3300"/>
                </a:solidFill>
              </a:rPr>
              <a:t>Вятская.</a:t>
            </a:r>
          </a:p>
          <a:p>
            <a:r>
              <a:rPr lang="ru-RU" sz="2000" dirty="0">
                <a:solidFill>
                  <a:srgbClr val="002611"/>
                </a:solidFill>
              </a:rPr>
              <a:t>Форма  «Матрёшка-</a:t>
            </a:r>
            <a:r>
              <a:rPr lang="ru-RU" sz="2000" dirty="0" err="1">
                <a:solidFill>
                  <a:srgbClr val="002611"/>
                </a:solidFill>
              </a:rPr>
              <a:t>груша»Роспись</a:t>
            </a:r>
            <a:r>
              <a:rPr lang="ru-RU" sz="2000" dirty="0">
                <a:solidFill>
                  <a:srgbClr val="002611"/>
                </a:solidFill>
              </a:rPr>
              <a:t>  выполняется анилиновыми красителями. В декоре используется инкрустация соломкой. У матрёшки— рыжие или жёлтые волосы. Если в матрёшке есть «мужчины», то у них могут быть тёмные чёлки. Но «барышни» всегда светленькие.</a:t>
            </a:r>
          </a:p>
          <a:p>
            <a:endParaRPr lang="ru-RU" sz="2000" b="1" dirty="0" smtClean="0">
              <a:solidFill>
                <a:srgbClr val="003300"/>
              </a:solidFill>
            </a:endParaRPr>
          </a:p>
          <a:p>
            <a:endParaRPr lang="ru-RU" sz="2000" b="1" dirty="0">
              <a:solidFill>
                <a:srgbClr val="003300"/>
              </a:solidFill>
            </a:endParaRPr>
          </a:p>
          <a:p>
            <a:r>
              <a:rPr lang="ru-RU" sz="2400" b="1" dirty="0" smtClean="0">
                <a:solidFill>
                  <a:srgbClr val="003300"/>
                </a:solidFill>
              </a:rPr>
              <a:t>Авторские </a:t>
            </a:r>
            <a:r>
              <a:rPr lang="ru-RU" sz="2400" b="1" dirty="0">
                <a:solidFill>
                  <a:srgbClr val="003300"/>
                </a:solidFill>
              </a:rPr>
              <a:t>матрешки </a:t>
            </a:r>
          </a:p>
          <a:p>
            <a:r>
              <a:rPr lang="ru-RU" sz="2000" dirty="0" smtClean="0"/>
              <a:t>Появляются </a:t>
            </a:r>
            <a:r>
              <a:rPr lang="ru-RU" sz="2000" dirty="0"/>
              <a:t>на свет в разных местах России – Москве, Кирове, Сергиевом Посаде, Санкт-Петербурге, Твери. Дизайн таких кукол зависит от фантазии художника, их автора. Автор, как правило, лишь слегка отражает в своей игрушке русские традиции, вкладывая в нее новый смысл и сюжет. Так появляются матрешки-политики, матрешки с сюжетами из фильмов и мультиков, а также русских народных сказок. Одна кукла может рассказать целую сказку.</a:t>
            </a:r>
          </a:p>
        </p:txBody>
      </p:sp>
    </p:spTree>
    <p:extLst>
      <p:ext uri="{BB962C8B-B14F-4D97-AF65-F5344CB8AC3E}">
        <p14:creationId xmlns:p14="http://schemas.microsoft.com/office/powerpoint/2010/main" val="20745884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92696"/>
            <a:ext cx="792088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611"/>
                </a:solidFill>
              </a:rPr>
              <a:t>Современная </a:t>
            </a:r>
            <a:r>
              <a:rPr lang="ru-RU" sz="2400" b="1" dirty="0" smtClean="0">
                <a:solidFill>
                  <a:srgbClr val="002611"/>
                </a:solidFill>
              </a:rPr>
              <a:t>матрёшка.</a:t>
            </a:r>
          </a:p>
          <a:p>
            <a:r>
              <a:rPr lang="ru-RU" sz="2000" dirty="0"/>
              <a:t>Характерная черта  современной авторской матрёшки – её необычайная живописность. Её рисунок похож на цветистую ткань и создает </a:t>
            </a:r>
            <a:r>
              <a:rPr lang="ru-RU" sz="2000" dirty="0" err="1"/>
              <a:t>приздничное</a:t>
            </a:r>
            <a:r>
              <a:rPr lang="ru-RU" sz="2000" dirty="0"/>
              <a:t> настроение. Одной из основных тем росписи становится окружающий мир. Многие художники обращаются к мотивам из русской истории- от похода князя Игоря до современной истории. Получилось, что в матрёшке заложен огромный потенциал для передачи событий, развёрнутых во времени и пространстве</a:t>
            </a:r>
            <a:r>
              <a:rPr lang="ru-RU" sz="2000" dirty="0" smtClean="0"/>
              <a:t>.</a:t>
            </a:r>
          </a:p>
          <a:p>
            <a:r>
              <a:rPr lang="ru-RU" sz="2000" dirty="0"/>
              <a:t>Иногда только одна сказка проиллюстрирована на одной матрёшке, иногда на каждой из </a:t>
            </a:r>
            <a:r>
              <a:rPr lang="ru-RU" sz="2000" dirty="0" err="1"/>
              <a:t>вкладывающхся</a:t>
            </a:r>
            <a:r>
              <a:rPr lang="ru-RU" sz="2000" dirty="0"/>
              <a:t> кукол мы увидим героев разных сказок, народных или </a:t>
            </a:r>
            <a:r>
              <a:rPr lang="ru-RU" sz="2000" dirty="0" smtClean="0"/>
              <a:t>авторских.</a:t>
            </a:r>
          </a:p>
          <a:p>
            <a:r>
              <a:rPr lang="ru-RU" sz="2000" dirty="0" smtClean="0"/>
              <a:t> </a:t>
            </a:r>
            <a:r>
              <a:rPr lang="ru-RU" sz="2000" dirty="0"/>
              <a:t>Очень часто художники рисуют на передниках матрёшки памятники архитектуры. Такая матрёшка – лучший сувенир, он напомнит о  посещении того или иного места.</a:t>
            </a:r>
          </a:p>
        </p:txBody>
      </p:sp>
    </p:spTree>
    <p:extLst>
      <p:ext uri="{BB962C8B-B14F-4D97-AF65-F5344CB8AC3E}">
        <p14:creationId xmlns:p14="http://schemas.microsoft.com/office/powerpoint/2010/main" val="19334035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611"/>
                </a:solidFill>
              </a:rPr>
              <a:t>Виды матрёшек</a:t>
            </a:r>
            <a:endParaRPr lang="ru-RU" dirty="0">
              <a:solidFill>
                <a:srgbClr val="00261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07504" y="609600"/>
            <a:ext cx="4680520" cy="639762"/>
          </a:xfrm>
        </p:spPr>
        <p:txBody>
          <a:bodyPr>
            <a:noAutofit/>
          </a:bodyPr>
          <a:lstStyle/>
          <a:p>
            <a:pPr algn="ctr"/>
            <a:r>
              <a:rPr lang="ru-RU" dirty="0" smtClean="0"/>
              <a:t>Сергиевская или  </a:t>
            </a:r>
            <a:r>
              <a:rPr lang="ru-RU" dirty="0" err="1" smtClean="0"/>
              <a:t>загорская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484784"/>
            <a:ext cx="3816424" cy="38164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Семеновская матрешка</a:t>
            </a:r>
            <a:endParaRPr lang="ru-RU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quarter" idx="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992" y="1556792"/>
            <a:ext cx="4362245" cy="37444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5086439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611"/>
                </a:solidFill>
              </a:rPr>
              <a:t>Виды матрёшек</a:t>
            </a:r>
            <a:endParaRPr lang="ru-RU" dirty="0">
              <a:solidFill>
                <a:srgbClr val="00261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609600"/>
            <a:ext cx="4896544" cy="639762"/>
          </a:xfrm>
        </p:spPr>
        <p:txBody>
          <a:bodyPr>
            <a:noAutofit/>
          </a:bodyPr>
          <a:lstStyle/>
          <a:p>
            <a:pPr algn="ctr"/>
            <a:r>
              <a:rPr lang="ru-RU" dirty="0" err="1" smtClean="0"/>
              <a:t>Полхов-Майданская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556792"/>
            <a:ext cx="4160853" cy="32403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          </a:t>
            </a:r>
            <a:r>
              <a:rPr lang="ru-RU" sz="3300" dirty="0" smtClean="0"/>
              <a:t>Вятская матрешка</a:t>
            </a:r>
            <a:endParaRPr lang="ru-RU" sz="33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016" y="1556792"/>
            <a:ext cx="4011040" cy="32403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6709650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611"/>
                </a:solidFill>
              </a:rPr>
              <a:t>Виды матрёшек</a:t>
            </a:r>
            <a:endParaRPr lang="ru-RU" dirty="0">
              <a:solidFill>
                <a:srgbClr val="00261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Тверская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1412775"/>
            <a:ext cx="3794447" cy="37557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/>
              <a:t>Авторские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016" y="1340768"/>
            <a:ext cx="3744416" cy="38178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8852219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27785" y="3244333"/>
            <a:ext cx="36589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476672"/>
            <a:ext cx="49685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611"/>
                </a:solidFill>
                <a:latin typeface="+mj-lt"/>
              </a:rPr>
              <a:t>Современная</a:t>
            </a:r>
            <a:r>
              <a:rPr lang="ru-RU" sz="2800" b="1" dirty="0" smtClean="0">
                <a:solidFill>
                  <a:srgbClr val="002611"/>
                </a:solidFill>
                <a:latin typeface="+mj-lt"/>
              </a:rPr>
              <a:t>  </a:t>
            </a:r>
            <a:r>
              <a:rPr lang="ru-RU" sz="2800" dirty="0">
                <a:solidFill>
                  <a:srgbClr val="002611"/>
                </a:solidFill>
                <a:latin typeface="+mj-lt"/>
              </a:rPr>
              <a:t>матрёшка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16" y="1124744"/>
            <a:ext cx="7128792" cy="421844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Виды матрёшек</a:t>
            </a:r>
          </a:p>
        </p:txBody>
      </p:sp>
    </p:spTree>
    <p:extLst>
      <p:ext uri="{BB962C8B-B14F-4D97-AF65-F5344CB8AC3E}">
        <p14:creationId xmlns:p14="http://schemas.microsoft.com/office/powerpoint/2010/main" val="39474007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620689"/>
            <a:ext cx="936104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Список литературы:</a:t>
            </a:r>
          </a:p>
          <a:p>
            <a:endParaRPr lang="ru-RU" sz="1600" dirty="0"/>
          </a:p>
          <a:p>
            <a:r>
              <a:rPr lang="ru-RU" sz="1600" dirty="0" smtClean="0"/>
              <a:t>1.Русская матрешка.  М.: Мозаика   1995.</a:t>
            </a:r>
          </a:p>
          <a:p>
            <a:endParaRPr lang="ru-RU" sz="1600" dirty="0" smtClean="0"/>
          </a:p>
          <a:p>
            <a:r>
              <a:rPr lang="ru-RU" sz="1600" dirty="0" smtClean="0"/>
              <a:t>2.Народное </a:t>
            </a:r>
            <a:r>
              <a:rPr lang="ru-RU" sz="1600" dirty="0" err="1" smtClean="0"/>
              <a:t>искусство.Художественные</a:t>
            </a:r>
            <a:r>
              <a:rPr lang="ru-RU" sz="1600" dirty="0" smtClean="0"/>
              <a:t> </a:t>
            </a:r>
            <a:r>
              <a:rPr lang="ru-RU" sz="1600" dirty="0" err="1" smtClean="0"/>
              <a:t>промыслыСССР.Москва</a:t>
            </a:r>
            <a:r>
              <a:rPr lang="ru-RU" sz="1600" dirty="0" smtClean="0"/>
              <a:t>.  «Планета№ 1987г.</a:t>
            </a:r>
          </a:p>
          <a:p>
            <a:endParaRPr lang="ru-RU" sz="1600" dirty="0" smtClean="0"/>
          </a:p>
          <a:p>
            <a:r>
              <a:rPr lang="ru-RU" sz="1600" dirty="0" smtClean="0"/>
              <a:t>3.Русская матрёшка. Сайт:   </a:t>
            </a:r>
            <a:r>
              <a:rPr lang="en-US" sz="1600" dirty="0" smtClean="0">
                <a:hlinkClick r:id="rId2"/>
              </a:rPr>
              <a:t>http://kraeved1147.ru/russkaya-matryoshka/</a:t>
            </a:r>
            <a:endParaRPr lang="ru-RU" sz="1600" dirty="0" smtClean="0"/>
          </a:p>
          <a:p>
            <a:endParaRPr lang="ru-RU" sz="1600" dirty="0"/>
          </a:p>
          <a:p>
            <a:r>
              <a:rPr lang="ru-RU" sz="1600" dirty="0" smtClean="0"/>
              <a:t>4.Проект " Русская матрёшка - игрушка или </a:t>
            </a:r>
            <a:r>
              <a:rPr lang="ru-RU" sz="1600" dirty="0" err="1" smtClean="0"/>
              <a:t>сувенир?"АВТОР</a:t>
            </a:r>
            <a:r>
              <a:rPr lang="ru-RU" sz="1600" dirty="0" smtClean="0"/>
              <a:t>: </a:t>
            </a:r>
            <a:r>
              <a:rPr lang="ru-RU" sz="1600" dirty="0" err="1" smtClean="0"/>
              <a:t>Бахтеева</a:t>
            </a:r>
            <a:r>
              <a:rPr lang="ru-RU" sz="1600" dirty="0" smtClean="0"/>
              <a:t> </a:t>
            </a:r>
            <a:r>
              <a:rPr lang="ru-RU" sz="1600" dirty="0" err="1" smtClean="0"/>
              <a:t>Альфия</a:t>
            </a:r>
            <a:r>
              <a:rPr lang="ru-RU" sz="1600" dirty="0" smtClean="0"/>
              <a:t> сайт: </a:t>
            </a:r>
            <a:r>
              <a:rPr lang="en-US" sz="1600" dirty="0" smtClean="0">
                <a:hlinkClick r:id="rId3"/>
              </a:rPr>
              <a:t>http://nsportal.ru/ap/library/khudozhestvenno-prikladnoe-tvorchestvo/2015/01/19/proekt-russkaya-matryoshka-igrushka-ili</a:t>
            </a:r>
            <a:endParaRPr lang="ru-RU" sz="1600" dirty="0" smtClean="0"/>
          </a:p>
          <a:p>
            <a:endParaRPr lang="ru-RU" sz="1600" dirty="0"/>
          </a:p>
          <a:p>
            <a:r>
              <a:rPr lang="ru-RU" sz="1600" dirty="0" smtClean="0"/>
              <a:t>5.Гончаров </a:t>
            </a:r>
            <a:r>
              <a:rPr lang="ru-RU" sz="1600" dirty="0"/>
              <a:t>Константин Юрьевич </a:t>
            </a:r>
            <a:r>
              <a:rPr lang="ru-RU" sz="1600" dirty="0" smtClean="0"/>
              <a:t>«Русская </a:t>
            </a:r>
            <a:r>
              <a:rPr lang="ru-RU" sz="1600" dirty="0"/>
              <a:t>матрёшка. Часть 1. История происхождения</a:t>
            </a:r>
            <a:r>
              <a:rPr lang="ru-RU" sz="1600" dirty="0" smtClean="0"/>
              <a:t>.»</a:t>
            </a:r>
          </a:p>
          <a:p>
            <a:r>
              <a:rPr lang="ru-RU" sz="1600" dirty="0" smtClean="0"/>
              <a:t>Сайт: </a:t>
            </a:r>
            <a:r>
              <a:rPr lang="en-US" sz="1600" dirty="0">
                <a:hlinkClick r:id="rId4"/>
              </a:rPr>
              <a:t>http://</a:t>
            </a:r>
            <a:r>
              <a:rPr lang="en-US" sz="1600" dirty="0" smtClean="0">
                <a:hlinkClick r:id="rId4"/>
              </a:rPr>
              <a:t>www.comgun.ru/repair/3880-russkaya-matryoshka-chast-1-istoriya-proisxozhdeniya.html</a:t>
            </a:r>
            <a:endParaRPr lang="ru-RU" sz="1600" dirty="0" smtClean="0"/>
          </a:p>
          <a:p>
            <a:endParaRPr lang="ru-RU" sz="1600" dirty="0" smtClean="0"/>
          </a:p>
          <a:p>
            <a:r>
              <a:rPr lang="ru-RU" sz="1600" dirty="0" smtClean="0"/>
              <a:t>6.Источник</a:t>
            </a:r>
            <a:r>
              <a:rPr lang="ru-RU" sz="1600" dirty="0"/>
              <a:t>: Русская матрешка - история </a:t>
            </a:r>
            <a:r>
              <a:rPr lang="ru-RU" sz="1600" dirty="0" smtClean="0"/>
              <a:t>игрушки</a:t>
            </a:r>
          </a:p>
          <a:p>
            <a:r>
              <a:rPr lang="ru-RU" sz="1600" dirty="0" smtClean="0"/>
              <a:t>Сайт;</a:t>
            </a:r>
            <a:r>
              <a:rPr lang="en-US" sz="1600" dirty="0"/>
              <a:t> </a:t>
            </a:r>
            <a:r>
              <a:rPr lang="en-US" sz="1600" dirty="0">
                <a:hlinkClick r:id="rId5"/>
              </a:rPr>
              <a:t>http://</a:t>
            </a:r>
            <a:r>
              <a:rPr lang="en-US" sz="1600" dirty="0" smtClean="0">
                <a:hlinkClick r:id="rId5"/>
              </a:rPr>
              <a:t>zen-designer.ru/articles/900-russkaya-matreshka-istoriya-igrushki</a:t>
            </a:r>
            <a:endParaRPr lang="ru-RU" sz="1600" dirty="0" smtClean="0"/>
          </a:p>
          <a:p>
            <a:endParaRPr lang="ru-RU" sz="1600" dirty="0" smtClean="0"/>
          </a:p>
          <a:p>
            <a:r>
              <a:rPr lang="ru-RU" sz="1600" dirty="0" smtClean="0"/>
              <a:t>7.История происхождения матрёшки</a:t>
            </a:r>
          </a:p>
          <a:p>
            <a:r>
              <a:rPr lang="ru-RU" sz="1600" dirty="0" smtClean="0"/>
              <a:t>Сайт: </a:t>
            </a:r>
            <a:r>
              <a:rPr lang="en-US" sz="1600" dirty="0">
                <a:hlinkClick r:id="rId6"/>
              </a:rPr>
              <a:t>http://www.kem.by/interesting/istoriya-proishozhdeniya-russkoi-matreshki</a:t>
            </a:r>
            <a:r>
              <a:rPr lang="en-US" sz="1600" dirty="0" smtClean="0">
                <a:hlinkClick r:id="rId6"/>
              </a:rPr>
              <a:t>/</a:t>
            </a:r>
            <a:endParaRPr lang="ru-RU" sz="1600" dirty="0" smtClean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246098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8615" y="475960"/>
            <a:ext cx="835292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_SignboardCps" pitchFamily="82" charset="-52"/>
              </a:rPr>
              <a:t>Тип проекта</a:t>
            </a:r>
            <a:r>
              <a:rPr lang="ru-RU" sz="2800" dirty="0" smtClean="0">
                <a:solidFill>
                  <a:srgbClr val="C00000"/>
                </a:solidFill>
                <a:latin typeface="a_SignboardCps" pitchFamily="82" charset="-52"/>
              </a:rPr>
              <a:t>: </a:t>
            </a:r>
            <a:r>
              <a:rPr lang="ru-RU" sz="2800" dirty="0" smtClean="0"/>
              <a:t>познавательно-творческий.</a:t>
            </a:r>
          </a:p>
          <a:p>
            <a:r>
              <a:rPr lang="ru-RU" sz="2800" b="1" dirty="0" smtClean="0">
                <a:solidFill>
                  <a:srgbClr val="003300"/>
                </a:solidFill>
                <a:latin typeface="a_SignboardCps" pitchFamily="82" charset="-52"/>
              </a:rPr>
              <a:t>Вид проекта</a:t>
            </a:r>
            <a:r>
              <a:rPr lang="ru-RU" sz="2800" dirty="0" smtClean="0">
                <a:solidFill>
                  <a:srgbClr val="003300"/>
                </a:solidFill>
                <a:latin typeface="a_SignboardCps" pitchFamily="82" charset="-52"/>
              </a:rPr>
              <a:t>: </a:t>
            </a:r>
            <a:r>
              <a:rPr lang="ru-RU" sz="2800" dirty="0" smtClean="0"/>
              <a:t>групповой.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a_SignboardCps" pitchFamily="82" charset="-52"/>
              </a:rPr>
              <a:t>Форма проведения занятий</a:t>
            </a:r>
            <a:r>
              <a:rPr lang="ru-RU" sz="2800" b="1" dirty="0" smtClean="0">
                <a:solidFill>
                  <a:srgbClr val="C00000"/>
                </a:solidFill>
              </a:rPr>
              <a:t>: </a:t>
            </a:r>
            <a:r>
              <a:rPr lang="ru-RU" sz="2800" dirty="0" smtClean="0"/>
              <a:t>мелкогрупповые(8-10чел.)</a:t>
            </a:r>
          </a:p>
          <a:p>
            <a:r>
              <a:rPr lang="ru-RU" sz="2800" dirty="0" smtClean="0"/>
              <a:t>Продолжительность одного занятия 45 мин.</a:t>
            </a:r>
          </a:p>
          <a:p>
            <a:r>
              <a:rPr lang="ru-RU" sz="2800" b="1" dirty="0" smtClean="0">
                <a:solidFill>
                  <a:srgbClr val="003300"/>
                </a:solidFill>
                <a:latin typeface="a_SignboardCps" pitchFamily="82" charset="-52"/>
              </a:rPr>
              <a:t>Сроки проекта</a:t>
            </a:r>
            <a:r>
              <a:rPr lang="ru-RU" sz="2800" dirty="0" smtClean="0"/>
              <a:t>: краткосрочный.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a_SignboardCps" pitchFamily="82" charset="-52"/>
              </a:rPr>
              <a:t>Участники проекта</a:t>
            </a:r>
            <a:r>
              <a:rPr lang="ru-RU" sz="2800" b="1" dirty="0" smtClean="0">
                <a:latin typeface="a_SignboardCps" pitchFamily="82" charset="-52"/>
              </a:rPr>
              <a:t>: </a:t>
            </a:r>
            <a:r>
              <a:rPr lang="ru-RU" sz="2800" dirty="0" smtClean="0"/>
              <a:t>дети, педагог, родители.</a:t>
            </a:r>
          </a:p>
          <a:p>
            <a:r>
              <a:rPr lang="ru-RU" sz="2800" b="1" dirty="0" smtClean="0">
                <a:solidFill>
                  <a:srgbClr val="003300"/>
                </a:solidFill>
                <a:latin typeface="a_SignboardCps" pitchFamily="82" charset="-52"/>
              </a:rPr>
              <a:t>Предмет исследования</a:t>
            </a:r>
            <a:r>
              <a:rPr lang="ru-RU" sz="2800" dirty="0" smtClean="0">
                <a:solidFill>
                  <a:srgbClr val="003300"/>
                </a:solidFill>
                <a:latin typeface="a_SignboardCps" pitchFamily="82" charset="-52"/>
              </a:rPr>
              <a:t>:</a:t>
            </a:r>
          </a:p>
          <a:p>
            <a:r>
              <a:rPr lang="ru-RU" sz="2800" dirty="0" smtClean="0"/>
              <a:t>роспись народной игрушки.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a_SignboardCps" pitchFamily="82" charset="-52"/>
              </a:rPr>
              <a:t>Образовательная область:</a:t>
            </a:r>
          </a:p>
          <a:p>
            <a:r>
              <a:rPr lang="ru-RU" sz="2800" dirty="0" smtClean="0"/>
              <a:t>художественное творчество.</a:t>
            </a:r>
          </a:p>
          <a:p>
            <a:r>
              <a:rPr lang="ru-RU" sz="2800" b="1" dirty="0" smtClean="0">
                <a:solidFill>
                  <a:srgbClr val="003300"/>
                </a:solidFill>
                <a:latin typeface="a_SignboardCps" pitchFamily="82" charset="-52"/>
              </a:rPr>
              <a:t>Итоговое мероприятие: </a:t>
            </a:r>
          </a:p>
          <a:p>
            <a:r>
              <a:rPr lang="ru-RU" sz="2800" dirty="0" smtClean="0"/>
              <a:t>выставка готовых работ.</a:t>
            </a:r>
          </a:p>
          <a:p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5360" y="3538337"/>
            <a:ext cx="2520280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88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20688"/>
            <a:ext cx="7848872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611"/>
                </a:solidFill>
                <a:latin typeface="+mj-lt"/>
              </a:rPr>
              <a:t>Цель.</a:t>
            </a:r>
          </a:p>
          <a:p>
            <a:r>
              <a:rPr lang="ru-RU" dirty="0" smtClean="0"/>
              <a:t> </a:t>
            </a:r>
            <a:r>
              <a:rPr lang="ru-RU" sz="2000" dirty="0" smtClean="0"/>
              <a:t>Развивать у детей познавательный интерес к русскому народному творчеству.</a:t>
            </a:r>
          </a:p>
          <a:p>
            <a:r>
              <a:rPr lang="ru-RU" sz="2000" dirty="0" smtClean="0"/>
              <a:t>Познакомить с видами, особенностями росписи матрёшек.</a:t>
            </a:r>
          </a:p>
          <a:p>
            <a:r>
              <a:rPr lang="ru-RU" sz="3200" b="1" dirty="0" smtClean="0">
                <a:solidFill>
                  <a:srgbClr val="002611"/>
                </a:solidFill>
                <a:latin typeface="+mj-lt"/>
              </a:rPr>
              <a:t>Задачи. 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Образовательные:</a:t>
            </a:r>
          </a:p>
          <a:p>
            <a:r>
              <a:rPr lang="ru-RU" sz="2000" dirty="0" smtClean="0"/>
              <a:t>Познакомить детей с историей матрёшки.</a:t>
            </a:r>
          </a:p>
          <a:p>
            <a:r>
              <a:rPr lang="ru-RU" sz="2000" dirty="0" smtClean="0"/>
              <a:t>Вызвать интерес у детей к народному творчеству.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Воспитательные:</a:t>
            </a:r>
          </a:p>
          <a:p>
            <a:r>
              <a:rPr lang="ru-RU" sz="2000" dirty="0" smtClean="0"/>
              <a:t>Воспитывать самостоятельность, желание творить.</a:t>
            </a:r>
          </a:p>
          <a:p>
            <a:r>
              <a:rPr lang="ru-RU" sz="2000" dirty="0" smtClean="0"/>
              <a:t>Воспитывать любовь к народному творчеству.</a:t>
            </a:r>
          </a:p>
          <a:p>
            <a:r>
              <a:rPr lang="ru-RU" sz="2000" dirty="0" smtClean="0"/>
              <a:t>Воспитывать уважение к работе народных мастеров.</a:t>
            </a:r>
          </a:p>
          <a:p>
            <a:r>
              <a:rPr lang="ru-RU" sz="2000" dirty="0" smtClean="0"/>
              <a:t>Воспитывать эстетические и этические чувства.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Развивающие:</a:t>
            </a:r>
          </a:p>
          <a:p>
            <a:r>
              <a:rPr lang="ru-RU" sz="2000" dirty="0" smtClean="0"/>
              <a:t>Развитие познавательной активности детей.</a:t>
            </a:r>
          </a:p>
          <a:p>
            <a:r>
              <a:rPr lang="ru-RU" sz="2000" dirty="0" smtClean="0"/>
              <a:t>Развивать чувство цвета.</a:t>
            </a:r>
          </a:p>
          <a:p>
            <a:r>
              <a:rPr lang="ru-RU" sz="2000" dirty="0" smtClean="0"/>
              <a:t>Развивать внимание, мышление, творческое воображение.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200" y="2626715"/>
            <a:ext cx="1665744" cy="2508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45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611"/>
                </a:solidFill>
              </a:rPr>
              <a:t>Методы реализации проекта</a:t>
            </a:r>
            <a:endParaRPr lang="ru-RU" dirty="0">
              <a:solidFill>
                <a:srgbClr val="00261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23528" y="476672"/>
            <a:ext cx="7344816" cy="21602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Наглядные</a:t>
            </a:r>
          </a:p>
          <a:p>
            <a:pPr algn="ctr"/>
            <a:r>
              <a:rPr lang="ru-RU" sz="3600" dirty="0" smtClean="0"/>
              <a:t>(показ, наблюдение, демонстрация приёмов       работы)</a:t>
            </a:r>
            <a:endParaRPr lang="ru-RU" sz="3600" dirty="0"/>
          </a:p>
        </p:txBody>
      </p:sp>
      <p:sp>
        <p:nvSpPr>
          <p:cNvPr id="12" name="Овал 11"/>
          <p:cNvSpPr/>
          <p:nvPr/>
        </p:nvSpPr>
        <p:spPr>
          <a:xfrm>
            <a:off x="539552" y="2852936"/>
            <a:ext cx="6912768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Практические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656217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692696"/>
            <a:ext cx="73448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3300"/>
                </a:solidFill>
                <a:latin typeface="+mj-lt"/>
              </a:rPr>
              <a:t>Ресурсное обеспечение проекта: </a:t>
            </a:r>
            <a:endParaRPr lang="ru-RU" sz="3200" b="1" dirty="0" smtClean="0">
              <a:solidFill>
                <a:srgbClr val="003300"/>
              </a:solidFill>
              <a:latin typeface="+mj-lt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179512" y="1700809"/>
            <a:ext cx="4464496" cy="24482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Группа развития художественных способностей «Радужная </a:t>
            </a:r>
            <a:r>
              <a:rPr lang="ru-RU" dirty="0" smtClean="0"/>
              <a:t>палитра»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4734018" y="1700809"/>
            <a:ext cx="4158462" cy="23762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Методический инструментарий (конспекты занятий, литература по народным </a:t>
            </a:r>
            <a:r>
              <a:rPr lang="ru-RU" dirty="0" err="1"/>
              <a:t>промыслам,плакаты</a:t>
            </a:r>
            <a:r>
              <a:rPr lang="ru-RU" dirty="0"/>
              <a:t> с изображением матрёшек и т.д.).</a:t>
            </a:r>
          </a:p>
        </p:txBody>
      </p:sp>
      <p:sp>
        <p:nvSpPr>
          <p:cNvPr id="5" name="Овал 4"/>
          <p:cNvSpPr/>
          <p:nvPr/>
        </p:nvSpPr>
        <p:spPr>
          <a:xfrm>
            <a:off x="2447764" y="4365104"/>
            <a:ext cx="4572508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Библиотечка юного художника</a:t>
            </a:r>
          </a:p>
        </p:txBody>
      </p:sp>
    </p:spTree>
    <p:extLst>
      <p:ext uri="{BB962C8B-B14F-4D97-AF65-F5344CB8AC3E}">
        <p14:creationId xmlns:p14="http://schemas.microsoft.com/office/powerpoint/2010/main" val="1101248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2"/>
            <a:ext cx="8424936" cy="538609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_SignboardCps" pitchFamily="82" charset="-52"/>
              </a:rPr>
              <a:t>Ожидаемый результат</a:t>
            </a:r>
            <a:r>
              <a:rPr lang="ru-RU" sz="3200" dirty="0" smtClean="0">
                <a:solidFill>
                  <a:srgbClr val="C00000"/>
                </a:solidFill>
                <a:latin typeface="a_SignboardCps" pitchFamily="82" charset="-52"/>
              </a:rPr>
              <a:t>:</a:t>
            </a:r>
          </a:p>
          <a:p>
            <a:r>
              <a:rPr lang="ru-RU" sz="2400" b="1" dirty="0" smtClean="0">
                <a:solidFill>
                  <a:srgbClr val="003300"/>
                </a:solidFill>
              </a:rPr>
              <a:t>Для учащихся</a:t>
            </a:r>
            <a:r>
              <a:rPr lang="ru-RU" sz="2400" dirty="0" smtClean="0"/>
              <a:t>:</a:t>
            </a:r>
          </a:p>
          <a:p>
            <a:r>
              <a:rPr lang="ru-RU" sz="2400" dirty="0" smtClean="0"/>
              <a:t>☼Знают историю и основные  виды матрёшек.</a:t>
            </a:r>
          </a:p>
          <a:p>
            <a:r>
              <a:rPr lang="ru-RU" sz="2400" dirty="0" smtClean="0"/>
              <a:t>☼Отличительные черты  в оформлении и технологию изготовления.</a:t>
            </a:r>
          </a:p>
          <a:p>
            <a:r>
              <a:rPr lang="ru-RU" sz="2400" dirty="0" smtClean="0"/>
              <a:t>☼Проявляют интерес к народному искусству.</a:t>
            </a:r>
          </a:p>
          <a:p>
            <a:r>
              <a:rPr lang="ru-RU" sz="2400" dirty="0" smtClean="0"/>
              <a:t>☼Могут самостоятельно создавать творческие </a:t>
            </a:r>
            <a:r>
              <a:rPr lang="ru-RU" sz="2400" dirty="0" err="1" smtClean="0"/>
              <a:t>разроботки</a:t>
            </a:r>
            <a:r>
              <a:rPr lang="ru-RU" sz="2400" dirty="0" smtClean="0"/>
              <a:t>  </a:t>
            </a:r>
          </a:p>
          <a:p>
            <a:r>
              <a:rPr lang="ru-RU" sz="2400" b="1" dirty="0" smtClean="0">
                <a:solidFill>
                  <a:srgbClr val="003300"/>
                </a:solidFill>
              </a:rPr>
              <a:t>Для педагога</a:t>
            </a:r>
            <a:r>
              <a:rPr lang="ru-RU" sz="2400" dirty="0" smtClean="0"/>
              <a:t>:</a:t>
            </a:r>
          </a:p>
          <a:p>
            <a:r>
              <a:rPr lang="ru-RU" sz="2400" dirty="0" smtClean="0"/>
              <a:t>☼Повышает профессиональное мастерство, самообразование</a:t>
            </a:r>
            <a:r>
              <a:rPr lang="ru-RU" sz="2400" dirty="0"/>
              <a:t>, </a:t>
            </a:r>
            <a:r>
              <a:rPr lang="ru-RU" sz="2400" dirty="0" smtClean="0"/>
              <a:t>саморазвитие.  </a:t>
            </a:r>
            <a:endParaRPr lang="ru-RU" sz="2400" dirty="0"/>
          </a:p>
          <a:p>
            <a:r>
              <a:rPr lang="ru-RU" sz="2400" b="1" dirty="0" smtClean="0">
                <a:solidFill>
                  <a:srgbClr val="003300"/>
                </a:solidFill>
              </a:rPr>
              <a:t>Для родителей</a:t>
            </a:r>
            <a:r>
              <a:rPr lang="ru-RU" sz="2400" dirty="0" smtClean="0"/>
              <a:t>:</a:t>
            </a:r>
          </a:p>
          <a:p>
            <a:r>
              <a:rPr lang="ru-RU" sz="2400" dirty="0" smtClean="0"/>
              <a:t>☼Развитие </a:t>
            </a:r>
            <a:r>
              <a:rPr lang="ru-RU" sz="2400" dirty="0"/>
              <a:t>педагогического сотрудничества с семьями воспитанников в вопросах художественно-эстетического воспитания </a:t>
            </a:r>
            <a:r>
              <a:rPr lang="ru-RU" sz="2400" dirty="0" smtClean="0"/>
              <a:t>детей.</a:t>
            </a:r>
          </a:p>
        </p:txBody>
      </p:sp>
    </p:spTree>
    <p:extLst>
      <p:ext uri="{BB962C8B-B14F-4D97-AF65-F5344CB8AC3E}">
        <p14:creationId xmlns:p14="http://schemas.microsoft.com/office/powerpoint/2010/main" val="3500969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92696"/>
            <a:ext cx="7776864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3300"/>
                </a:solidFill>
                <a:latin typeface="+mj-lt"/>
              </a:rPr>
              <a:t>Этапы проекта: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1043608" y="1412776"/>
            <a:ext cx="6984776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 –й этап: разработка проекта(подготовительный)</a:t>
            </a:r>
          </a:p>
          <a:p>
            <a:pPr algn="ctr"/>
            <a:r>
              <a:rPr lang="ru-RU" dirty="0"/>
              <a:t>Подбор иллюстраций, книги о матрёшках, готовые образцы матрёшек, шаблоны для росписи.</a:t>
            </a:r>
          </a:p>
        </p:txBody>
      </p:sp>
      <p:sp>
        <p:nvSpPr>
          <p:cNvPr id="4" name="Овал 3"/>
          <p:cNvSpPr/>
          <p:nvPr/>
        </p:nvSpPr>
        <p:spPr>
          <a:xfrm>
            <a:off x="1043608" y="3068959"/>
            <a:ext cx="6984776" cy="12554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2-й этап: Реализация проекта(практический)</a:t>
            </a:r>
          </a:p>
          <a:p>
            <a:pPr algn="ctr"/>
            <a:r>
              <a:rPr lang="ru-RU" dirty="0"/>
              <a:t>Изготовления эскизов, роспись макета матрёшки.</a:t>
            </a:r>
          </a:p>
        </p:txBody>
      </p:sp>
      <p:sp>
        <p:nvSpPr>
          <p:cNvPr id="5" name="Овал 4"/>
          <p:cNvSpPr/>
          <p:nvPr/>
        </p:nvSpPr>
        <p:spPr>
          <a:xfrm>
            <a:off x="1115616" y="4509120"/>
            <a:ext cx="7056784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3-й этап: Выставка детских работ.</a:t>
            </a:r>
          </a:p>
        </p:txBody>
      </p:sp>
    </p:spTree>
    <p:extLst>
      <p:ext uri="{BB962C8B-B14F-4D97-AF65-F5344CB8AC3E}">
        <p14:creationId xmlns:p14="http://schemas.microsoft.com/office/powerpoint/2010/main" val="1866346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692696"/>
            <a:ext cx="8352928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2611"/>
                </a:solidFill>
                <a:latin typeface="+mj-lt"/>
              </a:rPr>
              <a:t>Цикл занятий.</a:t>
            </a:r>
          </a:p>
          <a:p>
            <a:r>
              <a:rPr lang="ru-RU" sz="2400" i="1" dirty="0" smtClean="0"/>
              <a:t>1</a:t>
            </a:r>
            <a:r>
              <a:rPr lang="ru-RU" sz="2400" b="1" i="1" dirty="0" smtClean="0"/>
              <a:t>.«История возникновение Матрёшки».</a:t>
            </a:r>
          </a:p>
          <a:p>
            <a:r>
              <a:rPr lang="ru-RU" sz="2000" dirty="0" smtClean="0">
                <a:solidFill>
                  <a:srgbClr val="002611"/>
                </a:solidFill>
              </a:rPr>
              <a:t>Программное содержание :Откуда появилось это название? </a:t>
            </a:r>
          </a:p>
          <a:p>
            <a:r>
              <a:rPr lang="ru-RU" sz="2000" dirty="0" smtClean="0">
                <a:solidFill>
                  <a:srgbClr val="002611"/>
                </a:solidFill>
              </a:rPr>
              <a:t>Как изготавливают заготовку. Виды матрёшек и их особенности. Этапы росписи.</a:t>
            </a:r>
          </a:p>
          <a:p>
            <a:r>
              <a:rPr lang="ru-RU" sz="2400" dirty="0" smtClean="0"/>
              <a:t>2. </a:t>
            </a:r>
            <a:r>
              <a:rPr lang="ru-RU" dirty="0" smtClean="0"/>
              <a:t>«</a:t>
            </a:r>
            <a:r>
              <a:rPr lang="ru-RU" sz="2400" b="1" i="1" dirty="0" smtClean="0"/>
              <a:t>Разработка эскизов»</a:t>
            </a:r>
          </a:p>
          <a:p>
            <a:r>
              <a:rPr lang="ru-RU" sz="2000" dirty="0" smtClean="0"/>
              <a:t>Программное содержание: Изучения иллюстраций и образцов игрушки. Создание учащимися творческих эскизов. Развивать фантазию и творческое воображение. Утверждение эскизов в карандаше. Поиск цветового решения. Выполняется несколько вариантов. Утверждение эскизов.</a:t>
            </a:r>
            <a:endParaRPr lang="ru-RU" dirty="0"/>
          </a:p>
          <a:p>
            <a:r>
              <a:rPr lang="ru-RU" sz="2400" b="1" i="1" dirty="0" smtClean="0"/>
              <a:t>3. «Роспись шаблонов матрёшки».</a:t>
            </a:r>
          </a:p>
          <a:p>
            <a:r>
              <a:rPr lang="ru-RU" sz="2000" dirty="0" smtClean="0"/>
              <a:t>Программное содержание: Продолжение изучение народной росписи. Начало росписи шаблонов матрёшки. Обращать внимание на цветовое решение, проработку мелких деталей.</a:t>
            </a:r>
          </a:p>
          <a:p>
            <a:r>
              <a:rPr lang="ru-RU" sz="2000" dirty="0" smtClean="0"/>
              <a:t>4. </a:t>
            </a:r>
            <a:r>
              <a:rPr lang="ru-RU" sz="2400" b="1" i="1" dirty="0" smtClean="0"/>
              <a:t>«Подведение итогов».                                                        </a:t>
            </a:r>
            <a:r>
              <a:rPr lang="ru-RU" sz="2000" dirty="0" smtClean="0"/>
              <a:t>Оценка полученного результата творческой деятельности учащихся.</a:t>
            </a:r>
            <a:endParaRPr lang="ru-RU" sz="2400" b="1" i="1" dirty="0" smtClean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2320" y="662240"/>
            <a:ext cx="936104" cy="140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106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457</TotalTime>
  <Words>1569</Words>
  <Application>Microsoft Office PowerPoint</Application>
  <PresentationFormat>Экран (4:3)</PresentationFormat>
  <Paragraphs>189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NewsPrint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Методы реализации проекта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Технология изготовления Матрёшек делают из хорошо высушенной долговечной древесины липы и березы. Первой всегда делается самая маленькая, неразъёмная матрёшка, которая может быть совсем крохотной – с рисовое зерно. Вытачивание матрёшек – тонкое искусство, которому учатся годами.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матрёшек</vt:lpstr>
      <vt:lpstr>Виды матрёшек</vt:lpstr>
      <vt:lpstr>Виды матрёшек</vt:lpstr>
      <vt:lpstr>Виды матрёшек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Вероничка</dc:creator>
  <cp:lastModifiedBy>Вероничка</cp:lastModifiedBy>
  <cp:revision>40</cp:revision>
  <dcterms:created xsi:type="dcterms:W3CDTF">2017-07-22T19:33:19Z</dcterms:created>
  <dcterms:modified xsi:type="dcterms:W3CDTF">2018-11-21T06:42:21Z</dcterms:modified>
</cp:coreProperties>
</file>