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70" r:id="rId4"/>
    <p:sldId id="258" r:id="rId5"/>
    <p:sldId id="271" r:id="rId6"/>
    <p:sldId id="274" r:id="rId7"/>
    <p:sldId id="275" r:id="rId8"/>
    <p:sldId id="257" r:id="rId9"/>
    <p:sldId id="259" r:id="rId10"/>
    <p:sldId id="260" r:id="rId11"/>
    <p:sldId id="262" r:id="rId12"/>
    <p:sldId id="263" r:id="rId13"/>
    <p:sldId id="265" r:id="rId14"/>
    <p:sldId id="264" r:id="rId15"/>
    <p:sldId id="268" r:id="rId16"/>
    <p:sldId id="267" r:id="rId17"/>
    <p:sldId id="278" r:id="rId18"/>
    <p:sldId id="279" r:id="rId19"/>
    <p:sldId id="280" r:id="rId20"/>
    <p:sldId id="282" r:id="rId21"/>
    <p:sldId id="277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FF99CC"/>
    <a:srgbClr val="6600CC"/>
    <a:srgbClr val="660066"/>
    <a:srgbClr val="990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solidFill>
                  <a:srgbClr val="990000"/>
                </a:solidFill>
              </a:rPr>
              <a:t>Сентябрь </a:t>
            </a:r>
            <a:r>
              <a:rPr lang="ru-RU" sz="2000" dirty="0" smtClean="0">
                <a:solidFill>
                  <a:srgbClr val="990000"/>
                </a:solidFill>
              </a:rPr>
              <a:t>2017 </a:t>
            </a:r>
            <a:r>
              <a:rPr lang="ru-RU" sz="2000" dirty="0" smtClean="0">
                <a:solidFill>
                  <a:srgbClr val="990000"/>
                </a:solidFill>
              </a:rPr>
              <a:t>года</a:t>
            </a:r>
            <a:endParaRPr lang="ru-RU" sz="2000" dirty="0">
              <a:solidFill>
                <a:srgbClr val="990000"/>
              </a:solidFill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Высокий</c:v>
                </c:pt>
                <c:pt idx="1">
                  <c:v>Средний</c:v>
                </c:pt>
                <c:pt idx="2">
                  <c:v>Ниже среднего</c:v>
                </c:pt>
                <c:pt idx="3">
                  <c:v>Низкий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solidFill>
                  <a:srgbClr val="990000"/>
                </a:solidFill>
              </a:rPr>
              <a:t>Декабрь </a:t>
            </a:r>
            <a:r>
              <a:rPr lang="ru-RU" sz="2000" dirty="0" smtClean="0">
                <a:solidFill>
                  <a:srgbClr val="990000"/>
                </a:solidFill>
              </a:rPr>
              <a:t>2017 </a:t>
            </a:r>
            <a:r>
              <a:rPr lang="ru-RU" sz="2000" dirty="0" smtClean="0">
                <a:solidFill>
                  <a:srgbClr val="990000"/>
                </a:solidFill>
              </a:rPr>
              <a:t>года</a:t>
            </a:r>
            <a:endParaRPr lang="ru-RU" sz="2000" dirty="0">
              <a:solidFill>
                <a:srgbClr val="990000"/>
              </a:solidFill>
            </a:endParaRPr>
          </a:p>
        </c:rich>
      </c:tx>
      <c:layout>
        <c:manualLayout>
          <c:xMode val="edge"/>
          <c:yMode val="edge"/>
          <c:x val="0.11747250305521609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Высокий</c:v>
                </c:pt>
                <c:pt idx="1">
                  <c:v>Средний</c:v>
                </c:pt>
                <c:pt idx="2">
                  <c:v>Ниже среднего</c:v>
                </c:pt>
                <c:pt idx="3">
                  <c:v>Низкий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BE452-2075-4E91-A56C-BEFC2012A6D1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952935"/>
      </p:ext>
    </p:extLst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58AAF-CF01-4243-981B-142875764A1D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078367"/>
      </p:ext>
    </p:extLst>
  </p:cSld>
  <p:clrMapOvr>
    <a:masterClrMapping/>
  </p:clrMapOvr>
  <p:transition spd="slow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287DF-5920-4BB0-A287-51EE5AB575A5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0848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810D8-7FBA-4D92-B39B-A8CBB3BD9E6D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560841"/>
      </p:ext>
    </p:extLst>
  </p:cSld>
  <p:clrMapOvr>
    <a:masterClrMapping/>
  </p:clrMapOvr>
  <p:transition spd="slow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79026-2ED0-47C2-9697-04B3001536EB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340875"/>
      </p:ext>
    </p:extLst>
  </p:cSld>
  <p:clrMapOvr>
    <a:masterClrMapping/>
  </p:clrMapOvr>
  <p:transition spd="slow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4EF66-873C-40DB-B4E1-121F91B35D71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545650"/>
      </p:ext>
    </p:extLst>
  </p:cSld>
  <p:clrMapOvr>
    <a:masterClrMapping/>
  </p:clrMapOvr>
  <p:transition spd="slow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77E38-9593-469E-BDE8-9FDECDDB4EF7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378194"/>
      </p:ext>
    </p:extLst>
  </p:cSld>
  <p:clrMapOvr>
    <a:masterClrMapping/>
  </p:clrMapOvr>
  <p:transition spd="slow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E700B-DF59-47A9-B2D3-F5A59041FE54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319386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1CE3C-7C0F-473B-B5DD-97ECDE9A276B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829785"/>
      </p:ext>
    </p:extLst>
  </p:cSld>
  <p:clrMapOvr>
    <a:masterClrMapping/>
  </p:clrMapOvr>
  <p:transition spd="slow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DD219-007F-47C2-AD5D-8DD4859679E6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449057"/>
      </p:ext>
    </p:extLst>
  </p:cSld>
  <p:clrMapOvr>
    <a:masterClrMapping/>
  </p:clrMapOvr>
  <p:transition spd="slow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E129D-3484-4623-A9B1-B8DF71B3A84F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164078"/>
      </p:ext>
    </p:extLst>
  </p:cSld>
  <p:clrMapOvr>
    <a:masterClrMapping/>
  </p:clrMapOvr>
  <p:transition spd="slow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0C899-2C5D-4AD2-8FA2-5C6840C5B0BE}" type="slidenum">
              <a:rPr lang="ru-RU">
                <a:solidFill>
                  <a:prstClr val="white">
                    <a:shade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22702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rgbClr val="8488C4"/>
            </a:gs>
            <a:gs pos="54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>
                  <a:shade val="50000"/>
                </a:prstClr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>
                  <a:shade val="50000"/>
                </a:prstClr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C51A7C-26D4-4904-AEB3-3FBFD97FA0EC}" type="slidenum">
              <a:rPr lang="ru-RU">
                <a:solidFill>
                  <a:prstClr val="white">
                    <a:shade val="50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>
                  <a:shade val="50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7866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slow">
    <p:circl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rgbClr val="8488C4"/>
            </a:gs>
            <a:gs pos="54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53505"/>
            <a:ext cx="4632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Управление образования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нягининского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Нижегородской области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5627" y="1196752"/>
            <a:ext cx="734481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ln w="1905"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Методическая разработка раздела </a:t>
            </a:r>
          </a:p>
          <a:p>
            <a:pPr lvl="0" algn="ctr"/>
            <a:r>
              <a:rPr lang="ru-RU" sz="3600" b="1" dirty="0">
                <a:ln w="1905"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образовательной программы </a:t>
            </a:r>
          </a:p>
          <a:p>
            <a:pPr indent="450215" algn="ctr">
              <a:spcAft>
                <a:spcPts val="0"/>
              </a:spcAft>
            </a:pPr>
            <a:r>
              <a:rPr lang="ru-RU" sz="3600" b="1" dirty="0">
                <a:ln w="1905"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математике в 1 </a:t>
            </a:r>
            <a:r>
              <a:rPr lang="ru-RU" sz="3600" b="1" dirty="0" smtClean="0">
                <a:ln w="1905"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классе</a:t>
            </a:r>
            <a:r>
              <a:rPr lang="ru-RU" sz="4000" b="1" kern="50" dirty="0">
                <a:latin typeface="Times New Roman"/>
                <a:ea typeface="Arial"/>
              </a:rPr>
              <a:t> </a:t>
            </a:r>
            <a:r>
              <a:rPr lang="ru-RU" sz="2000" kern="50" dirty="0">
                <a:latin typeface="Times New Roman"/>
                <a:ea typeface="Arial"/>
              </a:rPr>
              <a:t> </a:t>
            </a:r>
            <a:endParaRPr lang="ru-RU" sz="3600" kern="50" dirty="0">
              <a:latin typeface="Times New Roman"/>
              <a:ea typeface="Arial"/>
            </a:endParaRPr>
          </a:p>
          <a:p>
            <a:pPr lvl="0" algn="ctr"/>
            <a:endParaRPr lang="ru-RU" sz="3600" b="1" dirty="0">
              <a:ln w="1905">
                <a:solidFill>
                  <a:srgbClr val="660066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4636536"/>
            <a:ext cx="39248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Работу выполнила:</a:t>
            </a:r>
          </a:p>
          <a:p>
            <a:r>
              <a:rPr lang="ru-RU" b="1" dirty="0">
                <a:solidFill>
                  <a:srgbClr val="002060"/>
                </a:solidFill>
              </a:rPr>
              <a:t>у</a:t>
            </a:r>
            <a:r>
              <a:rPr lang="ru-RU" b="1" dirty="0" smtClean="0">
                <a:solidFill>
                  <a:srgbClr val="002060"/>
                </a:solidFill>
              </a:rPr>
              <a:t>читель начальных классов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Филиала МБОУ </a:t>
            </a:r>
            <a:r>
              <a:rPr lang="ru-RU" b="1" dirty="0" smtClean="0">
                <a:solidFill>
                  <a:srgbClr val="002060"/>
                </a:solidFill>
              </a:rPr>
              <a:t>«Возрожденская СШ»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Озерской </a:t>
            </a:r>
            <a:r>
              <a:rPr lang="ru-RU" b="1" dirty="0" smtClean="0">
                <a:solidFill>
                  <a:srgbClr val="002060"/>
                </a:solidFill>
              </a:rPr>
              <a:t>ОШ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Клюева Светлана Павловна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11555" y="6093296"/>
            <a:ext cx="1878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Г. Княгинино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2018 </a:t>
            </a:r>
            <a:r>
              <a:rPr lang="ru-RU" b="1" dirty="0" smtClean="0">
                <a:solidFill>
                  <a:srgbClr val="002060"/>
                </a:solidFill>
              </a:rPr>
              <a:t>год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917" y="2996952"/>
            <a:ext cx="712879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000" b="1" kern="50" dirty="0">
                <a:latin typeface="Times New Roman"/>
                <a:ea typeface="Arial"/>
              </a:rPr>
              <a:t> </a:t>
            </a:r>
            <a:r>
              <a:rPr lang="ru-RU" sz="2400" b="1" kern="50" dirty="0">
                <a:solidFill>
                  <a:srgbClr val="660066"/>
                </a:solidFill>
                <a:latin typeface="Times New Roman"/>
                <a:ea typeface="Arial"/>
              </a:rPr>
              <a:t>«Однозначные числа. </a:t>
            </a:r>
            <a:endParaRPr lang="ru-RU" sz="2400" kern="50" dirty="0">
              <a:solidFill>
                <a:srgbClr val="660066"/>
              </a:solidFill>
              <a:latin typeface="Times New Roman"/>
              <a:ea typeface="Arial"/>
            </a:endParaRPr>
          </a:p>
          <a:p>
            <a:pPr indent="450215" algn="ctr">
              <a:spcAft>
                <a:spcPts val="0"/>
              </a:spcAft>
            </a:pPr>
            <a:r>
              <a:rPr lang="ru-RU" sz="2400" b="1" kern="50" dirty="0" err="1">
                <a:solidFill>
                  <a:srgbClr val="660066"/>
                </a:solidFill>
                <a:latin typeface="Times New Roman"/>
                <a:ea typeface="Arial"/>
              </a:rPr>
              <a:t>Счёт</a:t>
            </a:r>
            <a:r>
              <a:rPr lang="ru-RU" sz="2400" b="1" kern="50" dirty="0">
                <a:solidFill>
                  <a:srgbClr val="660066"/>
                </a:solidFill>
                <a:latin typeface="Times New Roman"/>
                <a:ea typeface="Arial"/>
              </a:rPr>
              <a:t>. Цифры.»</a:t>
            </a:r>
            <a:endParaRPr lang="ru-RU" sz="2400" kern="50" dirty="0">
              <a:solidFill>
                <a:srgbClr val="660066"/>
              </a:solidFill>
              <a:latin typeface="Times New Roman"/>
              <a:ea typeface="Arial"/>
            </a:endParaRPr>
          </a:p>
          <a:p>
            <a:pPr indent="450215" algn="ctr">
              <a:spcAft>
                <a:spcPts val="0"/>
              </a:spcAft>
            </a:pPr>
            <a:r>
              <a:rPr lang="ru-RU" sz="2400" b="1" kern="50" dirty="0">
                <a:solidFill>
                  <a:srgbClr val="660066"/>
                </a:solidFill>
                <a:latin typeface="Times New Roman"/>
                <a:ea typeface="Arial"/>
              </a:rPr>
              <a:t>(</a:t>
            </a:r>
            <a:r>
              <a:rPr lang="ru-RU" sz="2400" b="1" kern="50" dirty="0" err="1">
                <a:solidFill>
                  <a:srgbClr val="660066"/>
                </a:solidFill>
                <a:latin typeface="Times New Roman"/>
                <a:ea typeface="Arial"/>
              </a:rPr>
              <a:t>Компетентностный</a:t>
            </a:r>
            <a:r>
              <a:rPr lang="ru-RU" sz="2400" b="1" kern="50" dirty="0">
                <a:solidFill>
                  <a:srgbClr val="660066"/>
                </a:solidFill>
                <a:latin typeface="Times New Roman"/>
                <a:ea typeface="Arial"/>
              </a:rPr>
              <a:t> подход </a:t>
            </a:r>
            <a:endParaRPr lang="ru-RU" sz="2400" kern="50" dirty="0">
              <a:solidFill>
                <a:srgbClr val="660066"/>
              </a:solidFill>
              <a:latin typeface="Times New Roman"/>
              <a:ea typeface="Arial"/>
            </a:endParaRPr>
          </a:p>
          <a:p>
            <a:pPr indent="450215" algn="ctr">
              <a:spcAft>
                <a:spcPts val="0"/>
              </a:spcAft>
            </a:pPr>
            <a:r>
              <a:rPr lang="ru-RU" sz="2400" b="1" kern="50" dirty="0">
                <a:solidFill>
                  <a:srgbClr val="660066"/>
                </a:solidFill>
                <a:latin typeface="Times New Roman"/>
                <a:ea typeface="Arial"/>
              </a:rPr>
              <a:t>при изучении раздела)</a:t>
            </a:r>
            <a:endParaRPr lang="ru-RU" sz="2400" kern="50" dirty="0">
              <a:solidFill>
                <a:srgbClr val="660066"/>
              </a:solidFill>
              <a:latin typeface="Times New Roman"/>
              <a:ea typeface="Arial"/>
            </a:endParaRPr>
          </a:p>
          <a:p>
            <a:pPr algn="just">
              <a:spcAft>
                <a:spcPts val="0"/>
              </a:spcAft>
            </a:pPr>
            <a:r>
              <a:rPr lang="ru-RU" sz="2400" kern="50" dirty="0">
                <a:latin typeface="Times New Roman"/>
                <a:ea typeface="Arial"/>
              </a:rPr>
              <a:t> </a:t>
            </a:r>
          </a:p>
          <a:p>
            <a:pPr algn="just">
              <a:spcAft>
                <a:spcPts val="0"/>
              </a:spcAft>
            </a:pPr>
            <a:r>
              <a:rPr lang="ru-RU" sz="1100" kern="50" dirty="0">
                <a:latin typeface="Times New Roman"/>
                <a:ea typeface="Arial"/>
              </a:rPr>
              <a:t> </a:t>
            </a:r>
            <a:endParaRPr lang="ru-RU" sz="1050" kern="50" dirty="0">
              <a:effectLst/>
              <a:latin typeface="Times New Roman"/>
              <a:ea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320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5130" y="25192"/>
            <a:ext cx="59030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Ожидаемые результаты</a:t>
            </a:r>
            <a:endParaRPr lang="ru-RU" sz="4400" b="1" dirty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59833" y="3213620"/>
            <a:ext cx="2860176" cy="1699876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66"/>
                </a:solidFill>
              </a:rPr>
              <a:t>Регулятивные УУД</a:t>
            </a:r>
          </a:p>
          <a:p>
            <a:pPr algn="ctr"/>
            <a:endParaRPr lang="ru-RU" b="1" dirty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91549" y="1601773"/>
            <a:ext cx="2728459" cy="1711527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r>
              <a:rPr lang="ru-RU" b="1" dirty="0" smtClean="0">
                <a:solidFill>
                  <a:srgbClr val="660066"/>
                </a:solidFill>
              </a:rPr>
              <a:t>Познавательные УУД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dirty="0"/>
              <a:t>осознавать учебно-познавательную, учебно-практическую  </a:t>
            </a:r>
          </a:p>
          <a:p>
            <a:r>
              <a:rPr lang="ru-RU" sz="1200" dirty="0" smtClean="0"/>
              <a:t>    </a:t>
            </a:r>
            <a:r>
              <a:rPr lang="ru-RU" sz="1200" dirty="0"/>
              <a:t>экспериментальную задачи</a:t>
            </a:r>
            <a:r>
              <a:rPr lang="ru-RU" sz="1200" dirty="0" smtClean="0"/>
              <a:t>;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/>
              <a:t>понимать </a:t>
            </a:r>
            <a:r>
              <a:rPr lang="ru-RU" sz="1200" dirty="0" smtClean="0"/>
              <a:t>информацию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/>
              <a:t>наблюдать и </a:t>
            </a:r>
            <a:r>
              <a:rPr lang="ru-RU" sz="1200" dirty="0" smtClean="0"/>
              <a:t>сопоставлять</a:t>
            </a:r>
            <a:endParaRPr lang="ru-RU" sz="1200" dirty="0"/>
          </a:p>
          <a:p>
            <a:endParaRPr lang="ru-RU" sz="1200" dirty="0" smtClean="0"/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/>
              <a:t>организовывать свою </a:t>
            </a:r>
            <a:r>
              <a:rPr lang="ru-RU" sz="1200" dirty="0" smtClean="0"/>
              <a:t>деятельность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/>
              <a:t>планировать свои действия </a:t>
            </a:r>
            <a:endParaRPr lang="ru-RU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/>
              <a:t>контролировать выполнение </a:t>
            </a:r>
            <a:r>
              <a:rPr lang="ru-RU" sz="1200" dirty="0" smtClean="0"/>
              <a:t>действий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ru-RU" sz="1200" dirty="0"/>
              <a:t>оценивать результаты решения поставленных </a:t>
            </a:r>
            <a:r>
              <a:rPr lang="ru-RU" sz="1200" dirty="0" smtClean="0"/>
              <a:t>задач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200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63143" y="4913496"/>
            <a:ext cx="2688533" cy="1512168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rgbClr val="660066"/>
              </a:solidFill>
            </a:endParaRPr>
          </a:p>
          <a:p>
            <a:pPr algn="ctr"/>
            <a:endParaRPr lang="ru-RU" sz="1600" b="1" dirty="0">
              <a:solidFill>
                <a:srgbClr val="660066"/>
              </a:solidFill>
            </a:endParaRPr>
          </a:p>
          <a:p>
            <a:pPr algn="ctr"/>
            <a:endParaRPr lang="ru-RU" sz="1600" b="1" dirty="0" smtClean="0">
              <a:solidFill>
                <a:srgbClr val="660066"/>
              </a:solidFill>
            </a:endParaRPr>
          </a:p>
          <a:p>
            <a:pPr algn="ctr"/>
            <a:endParaRPr lang="ru-RU" sz="1600" b="1" dirty="0">
              <a:solidFill>
                <a:srgbClr val="660066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660066"/>
                </a:solidFill>
              </a:rPr>
              <a:t>Коммуникативные УУД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/>
              <a:t>вступать в учебное </a:t>
            </a:r>
            <a:r>
              <a:rPr lang="ru-RU" sz="1200" dirty="0" smtClean="0"/>
              <a:t>сотрудничество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dirty="0"/>
              <a:t>осознанно и произвольно строить речевое высказывание </a:t>
            </a:r>
            <a:endParaRPr lang="ru-RU" sz="1200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sz="1200" b="1" dirty="0" smtClean="0">
              <a:solidFill>
                <a:srgbClr val="660066"/>
              </a:solidFill>
            </a:endParaRPr>
          </a:p>
          <a:p>
            <a:endParaRPr lang="ru-RU" sz="1600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>
              <a:solidFill>
                <a:srgbClr val="660066"/>
              </a:solidFill>
            </a:endParaRPr>
          </a:p>
          <a:p>
            <a:pPr algn="ctr"/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87627" y="937205"/>
            <a:ext cx="2664296" cy="576064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6600CC"/>
                </a:solidFill>
              </a:rPr>
              <a:t>Метапредметные</a:t>
            </a:r>
            <a:r>
              <a:rPr lang="ru-RU" b="1" dirty="0" smtClean="0">
                <a:solidFill>
                  <a:srgbClr val="6600CC"/>
                </a:solidFill>
              </a:rPr>
              <a:t> результаты</a:t>
            </a:r>
            <a:endParaRPr lang="ru-RU" b="1" dirty="0">
              <a:solidFill>
                <a:srgbClr val="6600CC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33879" y="960355"/>
            <a:ext cx="2708555" cy="576064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CC"/>
                </a:solidFill>
              </a:rPr>
              <a:t>Личностные </a:t>
            </a:r>
          </a:p>
          <a:p>
            <a:pPr algn="ctr"/>
            <a:r>
              <a:rPr lang="ru-RU" b="1" dirty="0" smtClean="0">
                <a:solidFill>
                  <a:srgbClr val="6600CC"/>
                </a:solidFill>
              </a:rPr>
              <a:t>результаты</a:t>
            </a:r>
            <a:endParaRPr lang="ru-RU" b="1" dirty="0">
              <a:solidFill>
                <a:srgbClr val="6600CC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971430"/>
            <a:ext cx="2808312" cy="576064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CC"/>
                </a:solidFill>
              </a:rPr>
              <a:t>Предметные </a:t>
            </a:r>
          </a:p>
          <a:p>
            <a:pPr algn="ctr"/>
            <a:r>
              <a:rPr lang="ru-RU" b="1" dirty="0" smtClean="0">
                <a:solidFill>
                  <a:srgbClr val="6600CC"/>
                </a:solidFill>
              </a:rPr>
              <a:t>результаты</a:t>
            </a:r>
            <a:endParaRPr lang="ru-RU" b="1" dirty="0">
              <a:solidFill>
                <a:srgbClr val="6600CC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601773"/>
            <a:ext cx="2728459" cy="4923571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862955"/>
            <a:ext cx="268653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устанавливать соответствие </a:t>
            </a:r>
            <a:endParaRPr lang="ru-RU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выбирать символическую </a:t>
            </a:r>
            <a:endParaRPr lang="ru-RU" sz="1400" dirty="0" smtClean="0"/>
          </a:p>
          <a:p>
            <a:r>
              <a:rPr lang="ru-RU" sz="1400" dirty="0"/>
              <a:t> </a:t>
            </a:r>
            <a:r>
              <a:rPr lang="ru-RU" sz="1400" dirty="0" smtClean="0"/>
              <a:t>      модель </a:t>
            </a:r>
            <a:r>
              <a:rPr lang="ru-RU" sz="1400" dirty="0"/>
              <a:t>числа </a:t>
            </a:r>
            <a:endParaRPr lang="ru-RU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записывать </a:t>
            </a:r>
            <a:r>
              <a:rPr lang="ru-RU" sz="1400" dirty="0" smtClean="0"/>
              <a:t>цифрой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   количество предметов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присчитывать и отсчитывать </a:t>
            </a:r>
            <a:endParaRPr lang="ru-RU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/>
              <a:t>по </a:t>
            </a:r>
            <a:r>
              <a:rPr lang="ru-RU" sz="1400" dirty="0"/>
              <a:t>одному </a:t>
            </a:r>
            <a:r>
              <a:rPr lang="ru-RU" sz="1400" dirty="0" smtClean="0"/>
              <a:t>предмету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планировать </a:t>
            </a:r>
            <a:endParaRPr lang="ru-RU" sz="1400" dirty="0" smtClean="0"/>
          </a:p>
          <a:p>
            <a:r>
              <a:rPr lang="ru-RU" sz="1400" dirty="0"/>
              <a:t> </a:t>
            </a:r>
            <a:r>
              <a:rPr lang="ru-RU" sz="1400" dirty="0" smtClean="0"/>
              <a:t>     последовательность действий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находить (исследовать) </a:t>
            </a:r>
            <a:endParaRPr lang="ru-RU" sz="1400" dirty="0" smtClean="0"/>
          </a:p>
          <a:p>
            <a:r>
              <a:rPr lang="ru-RU" sz="1400" dirty="0"/>
              <a:t> </a:t>
            </a:r>
            <a:r>
              <a:rPr lang="ru-RU" sz="1400" dirty="0" smtClean="0"/>
              <a:t>      признаки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выявлять (обобщать) </a:t>
            </a:r>
            <a:endParaRPr lang="ru-RU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/>
              <a:t>закономерность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находить </a:t>
            </a:r>
            <a:r>
              <a:rPr lang="ru-RU" sz="1400" dirty="0" smtClean="0"/>
              <a:t>основание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   классификации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выполнять логические </a:t>
            </a:r>
            <a:endParaRPr lang="ru-RU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/>
              <a:t>рассуждения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проверять </a:t>
            </a:r>
            <a:r>
              <a:rPr lang="ru-RU" sz="1400" dirty="0" smtClean="0"/>
              <a:t>логические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/>
              <a:t> </a:t>
            </a:r>
            <a:r>
              <a:rPr lang="ru-RU" sz="1400" dirty="0"/>
              <a:t>рассуждения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33879" y="1601773"/>
            <a:ext cx="2728459" cy="4923571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5826" y="2247676"/>
            <a:ext cx="259660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положительное отношение </a:t>
            </a:r>
            <a:endParaRPr lang="ru-RU" sz="1400" dirty="0" smtClean="0"/>
          </a:p>
          <a:p>
            <a:r>
              <a:rPr lang="ru-RU" sz="1400" dirty="0" smtClean="0"/>
              <a:t>      к </a:t>
            </a:r>
            <a:r>
              <a:rPr lang="ru-RU" sz="1400" dirty="0"/>
              <a:t>процессу </a:t>
            </a:r>
            <a:r>
              <a:rPr lang="ru-RU" sz="1400" dirty="0" smtClean="0"/>
              <a:t>учения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готовность оценивать свой </a:t>
            </a:r>
            <a:endParaRPr lang="ru-RU" sz="1400" dirty="0" smtClean="0"/>
          </a:p>
          <a:p>
            <a:r>
              <a:rPr lang="ru-RU" sz="1400" dirty="0"/>
              <a:t> </a:t>
            </a:r>
            <a:r>
              <a:rPr lang="ru-RU" sz="1400" dirty="0" smtClean="0"/>
              <a:t>      учебный труд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/>
              <a:t>осознание себя как </a:t>
            </a:r>
            <a:endParaRPr lang="ru-RU" sz="1400" dirty="0" smtClean="0"/>
          </a:p>
          <a:p>
            <a:r>
              <a:rPr lang="ru-RU" sz="1400" dirty="0"/>
              <a:t> </a:t>
            </a:r>
            <a:r>
              <a:rPr lang="ru-RU" sz="1400" dirty="0" smtClean="0"/>
              <a:t>     индивидуальности </a:t>
            </a:r>
            <a:r>
              <a:rPr lang="ru-RU" sz="1400" dirty="0"/>
              <a:t>и </a:t>
            </a:r>
            <a:endParaRPr lang="ru-RU" sz="1400" dirty="0" smtClean="0"/>
          </a:p>
          <a:p>
            <a:r>
              <a:rPr lang="ru-RU" sz="1400" dirty="0"/>
              <a:t> </a:t>
            </a:r>
            <a:r>
              <a:rPr lang="ru-RU" sz="1400" dirty="0" smtClean="0"/>
              <a:t>     одновременно </a:t>
            </a:r>
            <a:r>
              <a:rPr lang="ru-RU" sz="1400" dirty="0"/>
              <a:t>как </a:t>
            </a:r>
            <a:endParaRPr lang="ru-RU" sz="1400" dirty="0" smtClean="0"/>
          </a:p>
          <a:p>
            <a:r>
              <a:rPr lang="ru-RU" sz="1400" dirty="0"/>
              <a:t> </a:t>
            </a:r>
            <a:r>
              <a:rPr lang="ru-RU" sz="1400" dirty="0" smtClean="0"/>
              <a:t>     члена </a:t>
            </a:r>
            <a:r>
              <a:rPr lang="ru-RU" sz="1400" dirty="0"/>
              <a:t>общества </a:t>
            </a:r>
          </a:p>
        </p:txBody>
      </p:sp>
    </p:spTree>
    <p:extLst>
      <p:ext uri="{BB962C8B-B14F-4D97-AF65-F5344CB8AC3E}">
        <p14:creationId xmlns:p14="http://schemas.microsoft.com/office/powerpoint/2010/main" val="210783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2112" y="346212"/>
            <a:ext cx="65282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Технологии организации</a:t>
            </a:r>
          </a:p>
          <a:p>
            <a:pPr lvl="0" algn="ctr"/>
            <a:r>
              <a:rPr lang="ru-RU" sz="40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деятельности учащихся</a:t>
            </a:r>
            <a:endParaRPr lang="ru-RU" sz="4000" b="1" dirty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755" y="4931148"/>
            <a:ext cx="3865026" cy="1008112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00CC"/>
                </a:solidFill>
              </a:rPr>
              <a:t>Проблемно - поисковая </a:t>
            </a:r>
            <a:r>
              <a:rPr lang="ru-RU" sz="2400" b="1" dirty="0">
                <a:solidFill>
                  <a:srgbClr val="6600CC"/>
                </a:solidFill>
              </a:rPr>
              <a:t>технология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2112" y="1988840"/>
            <a:ext cx="2808312" cy="1072290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6600CC"/>
                </a:solidFill>
              </a:rPr>
              <a:t>ИКТ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47748" y="1940442"/>
            <a:ext cx="2976506" cy="1008112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6600CC"/>
                </a:solidFill>
              </a:rPr>
              <a:t>проектная деятельность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96036" y="3436830"/>
            <a:ext cx="3600400" cy="1072290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solidFill>
                  <a:srgbClr val="6600CC"/>
                </a:solidFill>
              </a:rPr>
              <a:t>разноуровневое</a:t>
            </a:r>
            <a:r>
              <a:rPr lang="ru-RU" sz="2400" b="1" dirty="0">
                <a:solidFill>
                  <a:srgbClr val="6600CC"/>
                </a:solidFill>
              </a:rPr>
              <a:t> обучение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96036" y="4910418"/>
            <a:ext cx="3816424" cy="1008112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6600CC"/>
                </a:solidFill>
              </a:rPr>
              <a:t>технология игровых методов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3501008"/>
            <a:ext cx="3672408" cy="1008112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solidFill>
                  <a:srgbClr val="6600CC"/>
                </a:solidFill>
              </a:rPr>
              <a:t>здоровьесберегающие</a:t>
            </a:r>
            <a:r>
              <a:rPr lang="ru-RU" sz="2400" b="1" dirty="0">
                <a:solidFill>
                  <a:srgbClr val="6600CC"/>
                </a:solidFill>
              </a:rPr>
              <a:t> технологии</a:t>
            </a:r>
          </a:p>
        </p:txBody>
      </p:sp>
    </p:spTree>
    <p:extLst>
      <p:ext uri="{BB962C8B-B14F-4D97-AF65-F5344CB8AC3E}">
        <p14:creationId xmlns:p14="http://schemas.microsoft.com/office/powerpoint/2010/main" val="220643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769441"/>
            <a:ext cx="46412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Методы обучения</a:t>
            </a:r>
            <a:endParaRPr lang="ru-RU" sz="4400" b="1" dirty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6123" y="1628800"/>
            <a:ext cx="8604448" cy="4608512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660066"/>
                </a:solidFill>
              </a:rPr>
              <a:t>Поиск, </a:t>
            </a:r>
            <a:r>
              <a:rPr lang="ru-RU" sz="2400" dirty="0">
                <a:solidFill>
                  <a:srgbClr val="660066"/>
                </a:solidFill>
              </a:rPr>
              <a:t>сбор </a:t>
            </a:r>
            <a:r>
              <a:rPr lang="ru-RU" sz="2400" dirty="0" smtClean="0">
                <a:solidFill>
                  <a:srgbClr val="660066"/>
                </a:solidFill>
              </a:rPr>
              <a:t>и обработка информации</a:t>
            </a:r>
            <a:endParaRPr lang="ru-RU" sz="2400" dirty="0">
              <a:solidFill>
                <a:srgbClr val="660066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660066"/>
                </a:solidFill>
              </a:rPr>
              <a:t>Информационные </a:t>
            </a:r>
            <a:r>
              <a:rPr lang="ru-RU" sz="2400" dirty="0">
                <a:solidFill>
                  <a:srgbClr val="660066"/>
                </a:solidFill>
              </a:rPr>
              <a:t>учебные проекты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>
                <a:solidFill>
                  <a:srgbClr val="660066"/>
                </a:solidFill>
              </a:rPr>
              <a:t>Элементы учебно-исследовательской работы, </a:t>
            </a:r>
          </a:p>
          <a:p>
            <a:pPr lvl="0"/>
            <a:r>
              <a:rPr lang="ru-RU" sz="2400" dirty="0">
                <a:solidFill>
                  <a:srgbClr val="660066"/>
                </a:solidFill>
              </a:rPr>
              <a:t>    предполагающая различные методы исследования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>
                <a:solidFill>
                  <a:srgbClr val="660066"/>
                </a:solidFill>
              </a:rPr>
              <a:t>Все формы учебного диалога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>
                <a:solidFill>
                  <a:srgbClr val="660066"/>
                </a:solidFill>
              </a:rPr>
              <a:t>Ролевые и деловые </a:t>
            </a:r>
            <a:r>
              <a:rPr lang="ru-RU" sz="2400" dirty="0" smtClean="0">
                <a:solidFill>
                  <a:srgbClr val="660066"/>
                </a:solidFill>
              </a:rPr>
              <a:t>игры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660066"/>
                </a:solidFill>
              </a:rPr>
              <a:t>Словесные методы (устное или печатное слово)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660066"/>
                </a:solidFill>
              </a:rPr>
              <a:t>Наглядные (предметы, явления, наглядные пособия, компьютер)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660066"/>
                </a:solidFill>
              </a:rPr>
              <a:t>Практические методы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sz="24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46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76672"/>
            <a:ext cx="504394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Формы организации </a:t>
            </a:r>
          </a:p>
          <a:p>
            <a:pPr lvl="0" algn="ctr"/>
            <a:r>
              <a:rPr lang="ru-RU" sz="40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учебной деятельности</a:t>
            </a:r>
            <a:endParaRPr lang="ru-RU" sz="4000" b="1" dirty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11760" y="3734629"/>
            <a:ext cx="4001155" cy="3123371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16312" y="1900508"/>
            <a:ext cx="2728459" cy="3042980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1754173"/>
            <a:ext cx="2728459" cy="3042980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6712" y="2775667"/>
            <a:ext cx="280717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 smtClean="0">
              <a:solidFill>
                <a:srgbClr val="6600CC"/>
              </a:solidFill>
            </a:endParaRPr>
          </a:p>
          <a:p>
            <a:endParaRPr lang="ru-RU" sz="3600" b="1" dirty="0">
              <a:solidFill>
                <a:srgbClr val="6600CC"/>
              </a:solidFill>
            </a:endParaRPr>
          </a:p>
          <a:p>
            <a:r>
              <a:rPr lang="ru-RU" sz="3600" b="1" dirty="0" smtClean="0">
                <a:solidFill>
                  <a:srgbClr val="6600CC"/>
                </a:solidFill>
              </a:rPr>
              <a:t>Фронтальная</a:t>
            </a:r>
            <a:endParaRPr lang="ru-RU" sz="3600" b="1" dirty="0">
              <a:solidFill>
                <a:srgbClr val="66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84145" y="5085184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rgbClr val="6600CC"/>
              </a:solidFill>
            </a:endParaRPr>
          </a:p>
          <a:p>
            <a:r>
              <a:rPr lang="ru-RU" sz="3600" b="1" dirty="0" smtClean="0">
                <a:solidFill>
                  <a:srgbClr val="6600CC"/>
                </a:solidFill>
              </a:rPr>
              <a:t>Индивидуальная</a:t>
            </a:r>
            <a:endParaRPr lang="ru-RU" sz="3600" b="1" dirty="0">
              <a:solidFill>
                <a:srgbClr val="6600C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2950063"/>
            <a:ext cx="25202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rgbClr val="6600CC"/>
              </a:solidFill>
            </a:endParaRPr>
          </a:p>
          <a:p>
            <a:endParaRPr lang="ru-RU" sz="3600" b="1" dirty="0">
              <a:solidFill>
                <a:srgbClr val="6600CC"/>
              </a:solidFill>
            </a:endParaRPr>
          </a:p>
          <a:p>
            <a:r>
              <a:rPr lang="ru-RU" sz="3600" b="1" dirty="0" smtClean="0">
                <a:solidFill>
                  <a:srgbClr val="6600CC"/>
                </a:solidFill>
              </a:rPr>
              <a:t>Групповая</a:t>
            </a:r>
            <a:endParaRPr lang="ru-RU" sz="3600" b="1" dirty="0">
              <a:solidFill>
                <a:srgbClr val="6600CC"/>
              </a:solidFill>
            </a:endParaRPr>
          </a:p>
        </p:txBody>
      </p:sp>
      <p:pic>
        <p:nvPicPr>
          <p:cNvPr id="12" name="Рисунок 11" descr="PE00014_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116115"/>
            <a:ext cx="20002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BD00146_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781" y="2098617"/>
            <a:ext cx="2003020" cy="1979627"/>
          </a:xfrm>
          <a:prstGeom prst="ellipse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802557" y="1967473"/>
            <a:ext cx="1881588" cy="1812434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400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</p:sp>
    </p:spTree>
    <p:extLst>
      <p:ext uri="{BB962C8B-B14F-4D97-AF65-F5344CB8AC3E}">
        <p14:creationId xmlns:p14="http://schemas.microsoft.com/office/powerpoint/2010/main" val="222132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0"/>
            <a:ext cx="41419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Система знаний</a:t>
            </a:r>
            <a:endParaRPr lang="ru-RU" sz="4400" b="1" dirty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537" y="1268760"/>
            <a:ext cx="8064896" cy="3763060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r>
              <a:rPr lang="ru-RU" b="1" dirty="0" smtClean="0">
                <a:solidFill>
                  <a:srgbClr val="660066"/>
                </a:solidFill>
              </a:rPr>
              <a:t>                                         </a:t>
            </a: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понятия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«число» и «цифра»;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счет;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количественная характеристика групп предметов;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взаимосвязь количественного и порядкового чисел;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представление о числе как о результате счета;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представление о цифрах как о знаках, с помощью которых записывается число (количество) предметов, отрезок натурального ряда чисел от 1 до 9</a:t>
            </a:r>
          </a:p>
          <a:p>
            <a:r>
              <a:rPr lang="ru-RU" dirty="0"/>
              <a:t> </a:t>
            </a:r>
          </a:p>
          <a:p>
            <a:r>
              <a:rPr lang="ru-RU" dirty="0"/>
              <a:t> </a:t>
            </a: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30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8182" y="548680"/>
            <a:ext cx="55858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Система деятельности</a:t>
            </a:r>
            <a:endParaRPr lang="ru-RU" sz="4400" b="1" dirty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5556" y="1318121"/>
            <a:ext cx="3744416" cy="2814610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Wingdings" pitchFamily="2" charset="2"/>
              <a:buChar char="Ø"/>
            </a:pPr>
            <a:endParaRPr lang="ru-RU" sz="2000" b="1" dirty="0" smtClean="0">
              <a:solidFill>
                <a:srgbClr val="6600CC"/>
              </a:solidFill>
            </a:endParaRPr>
          </a:p>
          <a:p>
            <a:pPr marL="285750" indent="-285750" algn="ctr">
              <a:buFont typeface="Wingdings" pitchFamily="2" charset="2"/>
              <a:buChar char="Ø"/>
            </a:pPr>
            <a:endParaRPr lang="ru-RU" sz="2000" b="1" dirty="0">
              <a:solidFill>
                <a:srgbClr val="6600CC"/>
              </a:solidFill>
            </a:endParaRPr>
          </a:p>
          <a:p>
            <a:pPr marL="285750" indent="-285750" algn="ctr">
              <a:buFont typeface="Wingdings" pitchFamily="2" charset="2"/>
              <a:buChar char="Ø"/>
            </a:pPr>
            <a:endParaRPr lang="ru-RU" sz="2000" b="1" dirty="0" smtClean="0">
              <a:solidFill>
                <a:srgbClr val="6600CC"/>
              </a:solidFill>
            </a:endParaRPr>
          </a:p>
          <a:p>
            <a:pPr marL="285750" indent="-285750" algn="ctr">
              <a:buFont typeface="Wingdings" pitchFamily="2" charset="2"/>
              <a:buChar char="Ø"/>
            </a:pPr>
            <a:endParaRPr lang="ru-RU" sz="2000" b="1" dirty="0">
              <a:solidFill>
                <a:srgbClr val="6600CC"/>
              </a:solidFill>
            </a:endParaRPr>
          </a:p>
          <a:p>
            <a:pPr marL="285750" indent="-285750" algn="ctr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6600CC"/>
                </a:solidFill>
              </a:rPr>
              <a:t>познавательную деятельность</a:t>
            </a:r>
          </a:p>
          <a:p>
            <a:pPr lvl="0" algn="ctr"/>
            <a:r>
              <a:rPr lang="ru-RU" sz="1400" dirty="0"/>
              <a:t>Техника мышления. Интеллектуальные мыслительные операции (анализ, обобщение, аналогия). Причинно-следственные связи. Постановка проблемы. Выдвижение гипотезы</a:t>
            </a:r>
            <a:endParaRPr lang="ru-RU" dirty="0"/>
          </a:p>
          <a:p>
            <a:pPr marL="285750" indent="-285750" algn="ctr">
              <a:buFont typeface="Wingdings" pitchFamily="2" charset="2"/>
              <a:buChar char="Ø"/>
            </a:pPr>
            <a:endParaRPr lang="ru-RU" sz="2000" b="1" dirty="0" smtClean="0">
              <a:solidFill>
                <a:srgbClr val="6600CC"/>
              </a:solidFill>
            </a:endParaRPr>
          </a:p>
          <a:p>
            <a:pPr marL="285750" indent="-285750" algn="ctr">
              <a:buFont typeface="Wingdings" pitchFamily="2" charset="2"/>
              <a:buChar char="Ø"/>
            </a:pPr>
            <a:endParaRPr lang="ru-RU" sz="2000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1200150" lvl="2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742950" lvl="1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39671" y="3893303"/>
            <a:ext cx="3816424" cy="2808312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lvl="0" algn="ctr"/>
            <a:r>
              <a:rPr lang="ru-RU" sz="1400" dirty="0" smtClean="0"/>
              <a:t>Методы учения,</a:t>
            </a:r>
            <a:r>
              <a:rPr lang="ru-RU" sz="1400" dirty="0"/>
              <a:t> способы поиска </a:t>
            </a:r>
            <a:r>
              <a:rPr lang="ru-RU" sz="1400" dirty="0" smtClean="0"/>
              <a:t>информации навыки </a:t>
            </a:r>
            <a:r>
              <a:rPr lang="ru-RU" sz="1400" dirty="0"/>
              <a:t>общения </a:t>
            </a:r>
            <a:r>
              <a:rPr lang="ru-RU" sz="1400" dirty="0" smtClean="0"/>
              <a:t>, методы  </a:t>
            </a:r>
            <a:r>
              <a:rPr lang="ru-RU" sz="1400" dirty="0" err="1"/>
              <a:t>взаимообучения</a:t>
            </a:r>
            <a:r>
              <a:rPr lang="ru-RU" sz="1400" dirty="0"/>
              <a:t> </a:t>
            </a:r>
            <a:r>
              <a:rPr lang="ru-RU" sz="1400" dirty="0" smtClean="0"/>
              <a:t>, </a:t>
            </a:r>
            <a:r>
              <a:rPr lang="ru-RU" sz="1400" dirty="0" err="1" smtClean="0"/>
              <a:t>взаимооценка</a:t>
            </a:r>
            <a:endParaRPr lang="ru-RU" b="1" dirty="0" smtClean="0">
              <a:solidFill>
                <a:srgbClr val="660066"/>
              </a:solidFill>
            </a:endParaRPr>
          </a:p>
          <a:p>
            <a:pPr marL="342900" lvl="0" indent="-342900" algn="ctr">
              <a:buFont typeface="Wingdings" pitchFamily="2" charset="2"/>
              <a:buChar char="Ø"/>
            </a:pPr>
            <a:r>
              <a:rPr lang="ru-RU" sz="2000" b="1" dirty="0" err="1">
                <a:solidFill>
                  <a:srgbClr val="6600CC"/>
                </a:solidFill>
              </a:rPr>
              <a:t>общеучебная</a:t>
            </a:r>
            <a:r>
              <a:rPr lang="ru-RU" sz="2000" b="1" dirty="0">
                <a:solidFill>
                  <a:srgbClr val="6600CC"/>
                </a:solidFill>
              </a:rPr>
              <a:t> деятельность </a:t>
            </a: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19972" y="1453962"/>
            <a:ext cx="3625691" cy="2542927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 smtClean="0"/>
              <a:t>Способы самостоятельной постановки целей. Техника планирования. Виды деятельности.  Самоанализ. Самоконтроль. Самооценка. </a:t>
            </a:r>
            <a:r>
              <a:rPr lang="ru-RU" sz="1400" dirty="0" err="1" smtClean="0"/>
              <a:t>Саморегуляция</a:t>
            </a:r>
            <a:r>
              <a:rPr lang="ru-RU" sz="1400" dirty="0" smtClean="0"/>
              <a:t>. Осознание своего продвижения 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ru-RU" sz="2000" b="1" dirty="0" err="1" smtClean="0">
                <a:solidFill>
                  <a:srgbClr val="6600CC"/>
                </a:solidFill>
              </a:rPr>
              <a:t>Самоорганизующая</a:t>
            </a:r>
            <a:r>
              <a:rPr lang="ru-RU" sz="2000" b="1" dirty="0" smtClean="0">
                <a:solidFill>
                  <a:srgbClr val="6600CC"/>
                </a:solidFill>
              </a:rPr>
              <a:t> деятельность </a:t>
            </a:r>
            <a:endParaRPr lang="ru-RU" sz="2000" b="1" dirty="0">
              <a:solidFill>
                <a:srgbClr val="6600CC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3893303"/>
            <a:ext cx="3960440" cy="2808312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algn="ctr"/>
            <a:endParaRPr lang="ru-RU" b="1" dirty="0" smtClean="0">
              <a:solidFill>
                <a:srgbClr val="660066"/>
              </a:solidFill>
            </a:endParaRPr>
          </a:p>
          <a:p>
            <a:pPr marL="342900" lvl="0" indent="-342900" algn="ctr">
              <a:buFont typeface="Wingdings" pitchFamily="2" charset="2"/>
              <a:buChar char="Ø"/>
            </a:pPr>
            <a:r>
              <a:rPr lang="ru-RU" sz="2000" b="1" dirty="0">
                <a:solidFill>
                  <a:srgbClr val="6600CC"/>
                </a:solidFill>
              </a:rPr>
              <a:t>Преобразующая </a:t>
            </a:r>
            <a:r>
              <a:rPr lang="ru-RU" sz="2000" b="1" dirty="0" smtClean="0">
                <a:solidFill>
                  <a:srgbClr val="6600CC"/>
                </a:solidFill>
              </a:rPr>
              <a:t>деятельность</a:t>
            </a:r>
            <a:endParaRPr lang="ru-RU" b="1" dirty="0" smtClean="0">
              <a:solidFill>
                <a:srgbClr val="660066"/>
              </a:solidFill>
            </a:endParaRPr>
          </a:p>
          <a:p>
            <a:pPr lvl="0" algn="ctr"/>
            <a:r>
              <a:rPr lang="ru-RU" sz="1400" dirty="0"/>
              <a:t>Действия в ситуации неопределенности. Способы самоопределения. Техника выбора. Способы поиска новых путей решения проблем. Конструирование и моделирование. Метод </a:t>
            </a:r>
            <a:r>
              <a:rPr lang="ru-RU" sz="1400" dirty="0" smtClean="0"/>
              <a:t>проектов</a:t>
            </a: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 smtClean="0">
              <a:solidFill>
                <a:srgbClr val="660066"/>
              </a:solidFill>
            </a:endParaRPr>
          </a:p>
          <a:p>
            <a:pPr marL="285750" indent="-285750" algn="ctr">
              <a:buFont typeface="Arial" pitchFamily="34" charset="0"/>
              <a:buChar char="•"/>
            </a:pPr>
            <a:endParaRPr lang="ru-RU" b="1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2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45032" y="260648"/>
            <a:ext cx="92890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Принципы разработки</a:t>
            </a:r>
          </a:p>
          <a:p>
            <a:pPr lvl="0" algn="ctr"/>
            <a:r>
              <a:rPr lang="ru-RU" sz="36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календарно-тематического планирования</a:t>
            </a:r>
            <a:endParaRPr lang="ru-RU" sz="3600" b="1" dirty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562933"/>
              </p:ext>
            </p:extLst>
          </p:nvPr>
        </p:nvGraphicFramePr>
        <p:xfrm>
          <a:off x="323528" y="1957482"/>
          <a:ext cx="8569461" cy="406492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738749"/>
                <a:gridCol w="1034246"/>
                <a:gridCol w="2216239"/>
                <a:gridCol w="1551368"/>
                <a:gridCol w="1478013"/>
                <a:gridCol w="1550846"/>
              </a:tblGrid>
              <a:tr h="34993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dirty="0">
                          <a:solidFill>
                            <a:srgbClr val="6600CC"/>
                          </a:solidFill>
                          <a:effectLst/>
                        </a:rPr>
                        <a:t>№ п/п</a:t>
                      </a:r>
                      <a:endParaRPr lang="ru-RU" sz="1400" b="1" kern="150" dirty="0">
                        <a:solidFill>
                          <a:srgbClr val="6600CC"/>
                        </a:solidFill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dirty="0">
                          <a:solidFill>
                            <a:srgbClr val="6600CC"/>
                          </a:solidFill>
                          <a:effectLst/>
                        </a:rPr>
                        <a:t>Система уроков</a:t>
                      </a:r>
                      <a:endParaRPr lang="ru-RU" sz="1400" b="1" kern="150" dirty="0">
                        <a:solidFill>
                          <a:srgbClr val="6600CC"/>
                        </a:solidFill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dirty="0">
                          <a:solidFill>
                            <a:srgbClr val="6600CC"/>
                          </a:solidFill>
                          <a:effectLst/>
                        </a:rPr>
                        <a:t>Цель</a:t>
                      </a:r>
                      <a:endParaRPr lang="ru-RU" sz="1400" b="1" kern="150" dirty="0">
                        <a:solidFill>
                          <a:srgbClr val="6600CC"/>
                        </a:solidFill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dirty="0">
                          <a:solidFill>
                            <a:srgbClr val="6600CC"/>
                          </a:solidFill>
                          <a:effectLst/>
                        </a:rPr>
                        <a:t>Педагогические средства</a:t>
                      </a:r>
                      <a:endParaRPr lang="ru-RU" sz="1400" b="1" kern="150" dirty="0">
                        <a:solidFill>
                          <a:srgbClr val="6600CC"/>
                        </a:solidFill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>
                          <a:solidFill>
                            <a:srgbClr val="6600CC"/>
                          </a:solidFill>
                          <a:effectLst/>
                        </a:rPr>
                        <a:t>Планируемый результат и уровень усвоения</a:t>
                      </a:r>
                      <a:endParaRPr lang="ru-RU" sz="1400" b="1" kern="150">
                        <a:solidFill>
                          <a:srgbClr val="6600CC"/>
                        </a:solidFill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dirty="0">
                          <a:solidFill>
                            <a:srgbClr val="6600CC"/>
                          </a:solidFill>
                          <a:effectLst/>
                        </a:rPr>
                        <a:t>Компетенции</a:t>
                      </a:r>
                      <a:endParaRPr lang="ru-RU" sz="1400" b="1" kern="150" dirty="0">
                        <a:solidFill>
                          <a:srgbClr val="6600CC"/>
                        </a:solidFill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9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dirty="0" err="1">
                          <a:solidFill>
                            <a:srgbClr val="6600CC"/>
                          </a:solidFill>
                          <a:effectLst/>
                        </a:rPr>
                        <a:t>Учебно</a:t>
                      </a:r>
                      <a:r>
                        <a:rPr lang="ru-RU" sz="1400" b="1" kern="150" dirty="0">
                          <a:solidFill>
                            <a:srgbClr val="6600CC"/>
                          </a:solidFill>
                          <a:effectLst/>
                        </a:rPr>
                        <a:t> - познавательная</a:t>
                      </a:r>
                      <a:endParaRPr lang="ru-RU" sz="1400" b="1" kern="150" dirty="0">
                        <a:solidFill>
                          <a:srgbClr val="6600CC"/>
                        </a:solidFill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50" dirty="0">
                          <a:solidFill>
                            <a:srgbClr val="6600CC"/>
                          </a:solidFill>
                          <a:effectLst/>
                        </a:rPr>
                        <a:t>Информационная</a:t>
                      </a:r>
                      <a:endParaRPr lang="ru-RU" sz="1400" b="1" kern="150" dirty="0">
                        <a:solidFill>
                          <a:srgbClr val="6600CC"/>
                        </a:solidFill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</a:tr>
              <a:tr h="19659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50" dirty="0">
                          <a:effectLst/>
                        </a:rPr>
                        <a:t>1</a:t>
                      </a:r>
                      <a:endParaRPr lang="ru-RU" sz="1400" kern="150" dirty="0"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50" dirty="0">
                          <a:effectLst/>
                        </a:rPr>
                        <a:t>Число и цифра 1.</a:t>
                      </a:r>
                      <a:endParaRPr lang="ru-RU" sz="1400" kern="150" dirty="0"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50" dirty="0">
                          <a:effectLst/>
                        </a:rPr>
                        <a:t>Познакомить учащихся с понятиями «число» и «цифра» , учить обозначать цифрой количество  предметов, выбирать один предмет из данной совокупности; совершенствовать навыки счёта, умение соотносить текстовую информацию с рисунком, научить  первоклассников писать цифру 1</a:t>
                      </a:r>
                      <a:endParaRPr lang="ru-RU" sz="1400" kern="150" dirty="0"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50" dirty="0">
                          <a:effectLst/>
                        </a:rPr>
                        <a:t>Работа с картинками (счёт),  выполнение рисунков, описание последовательности событий с опорой на картинный план, прослушанный текст,  написание цифры 1</a:t>
                      </a:r>
                      <a:endParaRPr lang="ru-RU" sz="1400" kern="150" dirty="0"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50" dirty="0">
                          <a:effectLst/>
                        </a:rPr>
                        <a:t>Знать: понятия «число» и «цифра».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50" dirty="0">
                          <a:effectLst/>
                        </a:rPr>
                        <a:t>Уметь: выбирать один  предмет из данной совокупности; соотносить текстовую информацию с рисунком;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50" dirty="0">
                          <a:effectLst/>
                        </a:rPr>
                        <a:t>писать цифру 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50" dirty="0">
                          <a:effectLst/>
                        </a:rPr>
                        <a:t>М, К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50" dirty="0">
                          <a:effectLst/>
                        </a:rPr>
                        <a:t>Продуктивный</a:t>
                      </a:r>
                      <a:endParaRPr lang="ru-RU" sz="1400" kern="150" dirty="0"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kern="150" dirty="0">
                          <a:effectLst/>
                        </a:rPr>
                        <a:t>Уметь извлекать необходимую информацию из рисунков, из  прочтенного   учителем текста</a:t>
                      </a:r>
                      <a:endParaRPr lang="ru-RU" sz="1400" kern="150" dirty="0">
                        <a:effectLst/>
                        <a:latin typeface="Times New Roman"/>
                        <a:ea typeface="Arial"/>
                        <a:cs typeface="Tahoma"/>
                      </a:endParaRPr>
                    </a:p>
                  </a:txBody>
                  <a:tcPr marL="28056" marR="28056" marT="28056" marB="2805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477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404664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Результаты </a:t>
            </a:r>
          </a:p>
          <a:p>
            <a:pPr lvl="0" algn="ctr"/>
            <a:r>
              <a:rPr lang="ru-RU" sz="32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входящей и промежуточной диагностики</a:t>
            </a:r>
            <a:endParaRPr lang="ru-RU" sz="3200" b="1" dirty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59804288"/>
              </p:ext>
            </p:extLst>
          </p:nvPr>
        </p:nvGraphicFramePr>
        <p:xfrm>
          <a:off x="395536" y="1988840"/>
          <a:ext cx="3600400" cy="3040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128775194"/>
              </p:ext>
            </p:extLst>
          </p:nvPr>
        </p:nvGraphicFramePr>
        <p:xfrm>
          <a:off x="4788024" y="1916832"/>
          <a:ext cx="3600400" cy="3040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4876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04136" y="476672"/>
            <a:ext cx="3762633" cy="21852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0541" cmpd="sng">
                  <a:solidFill>
                    <a:srgbClr val="CEB96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660066"/>
                </a:solidFill>
                <a:effectLst>
                  <a:glow rad="228600">
                    <a:srgbClr val="A379BB">
                      <a:satMod val="175000"/>
                      <a:alpha val="40000"/>
                    </a:srgbClr>
                  </a:glow>
                </a:effectLst>
                <a:latin typeface="Arial" charset="0"/>
              </a:rPr>
              <a:t>Разработка урока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ln w="10541" cmpd="sng">
                <a:solidFill>
                  <a:srgbClr val="CEB966">
                    <a:shade val="88000"/>
                    <a:satMod val="110000"/>
                  </a:srgbClr>
                </a:solidFill>
                <a:prstDash val="solid"/>
              </a:ln>
              <a:solidFill>
                <a:srgbClr val="660066"/>
              </a:solidFill>
              <a:effectLst>
                <a:glow rad="228600">
                  <a:srgbClr val="A379BB">
                    <a:satMod val="175000"/>
                    <a:alpha val="40000"/>
                  </a:srgbClr>
                </a:glo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7200" b="1" dirty="0" smtClean="0">
              <a:ln w="10541" cmpd="sng">
                <a:solidFill>
                  <a:srgbClr val="CEB966">
                    <a:shade val="88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  <a:effectLst>
                <a:glow rad="228600">
                  <a:srgbClr val="A379BB">
                    <a:satMod val="175000"/>
                    <a:alpha val="40000"/>
                  </a:srgbClr>
                </a:glow>
              </a:effectLst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65072" y="1844824"/>
            <a:ext cx="68407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Тема урока: </a:t>
            </a:r>
            <a:endParaRPr lang="ru-RU" b="1" dirty="0" smtClean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n w="10541" cmpd="sng">
                  <a:solidFill>
                    <a:srgbClr val="CEB96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glow rad="228600">
                    <a:srgbClr val="A379BB">
                      <a:satMod val="175000"/>
                      <a:alpha val="40000"/>
                    </a:srgbClr>
                  </a:glow>
                </a:effectLst>
                <a:latin typeface="Arial" charset="0"/>
              </a:rPr>
              <a:t>Число </a:t>
            </a:r>
            <a:r>
              <a:rPr lang="ru-RU" sz="4000" dirty="0">
                <a:ln w="10541" cmpd="sng">
                  <a:solidFill>
                    <a:srgbClr val="CEB96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glow rad="228600">
                    <a:srgbClr val="A379BB">
                      <a:satMod val="175000"/>
                      <a:alpha val="40000"/>
                    </a:srgbClr>
                  </a:glow>
                </a:effectLst>
                <a:latin typeface="Arial" charset="0"/>
              </a:rPr>
              <a:t>и </a:t>
            </a:r>
            <a:r>
              <a:rPr lang="ru-RU" sz="4000" dirty="0" smtClean="0">
                <a:ln w="10541" cmpd="sng">
                  <a:solidFill>
                    <a:srgbClr val="CEB96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glow rad="228600">
                    <a:srgbClr val="A379BB">
                      <a:satMod val="175000"/>
                      <a:alpha val="40000"/>
                    </a:srgbClr>
                  </a:glow>
                </a:effectLst>
                <a:latin typeface="Arial" charset="0"/>
              </a:rPr>
              <a:t>цифра 7. Разбиение на группы. Варианты выбора одного предмета</a:t>
            </a:r>
            <a:r>
              <a:rPr lang="ru-RU" sz="40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.</a:t>
            </a:r>
            <a:endParaRPr lang="ru-RU" sz="4000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12139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06288">
            <a:off x="5121892" y="1983073"/>
            <a:ext cx="3497264" cy="324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 rot="17234992">
            <a:off x="4324829" y="1129325"/>
            <a:ext cx="2984738" cy="132265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l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 rot="14023376">
            <a:off x="2374047" y="1303949"/>
            <a:ext cx="3098815" cy="1322650"/>
          </a:xfrm>
          <a:prstGeom prst="ellipse">
            <a:avLst/>
          </a:prstGeom>
          <a:solidFill>
            <a:srgbClr val="FF7915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l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 rot="10242974">
            <a:off x="1853907" y="3109753"/>
            <a:ext cx="2843019" cy="132265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l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8366712">
            <a:off x="2441833" y="4249410"/>
            <a:ext cx="2843019" cy="1322650"/>
          </a:xfrm>
          <a:prstGeom prst="ellipse">
            <a:avLst/>
          </a:prstGeom>
          <a:solidFill>
            <a:srgbClr val="F53DC0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l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5066460">
            <a:off x="3923551" y="4608809"/>
            <a:ext cx="2667235" cy="132265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l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2294995">
            <a:off x="5025611" y="4186098"/>
            <a:ext cx="3135740" cy="1322650"/>
          </a:xfrm>
          <a:prstGeom prst="ellipse">
            <a:avLst/>
          </a:prstGeom>
          <a:solidFill>
            <a:srgbClr val="CC00CC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l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 rot="1069010">
            <a:off x="5224063" y="837567"/>
            <a:ext cx="14907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9999FF"/>
                </a:solidFill>
              </a:rPr>
              <a:t>Тип урока</a:t>
            </a:r>
            <a:r>
              <a:rPr lang="ru-RU" b="1" dirty="0" smtClean="0">
                <a:solidFill>
                  <a:srgbClr val="9999FF"/>
                </a:solidFill>
              </a:rPr>
              <a:t>:</a:t>
            </a:r>
          </a:p>
          <a:p>
            <a:r>
              <a:rPr lang="ru-RU" b="1" dirty="0" smtClean="0">
                <a:solidFill>
                  <a:srgbClr val="9999FF"/>
                </a:solidFill>
              </a:rPr>
              <a:t>Урок введения </a:t>
            </a:r>
          </a:p>
          <a:p>
            <a:r>
              <a:rPr lang="ru-RU" b="1" dirty="0" smtClean="0">
                <a:solidFill>
                  <a:srgbClr val="9999FF"/>
                </a:solidFill>
              </a:rPr>
              <a:t>«Открытия новых знаний</a:t>
            </a:r>
            <a:endParaRPr lang="ru-RU" b="1" dirty="0">
              <a:solidFill>
                <a:srgbClr val="9999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20066869">
            <a:off x="3323117" y="1229381"/>
            <a:ext cx="13436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FF99CC"/>
                </a:solidFill>
              </a:rPr>
              <a:t>Форма урока</a:t>
            </a:r>
            <a:r>
              <a:rPr lang="ru-RU" sz="2000" b="1" dirty="0" smtClean="0">
                <a:solidFill>
                  <a:srgbClr val="FF99CC"/>
                </a:solidFill>
              </a:rPr>
              <a:t>:</a:t>
            </a:r>
          </a:p>
          <a:p>
            <a:r>
              <a:rPr lang="ru-RU" sz="2000" b="1" dirty="0">
                <a:solidFill>
                  <a:srgbClr val="FF99CC"/>
                </a:solidFill>
              </a:rPr>
              <a:t>у</a:t>
            </a:r>
            <a:r>
              <a:rPr lang="ru-RU" sz="2000" b="1" dirty="0" smtClean="0">
                <a:solidFill>
                  <a:srgbClr val="FF99CC"/>
                </a:solidFill>
              </a:rPr>
              <a:t>рок -сказка</a:t>
            </a:r>
            <a:endParaRPr lang="ru-RU" sz="2000" b="1" dirty="0">
              <a:solidFill>
                <a:srgbClr val="FF99CC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28498" y="3484040"/>
            <a:ext cx="21498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Учебник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«Математика</a:t>
            </a:r>
            <a:r>
              <a:rPr lang="ru-RU" b="1" dirty="0" smtClean="0">
                <a:solidFill>
                  <a:srgbClr val="FFFF00"/>
                </a:solidFill>
              </a:rPr>
              <a:t>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8924405">
            <a:off x="2693053" y="4666614"/>
            <a:ext cx="2340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Тетрадь на печатной основе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5057402">
            <a:off x="4041595" y="5225676"/>
            <a:ext cx="2431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Презентация «Число и цифра 7»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2708288">
            <a:off x="5685052" y="4681318"/>
            <a:ext cx="22741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7 кубиков разного цвета, цилиндр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69418" y="3130097"/>
            <a:ext cx="228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Интерактивный комплекс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Стрелка влево 3"/>
          <p:cNvSpPr/>
          <p:nvPr/>
        </p:nvSpPr>
        <p:spPr>
          <a:xfrm>
            <a:off x="3923454" y="3607180"/>
            <a:ext cx="560670" cy="1638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лево 18"/>
          <p:cNvSpPr/>
          <p:nvPr/>
        </p:nvSpPr>
        <p:spPr>
          <a:xfrm rot="18740998">
            <a:off x="4356189" y="4020622"/>
            <a:ext cx="560670" cy="1638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лево 19"/>
          <p:cNvSpPr/>
          <p:nvPr/>
        </p:nvSpPr>
        <p:spPr>
          <a:xfrm rot="15554988">
            <a:off x="4928922" y="4102571"/>
            <a:ext cx="560670" cy="1638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лево 20"/>
          <p:cNvSpPr/>
          <p:nvPr/>
        </p:nvSpPr>
        <p:spPr>
          <a:xfrm rot="13189938">
            <a:off x="5290920" y="3999678"/>
            <a:ext cx="560670" cy="152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 rot="10800000">
            <a:off x="5536863" y="3525231"/>
            <a:ext cx="560670" cy="1638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082085"/>
            <a:ext cx="170656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484124" y="3357415"/>
            <a:ext cx="12082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FF0000"/>
                </a:solidFill>
              </a:rPr>
              <a:t>Оборудо-вание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80726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511" y="1700808"/>
            <a:ext cx="828092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kern="50" spc="-20" dirty="0" smtClean="0">
                <a:latin typeface="Times New Roman"/>
                <a:ea typeface="Arial"/>
              </a:rPr>
              <a:t>     Проблемы  </a:t>
            </a:r>
            <a:r>
              <a:rPr lang="ru-RU" b="1" kern="50" spc="-20" dirty="0">
                <a:latin typeface="Times New Roman"/>
                <a:ea typeface="Arial"/>
              </a:rPr>
              <a:t>и </a:t>
            </a:r>
            <a:r>
              <a:rPr lang="ru-RU" b="1" kern="50" spc="-20" dirty="0" smtClean="0">
                <a:latin typeface="Times New Roman"/>
                <a:ea typeface="Arial"/>
              </a:rPr>
              <a:t>пути </a:t>
            </a:r>
            <a:r>
              <a:rPr lang="ru-RU" b="1" kern="50" spc="-20" dirty="0">
                <a:latin typeface="Times New Roman"/>
                <a:ea typeface="Arial"/>
              </a:rPr>
              <a:t>модернизации российского </a:t>
            </a:r>
            <a:r>
              <a:rPr lang="ru-RU" b="1" kern="50" spc="-20" dirty="0" smtClean="0">
                <a:latin typeface="Times New Roman"/>
                <a:ea typeface="Arial"/>
              </a:rPr>
              <a:t>образования ориентируют </a:t>
            </a:r>
            <a:r>
              <a:rPr lang="ru-RU" b="1" kern="50" spc="-20" dirty="0">
                <a:latin typeface="Times New Roman"/>
                <a:ea typeface="Arial"/>
              </a:rPr>
              <a:t>систему образования на переход от традиционного подхода к </a:t>
            </a:r>
            <a:r>
              <a:rPr lang="ru-RU" b="1" kern="50" spc="-20" dirty="0" err="1">
                <a:latin typeface="Times New Roman"/>
                <a:ea typeface="Arial"/>
              </a:rPr>
              <a:t>компетентностному</a:t>
            </a:r>
            <a:r>
              <a:rPr lang="ru-RU" b="1" kern="50" spc="-20" dirty="0">
                <a:latin typeface="Times New Roman"/>
                <a:ea typeface="Arial"/>
              </a:rPr>
              <a:t>, призванному удовлетворить потребности современного общества и самих обучающихся</a:t>
            </a:r>
            <a:r>
              <a:rPr lang="ru-RU" b="1" kern="50" spc="-20" dirty="0" smtClean="0">
                <a:latin typeface="Times New Roman"/>
                <a:ea typeface="Arial"/>
              </a:rPr>
              <a:t>.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Естественно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что реализовываться данный подход должен уже в начальной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школе,  </a:t>
            </a:r>
            <a:r>
              <a:rPr lang="ru-RU" b="1" kern="50" dirty="0" smtClean="0">
                <a:latin typeface="Times New Roman"/>
              </a:rPr>
              <a:t>т. к.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остижение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основной цели начального образования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формирования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 детей умения учиться – требует внедрения в школьную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практику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новых способов (методов, средств, форм), подходов к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процесса обучения и современных технологий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усвоения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математического содержания.</a:t>
            </a:r>
          </a:p>
          <a:p>
            <a:pPr lvl="0" algn="just"/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Компетентностный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подход нашел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отражение в учебниках математики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УМК «Гармония». В их основе лежит  методическая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концепция, которая выражает необходимость целенаправленного и систематического формирования приёмов умственной деятельности: анализа и синтеза, сравнения, классификации, аналогии и обобщения в процессе усвоения математического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содержания, т. е. формирование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общеучебных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компетенций</a:t>
            </a:r>
            <a:endParaRPr lang="ru-RU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332657"/>
            <a:ext cx="583264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>
                <a:ln w="1905"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Пояснительная записка</a:t>
            </a:r>
          </a:p>
          <a:p>
            <a:pPr lvl="0" algn="ctr"/>
            <a:r>
              <a:rPr lang="ru-RU" sz="32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3200" b="1" dirty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темы</a:t>
            </a:r>
          </a:p>
          <a:p>
            <a:pPr lvl="0" algn="ctr"/>
            <a:endParaRPr lang="ru-RU" sz="4000" b="1" dirty="0">
              <a:ln w="1905">
                <a:solidFill>
                  <a:srgbClr val="660066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44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Цветик -семицветик.wmv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40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7118" y="548680"/>
            <a:ext cx="820891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660066"/>
                </a:solidFill>
              </a:rPr>
              <a:t>Список использованных источников информации</a:t>
            </a:r>
          </a:p>
          <a:p>
            <a:endParaRPr lang="ru-RU" dirty="0"/>
          </a:p>
          <a:p>
            <a:r>
              <a:rPr lang="ru-RU" dirty="0"/>
              <a:t>1.	</a:t>
            </a:r>
            <a:r>
              <a:rPr lang="ru-RU" dirty="0" err="1"/>
              <a:t>Байденко</a:t>
            </a:r>
            <a:r>
              <a:rPr lang="ru-RU" dirty="0"/>
              <a:t> В. И. Компетенции: к освоению </a:t>
            </a:r>
            <a:r>
              <a:rPr lang="ru-RU" dirty="0" err="1"/>
              <a:t>компетентностного</a:t>
            </a:r>
            <a:r>
              <a:rPr lang="ru-RU" dirty="0"/>
              <a:t> подхода.-   ИСПКПС 2004 г.</a:t>
            </a:r>
          </a:p>
          <a:p>
            <a:r>
              <a:rPr lang="ru-RU" dirty="0"/>
              <a:t>2.	</a:t>
            </a:r>
            <a:r>
              <a:rPr lang="ru-RU" dirty="0" err="1"/>
              <a:t>Бугримова</a:t>
            </a:r>
            <a:r>
              <a:rPr lang="ru-RU" dirty="0"/>
              <a:t> Н. Б. Математика. Поурочные планы.- Волгоград 2010 г.</a:t>
            </a:r>
          </a:p>
          <a:p>
            <a:r>
              <a:rPr lang="ru-RU" dirty="0"/>
              <a:t>3.	Гетманская А. А. Формирование ключевых компетенций у учащихся. –Москва 2008 г.</a:t>
            </a:r>
          </a:p>
          <a:p>
            <a:r>
              <a:rPr lang="ru-RU" dirty="0"/>
              <a:t>4.	Вербицкий А. А., Ларионов О. Г. Личностный и </a:t>
            </a:r>
            <a:r>
              <a:rPr lang="ru-RU" dirty="0" err="1"/>
              <a:t>компетентностный</a:t>
            </a:r>
            <a:r>
              <a:rPr lang="ru-RU" dirty="0"/>
              <a:t> подход в образовании. Проблемы интеграции.-  Логос 2009 г.</a:t>
            </a:r>
          </a:p>
          <a:p>
            <a:r>
              <a:rPr lang="ru-RU" dirty="0"/>
              <a:t>5.	Истомина Н. Б., Редько З. Б. Математика. Уроки математики. Содержание курса, планирование уроков, методические рекомендации. -Ассоциация XXI век  2012г.</a:t>
            </a:r>
          </a:p>
          <a:p>
            <a:r>
              <a:rPr lang="ru-RU" dirty="0"/>
              <a:t>6.	Истомина Н. Б., Математика . –Ассоциация XXI век  2012г.</a:t>
            </a:r>
          </a:p>
          <a:p>
            <a:r>
              <a:rPr lang="ru-RU" dirty="0"/>
              <a:t>7.	</a:t>
            </a:r>
            <a:r>
              <a:rPr lang="ru-RU" dirty="0" err="1"/>
              <a:t>Немов</a:t>
            </a:r>
            <a:r>
              <a:rPr lang="ru-RU" dirty="0"/>
              <a:t> Р. С. Психология  2 том.- </a:t>
            </a:r>
            <a:r>
              <a:rPr lang="ru-RU" dirty="0" err="1"/>
              <a:t>Владос</a:t>
            </a:r>
            <a:r>
              <a:rPr lang="ru-RU" dirty="0"/>
              <a:t> 2002 г.</a:t>
            </a:r>
          </a:p>
          <a:p>
            <a:r>
              <a:rPr lang="ru-RU" dirty="0"/>
              <a:t>8.	</a:t>
            </a:r>
            <a:r>
              <a:rPr lang="ru-RU" dirty="0" err="1"/>
              <a:t>Немов</a:t>
            </a:r>
            <a:r>
              <a:rPr lang="ru-RU" dirty="0"/>
              <a:t> Р. С. Психология  3 том.- </a:t>
            </a:r>
            <a:r>
              <a:rPr lang="ru-RU" dirty="0" err="1"/>
              <a:t>Владос</a:t>
            </a:r>
            <a:r>
              <a:rPr lang="ru-RU" dirty="0"/>
              <a:t> 2002 г.</a:t>
            </a:r>
          </a:p>
          <a:p>
            <a:r>
              <a:rPr lang="ru-RU" dirty="0"/>
              <a:t>9.	Нижегородцев Н. В., </a:t>
            </a:r>
            <a:r>
              <a:rPr lang="ru-RU" dirty="0" err="1"/>
              <a:t>Шадриков</a:t>
            </a:r>
            <a:r>
              <a:rPr lang="ru-RU" dirty="0"/>
              <a:t> В. Д. –</a:t>
            </a:r>
            <a:r>
              <a:rPr lang="ru-RU" dirty="0" err="1"/>
              <a:t>Владос</a:t>
            </a:r>
            <a:r>
              <a:rPr lang="ru-RU" dirty="0"/>
              <a:t> 2001 г.</a:t>
            </a:r>
          </a:p>
          <a:p>
            <a:r>
              <a:rPr lang="ru-RU" dirty="0"/>
              <a:t>10.	 </a:t>
            </a:r>
            <a:r>
              <a:rPr lang="ru-RU" dirty="0" err="1"/>
              <a:t>www</a:t>
            </a:r>
            <a:r>
              <a:rPr lang="ru-RU" dirty="0"/>
              <a:t>. niro.nnov.ru/?</a:t>
            </a:r>
            <a:r>
              <a:rPr lang="ru-RU" dirty="0" err="1"/>
              <a:t>id</a:t>
            </a:r>
            <a:r>
              <a:rPr lang="ru-RU" dirty="0"/>
              <a:t>=11696</a:t>
            </a:r>
          </a:p>
          <a:p>
            <a:r>
              <a:rPr lang="ru-RU" dirty="0"/>
              <a:t>11.	www.moluch.ru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754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85483" y="268901"/>
            <a:ext cx="54479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 smtClean="0">
                <a:ln w="1905">
                  <a:solidFill>
                    <a:srgbClr val="660066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Пояснительная записка</a:t>
            </a:r>
            <a:endParaRPr lang="ru-RU" sz="4000" b="1" dirty="0">
              <a:ln w="1905">
                <a:solidFill>
                  <a:srgbClr val="660066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3" y="1412776"/>
            <a:ext cx="842493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Цель начального курса математики УМК «Гармония</a:t>
            </a:r>
            <a:r>
              <a:rPr lang="ru-RU" sz="2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обеспечить предметную подготовку учащихся для продолжения математического образования в основной школе и создать условия для овладения учащимися УУД в процессе усвоения предметного содержания.</a:t>
            </a:r>
          </a:p>
          <a:p>
            <a:pPr algn="just"/>
            <a:r>
              <a:rPr lang="ru-RU" sz="20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Учебная деятельность направлена на: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познавательного интереса к учебному предмету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«Математика»;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пространственного воображения, потребности и способности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к интеллектуальной деятельности;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Овладение обобщенными видами деятельности: анализировать, сравнивать, классифицировать математические объекты и т. 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341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06045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n>
                  <a:solidFill>
                    <a:srgbClr val="660066"/>
                  </a:solidFill>
                </a:ln>
                <a:latin typeface="Times New Roman" pitchFamily="18" charset="0"/>
                <a:cs typeface="Times New Roman" pitchFamily="18" charset="0"/>
              </a:rPr>
              <a:t>совокупность </a:t>
            </a:r>
            <a:r>
              <a:rPr lang="ru-RU" dirty="0">
                <a:ln>
                  <a:solidFill>
                    <a:srgbClr val="660066"/>
                  </a:solidFill>
                </a:ln>
                <a:latin typeface="Times New Roman" pitchFamily="18" charset="0"/>
                <a:cs typeface="Times New Roman" pitchFamily="18" charset="0"/>
              </a:rPr>
              <a:t>общих принципов определения целей образования, отбора содержания образования, организации образовательного процесса и оценки образовательных результатов»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5656" y="259714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600" dirty="0" err="1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омпетентностный</a:t>
            </a:r>
            <a:r>
              <a:rPr lang="ru-RU" sz="36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подход </a:t>
            </a:r>
            <a:r>
              <a:rPr lang="ru-RU" sz="36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3600" dirty="0">
              <a:ln>
                <a:solidFill>
                  <a:srgbClr val="660066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95536" y="3252165"/>
            <a:ext cx="2592288" cy="13673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u="sng" kern="50" dirty="0">
                <a:ln>
                  <a:solidFill>
                    <a:srgbClr val="660066"/>
                  </a:solidFill>
                </a:ln>
                <a:latin typeface="Times New Roman"/>
                <a:ea typeface="Arial"/>
              </a:rPr>
              <a:t>Смысл образования</a:t>
            </a:r>
            <a:r>
              <a:rPr lang="ru-RU" kern="50" dirty="0">
                <a:ln>
                  <a:solidFill>
                    <a:srgbClr val="660066"/>
                  </a:solidFill>
                </a:ln>
                <a:latin typeface="Times New Roman"/>
                <a:ea typeface="Arial"/>
              </a:rPr>
              <a:t> </a:t>
            </a:r>
            <a:endParaRPr lang="ru-RU" dirty="0">
              <a:ln>
                <a:solidFill>
                  <a:srgbClr val="660066"/>
                </a:solidFill>
              </a:ln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203848" y="4976584"/>
            <a:ext cx="2880320" cy="127557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u="sng" kern="50" dirty="0">
                <a:ln>
                  <a:solidFill>
                    <a:srgbClr val="660066"/>
                  </a:solidFill>
                </a:ln>
                <a:latin typeface="Times New Roman"/>
                <a:ea typeface="Arial"/>
              </a:rPr>
              <a:t>Оценка образовательных результатов </a:t>
            </a:r>
            <a:endParaRPr lang="ru-RU" dirty="0">
              <a:ln>
                <a:solidFill>
                  <a:srgbClr val="660066"/>
                </a:solidFill>
              </a:ln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285304" y="3266039"/>
            <a:ext cx="2736304" cy="1295291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u="sng" kern="50" dirty="0">
                <a:ln>
                  <a:solidFill>
                    <a:srgbClr val="660066"/>
                  </a:solidFill>
                </a:ln>
                <a:latin typeface="Times New Roman"/>
                <a:ea typeface="Arial"/>
              </a:rPr>
              <a:t> Смысл организации образовательного процесса </a:t>
            </a:r>
            <a:endParaRPr lang="ru-RU" dirty="0">
              <a:ln>
                <a:solidFill>
                  <a:srgbClr val="660066"/>
                </a:solidFill>
              </a:ln>
            </a:endParaRPr>
          </a:p>
        </p:txBody>
      </p:sp>
      <p:sp>
        <p:nvSpPr>
          <p:cNvPr id="8" name="Счетверенная стрелка 7"/>
          <p:cNvSpPr/>
          <p:nvPr/>
        </p:nvSpPr>
        <p:spPr>
          <a:xfrm>
            <a:off x="3275856" y="3287955"/>
            <a:ext cx="2736304" cy="1295719"/>
          </a:xfrm>
          <a:prstGeom prst="quad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203848" y="1829375"/>
            <a:ext cx="2880320" cy="127557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u="sng" kern="50" dirty="0">
                <a:ln>
                  <a:solidFill>
                    <a:srgbClr val="660066"/>
                  </a:solidFill>
                </a:ln>
                <a:latin typeface="Times New Roman"/>
                <a:ea typeface="Arial"/>
              </a:rPr>
              <a:t>Содержание образования </a:t>
            </a:r>
            <a:endParaRPr lang="ru-RU" dirty="0">
              <a:ln>
                <a:solidFill>
                  <a:srgbClr val="660066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97455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14640" y="191069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dirty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6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омпетенции</a:t>
            </a:r>
            <a:endParaRPr lang="ru-RU" sz="3600" dirty="0">
              <a:ln>
                <a:solidFill>
                  <a:srgbClr val="660066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8029" y="1098656"/>
            <a:ext cx="8018427" cy="103772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7247" y="2420888"/>
            <a:ext cx="8259990" cy="392347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информационная (умение искать, анализировать, преобразовывать, применять информацию для решения проблем);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коммуникативная (умение эффективно сотрудничать с другими людьми);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самоорганизация (умение ставить цели, планировать, ответственно относиться к здоровью, полноценно использовать личностные ресурсы);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самообразование (готовность конструировать и осуществлять собственную образовательную траекторию на протяжении всей жизни, обеспечивая успешность и конкурентоспособность</a:t>
            </a:r>
            <a:r>
              <a:rPr lang="ru-RU" dirty="0"/>
              <a:t>).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74580" y="1155855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Ключевые компетенции - целостная система универсальных знаний, умений, навыков, а также опыт самостоятельной деятельности и личной ответственности обучающихся</a:t>
            </a:r>
          </a:p>
        </p:txBody>
      </p:sp>
    </p:spTree>
    <p:extLst>
      <p:ext uri="{BB962C8B-B14F-4D97-AF65-F5344CB8AC3E}">
        <p14:creationId xmlns:p14="http://schemas.microsoft.com/office/powerpoint/2010/main" val="122174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743" y="990700"/>
            <a:ext cx="31210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67054" y="125431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dirty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600" dirty="0" smtClean="0">
                <a:ln>
                  <a:solidFill>
                    <a:srgbClr val="660066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омпетенции</a:t>
            </a:r>
            <a:endParaRPr lang="ru-RU" sz="3600" dirty="0">
              <a:ln>
                <a:solidFill>
                  <a:srgbClr val="660066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80429" y="971430"/>
            <a:ext cx="3024336" cy="576064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6312" y="1813112"/>
            <a:ext cx="4181021" cy="485624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43073" y="1813112"/>
            <a:ext cx="3929082" cy="478985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171743" y="971430"/>
            <a:ext cx="2831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rgbClr val="660066"/>
                </a:solidFill>
              </a:rPr>
              <a:t>Предметные </a:t>
            </a:r>
          </a:p>
          <a:p>
            <a:pPr lvl="0" algn="ctr"/>
            <a:r>
              <a:rPr lang="ru-RU" b="1" dirty="0">
                <a:solidFill>
                  <a:srgbClr val="660066"/>
                </a:solidFill>
              </a:rPr>
              <a:t>(математические)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058" y="1074796"/>
            <a:ext cx="3157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660066"/>
                </a:solidFill>
              </a:rPr>
              <a:t>Общеучебные</a:t>
            </a: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62674" y="2456891"/>
            <a:ext cx="3689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kern="150" dirty="0">
                <a:solidFill>
                  <a:srgbClr val="000000"/>
                </a:solidFill>
                <a:latin typeface="Times New Roman"/>
                <a:ea typeface="Arial"/>
                <a:cs typeface="Tahoma"/>
              </a:rPr>
              <a:t>умение проводить вычисления;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kern="150" dirty="0">
                <a:solidFill>
                  <a:srgbClr val="000000"/>
                </a:solidFill>
                <a:latin typeface="Times New Roman"/>
                <a:ea typeface="Arial"/>
                <a:cs typeface="Tahoma"/>
              </a:rPr>
              <a:t>умение извлечь и проинтерпретировать информацию, представленную в различной форме (таблиц, диаграмм, графиков, схем и др.);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умение вычислять длины, площади и объемы реальных объектов при решении практических задач и др.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0875" y="2225298"/>
            <a:ext cx="385189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kern="50" dirty="0" smtClean="0">
                <a:latin typeface="Times New Roman"/>
                <a:ea typeface="Arial"/>
              </a:rPr>
              <a:t>-овладение общенаучными понятиями</a:t>
            </a:r>
          </a:p>
          <a:p>
            <a:r>
              <a:rPr lang="ru-RU" sz="1600" kern="50" dirty="0">
                <a:latin typeface="Times New Roman"/>
                <a:ea typeface="Arial"/>
              </a:rPr>
              <a:t>-</a:t>
            </a:r>
            <a:r>
              <a:rPr lang="ru-RU" sz="1600" kern="50" dirty="0" smtClean="0">
                <a:latin typeface="Times New Roman"/>
                <a:ea typeface="Arial"/>
              </a:rPr>
              <a:t> </a:t>
            </a:r>
            <a:r>
              <a:rPr lang="ru-RU" sz="1600" kern="50" dirty="0">
                <a:latin typeface="Times New Roman"/>
                <a:ea typeface="Arial"/>
              </a:rPr>
              <a:t>извлечение основного содержания прочитанного или услышанного;</a:t>
            </a:r>
            <a:br>
              <a:rPr lang="ru-RU" sz="1600" kern="50" dirty="0">
                <a:latin typeface="Times New Roman"/>
                <a:ea typeface="Arial"/>
              </a:rPr>
            </a:br>
            <a:r>
              <a:rPr lang="ru-RU" sz="1600" kern="50" dirty="0">
                <a:latin typeface="Times New Roman"/>
                <a:ea typeface="Arial"/>
              </a:rPr>
              <a:t>- точная формулировка мыслей, построение оригинальных высказываний по заданному вопросу или теме;                                  </a:t>
            </a:r>
            <a:br>
              <a:rPr lang="ru-RU" sz="1600" kern="50" dirty="0">
                <a:latin typeface="Times New Roman"/>
                <a:ea typeface="Arial"/>
              </a:rPr>
            </a:br>
            <a:r>
              <a:rPr lang="ru-RU" sz="1600" kern="50" dirty="0">
                <a:latin typeface="Times New Roman"/>
                <a:ea typeface="Arial"/>
              </a:rPr>
              <a:t>- исследование различных вариантов решения задач, выбор наилучшего, принимая во внимание различные критерии;                      </a:t>
            </a:r>
            <a:br>
              <a:rPr lang="ru-RU" sz="1600" kern="50" dirty="0">
                <a:latin typeface="Times New Roman"/>
                <a:ea typeface="Arial"/>
              </a:rPr>
            </a:br>
            <a:r>
              <a:rPr lang="ru-RU" sz="1600" kern="50" dirty="0">
                <a:latin typeface="Times New Roman"/>
                <a:ea typeface="Arial"/>
              </a:rPr>
              <a:t>- сотрудничество с другими (учениками и учителем) при выполнении общего задания;</a:t>
            </a:r>
            <a:br>
              <a:rPr lang="ru-RU" sz="1600" kern="50" dirty="0">
                <a:latin typeface="Times New Roman"/>
                <a:ea typeface="Arial"/>
              </a:rPr>
            </a:br>
            <a:r>
              <a:rPr lang="ru-RU" sz="1600" kern="50" dirty="0">
                <a:latin typeface="Times New Roman"/>
                <a:ea typeface="Arial"/>
              </a:rPr>
              <a:t>-планирование действий и времени;                             </a:t>
            </a:r>
            <a:br>
              <a:rPr lang="ru-RU" sz="1600" kern="50" dirty="0">
                <a:latin typeface="Times New Roman"/>
                <a:ea typeface="Arial"/>
              </a:rPr>
            </a:br>
            <a:r>
              <a:rPr lang="ru-RU" sz="1600" kern="50" dirty="0">
                <a:latin typeface="Times New Roman"/>
                <a:ea typeface="Arial"/>
              </a:rPr>
              <a:t>-оценка результатов своей деятельности и т. д.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0180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9971" y="45273"/>
            <a:ext cx="79662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Цели и задачи раздела программы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794802"/>
            <a:ext cx="7966283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организация деятельности учащихся для: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формирования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представления о понятиях «число» и «цифра»,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ряде чисел, который можно записать при счёте предметов;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овладения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навыками узнавания и письма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цифр, навыками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присчитывания и отсчитывания по одному предмету.</a:t>
            </a:r>
          </a:p>
          <a:p>
            <a:r>
              <a:rPr lang="ru-RU" sz="1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1). Познавательные (обучающие)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познакомить с понятием «число» и «цифра»;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совершенствовать навыки счета;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научить писать цифры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формировать представлений о различии понятий « число» и «цифра»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2). Развивающие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овладение умениями и навыками комментировать  выполненные действия; развивать познавательный интерес путем привлечения занимательного материала,   создания проблемных ситуаций;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формировать умение строить рассуждения, аргументировать, устанавливать предметно-следственные связи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развивать потребности и способности к интеллектуальной деятельности, пространственное воображение;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3). Воспитательные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способствовать воспитанию устойчивого  познавательного интереса к предмету;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формировать коммуникативные умения;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развивать эстетическое восприятие окружающего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65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6478" y="24341"/>
            <a:ext cx="6302495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Каковы же они - первоклассники?</a:t>
            </a:r>
          </a:p>
          <a:p>
            <a:pPr lvl="0" algn="ctr"/>
            <a:endParaRPr lang="ru-RU" b="1" dirty="0" smtClean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 algn="ctr"/>
            <a:r>
              <a:rPr lang="ru-RU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Психолого-педагогическое объяснение специфики </a:t>
            </a:r>
          </a:p>
          <a:p>
            <a:pPr lvl="0" algn="ctr"/>
            <a:r>
              <a:rPr lang="ru-RU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восприятия и освоения учебного материала </a:t>
            </a:r>
          </a:p>
          <a:p>
            <a:pPr lvl="0" algn="ctr"/>
            <a:r>
              <a:rPr lang="ru-RU" b="1" dirty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r>
              <a:rPr lang="ru-RU" b="1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чащимися в соответствие с возрастными особенностями</a:t>
            </a:r>
            <a:endParaRPr lang="ru-RU" b="1" dirty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8556" y="2858921"/>
            <a:ext cx="3649122" cy="953320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i="1" u="sng" kern="50" dirty="0">
                <a:ea typeface="Arial"/>
              </a:rPr>
              <a:t>Речевое </a:t>
            </a:r>
            <a:r>
              <a:rPr lang="ru-RU" sz="1400" i="1" u="sng" kern="50" dirty="0" smtClean="0">
                <a:ea typeface="Arial"/>
              </a:rPr>
              <a:t>развитие</a:t>
            </a:r>
          </a:p>
          <a:p>
            <a:r>
              <a:rPr lang="ru-RU" sz="1400" kern="50" dirty="0" smtClean="0">
                <a:latin typeface="Times New Roman"/>
                <a:ea typeface="Arial"/>
              </a:rPr>
              <a:t>словарный </a:t>
            </a:r>
            <a:r>
              <a:rPr lang="ru-RU" sz="1400" kern="50" dirty="0">
                <a:latin typeface="Times New Roman"/>
                <a:ea typeface="Arial"/>
              </a:rPr>
              <a:t>запас (3,5 – 7 тысяч слов),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диалогическая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речь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8555" y="1770758"/>
            <a:ext cx="3649123" cy="990085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i="1" u="sng" dirty="0"/>
              <a:t>Социальное </a:t>
            </a:r>
            <a:r>
              <a:rPr lang="ru-RU" sz="1400" i="1" u="sng" dirty="0" smtClean="0"/>
              <a:t>развитие:</a:t>
            </a:r>
          </a:p>
          <a:p>
            <a:pPr algn="ctr"/>
            <a:r>
              <a:rPr lang="ru-RU" sz="1400" kern="50" dirty="0" smtClean="0">
                <a:latin typeface="Times New Roman"/>
                <a:ea typeface="Arial"/>
              </a:rPr>
              <a:t>умеют </a:t>
            </a:r>
            <a:r>
              <a:rPr lang="ru-RU" sz="1400" kern="50" dirty="0">
                <a:latin typeface="Times New Roman"/>
                <a:ea typeface="Arial"/>
              </a:rPr>
              <a:t>общаться со сверстниками и взрослыми, знают основные правила общения</a:t>
            </a:r>
            <a:endParaRPr lang="ru-RU" sz="1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6812" y="3970678"/>
            <a:ext cx="3630866" cy="1086002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i="1" u="sng" dirty="0"/>
              <a:t>Развитие мышления</a:t>
            </a:r>
            <a:r>
              <a:rPr lang="ru-RU" sz="1400" i="1" u="sng" dirty="0" smtClean="0"/>
              <a:t>:</a:t>
            </a:r>
          </a:p>
          <a:p>
            <a:pPr algn="ctr"/>
            <a:r>
              <a:rPr lang="ru-RU" sz="1400" kern="50" dirty="0" smtClean="0">
                <a:latin typeface="Times New Roman"/>
                <a:ea typeface="Arial"/>
              </a:rPr>
              <a:t>наглядно-действенное </a:t>
            </a:r>
            <a:r>
              <a:rPr lang="ru-RU" sz="1400" kern="50" dirty="0">
                <a:latin typeface="Times New Roman"/>
                <a:ea typeface="Arial"/>
              </a:rPr>
              <a:t>с</a:t>
            </a:r>
            <a:r>
              <a:rPr lang="ru-RU" sz="1400" kern="50" dirty="0" smtClean="0">
                <a:latin typeface="Times New Roman"/>
                <a:ea typeface="Arial"/>
              </a:rPr>
              <a:t> элементами </a:t>
            </a:r>
            <a:r>
              <a:rPr lang="ru-RU" sz="1400" kern="50" dirty="0">
                <a:latin typeface="Times New Roman"/>
                <a:ea typeface="Arial"/>
              </a:rPr>
              <a:t>абстрактного </a:t>
            </a:r>
            <a:endParaRPr lang="ru-RU" sz="1400" dirty="0"/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99792" y="5141493"/>
            <a:ext cx="3630866" cy="991318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i="1" u="sng" dirty="0"/>
              <a:t>Особенности </a:t>
            </a:r>
            <a:r>
              <a:rPr lang="ru-RU" sz="1400" i="1" u="sng" dirty="0" smtClean="0"/>
              <a:t>воображения</a:t>
            </a:r>
          </a:p>
          <a:p>
            <a:pPr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соединяется с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мышлением,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ворческое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воображение детей проявляется в сюжетно - ролевых играх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69829" y="3933056"/>
            <a:ext cx="3672408" cy="1086002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i="1" u="sng" dirty="0">
                <a:latin typeface="Times New Roman" pitchFamily="18" charset="0"/>
                <a:cs typeface="Times New Roman" pitchFamily="18" charset="0"/>
              </a:rPr>
              <a:t>Личностное развитие, самосознание, </a:t>
            </a:r>
            <a:r>
              <a:rPr lang="ru-RU" sz="1400" i="1" u="sng" dirty="0" smtClean="0">
                <a:latin typeface="Times New Roman" pitchFamily="18" charset="0"/>
                <a:cs typeface="Times New Roman" pitchFamily="18" charset="0"/>
              </a:rPr>
              <a:t>самооценка:</a:t>
            </a:r>
          </a:p>
          <a:p>
            <a:r>
              <a:rPr lang="ru-RU" sz="1400" kern="50" dirty="0">
                <a:latin typeface="Times New Roman"/>
                <a:ea typeface="Arial"/>
              </a:rPr>
              <a:t>стремятся соответствовать требованиям </a:t>
            </a:r>
            <a:r>
              <a:rPr lang="ru-RU" sz="1400" kern="50" dirty="0" smtClean="0">
                <a:latin typeface="Times New Roman"/>
                <a:ea typeface="Arial"/>
              </a:rPr>
              <a:t>взрослых, не способны к адекватной самооценке</a:t>
            </a:r>
            <a:endParaRPr lang="ru-RU" sz="1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40255" y="2893529"/>
            <a:ext cx="3600400" cy="953320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i="1" u="sng" kern="50" dirty="0">
                <a:latin typeface="Times New Roman"/>
                <a:ea typeface="Arial"/>
              </a:rPr>
              <a:t>Развитие памяти и внимания</a:t>
            </a:r>
            <a:r>
              <a:rPr lang="ru-RU" sz="1600" i="1" u="sng" kern="50" dirty="0" smtClean="0">
                <a:latin typeface="Times New Roman"/>
                <a:ea typeface="Arial"/>
              </a:rPr>
              <a:t>:</a:t>
            </a:r>
          </a:p>
          <a:p>
            <a:pPr>
              <a:spcAft>
                <a:spcPts val="0"/>
              </a:spcAft>
            </a:pPr>
            <a:r>
              <a:rPr lang="ru-RU" sz="1400" kern="50" dirty="0" smtClean="0">
                <a:latin typeface="Times New Roman"/>
                <a:ea typeface="Arial"/>
              </a:rPr>
              <a:t>возникают </a:t>
            </a:r>
            <a:r>
              <a:rPr lang="ru-RU" sz="1400" kern="50" dirty="0">
                <a:latin typeface="Times New Roman"/>
                <a:ea typeface="Arial"/>
              </a:rPr>
              <a:t>произвольное </a:t>
            </a:r>
            <a:r>
              <a:rPr lang="ru-RU" sz="1400" kern="50" dirty="0" smtClean="0">
                <a:latin typeface="Times New Roman"/>
                <a:ea typeface="Arial"/>
              </a:rPr>
              <a:t>внимание и произвольная память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24069" y="1775017"/>
            <a:ext cx="3586161" cy="985826"/>
          </a:xfrm>
          <a:prstGeom prst="roundRect">
            <a:avLst>
              <a:gd name="adj" fmla="val 348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i="1" u="sng" kern="50" dirty="0" smtClean="0">
                <a:latin typeface="Times New Roman"/>
                <a:ea typeface="Arial"/>
              </a:rPr>
              <a:t>Организация деятельности</a:t>
            </a:r>
            <a:r>
              <a:rPr lang="ru-RU" sz="1600" i="1" u="sng" kern="50" dirty="0">
                <a:latin typeface="Times New Roman"/>
                <a:ea typeface="Arial"/>
              </a:rPr>
              <a:t>: </a:t>
            </a:r>
            <a:r>
              <a:rPr lang="ru-RU" sz="1600" i="1" kern="50" dirty="0">
                <a:latin typeface="Times New Roman"/>
                <a:ea typeface="Arial"/>
              </a:rPr>
              <a:t>  </a:t>
            </a:r>
            <a:endParaRPr lang="ru-RU" sz="1600" kern="50" dirty="0">
              <a:latin typeface="Times New Roman"/>
              <a:ea typeface="Arial"/>
            </a:endParaRPr>
          </a:p>
          <a:p>
            <a:r>
              <a:rPr lang="ru-RU" sz="1400" kern="50" dirty="0" smtClean="0">
                <a:latin typeface="Times New Roman"/>
                <a:ea typeface="Arial"/>
              </a:rPr>
              <a:t>способны </a:t>
            </a:r>
            <a:r>
              <a:rPr lang="ru-RU" sz="1400" kern="50" dirty="0">
                <a:latin typeface="Times New Roman"/>
                <a:ea typeface="Arial"/>
              </a:rPr>
              <a:t>воспринимать инструкцию и по ней выполнять </a:t>
            </a:r>
            <a:r>
              <a:rPr lang="ru-RU" sz="1400" kern="50" dirty="0" smtClean="0">
                <a:latin typeface="Times New Roman"/>
                <a:ea typeface="Arial"/>
              </a:rPr>
              <a:t>задание, оценить свою работу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7953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3043" y="116632"/>
            <a:ext cx="544591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Результаты психодиагностики</a:t>
            </a:r>
          </a:p>
          <a:p>
            <a:pPr lvl="0" algn="ctr"/>
            <a:r>
              <a:rPr lang="ru-RU" sz="320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младших школьников</a:t>
            </a:r>
          </a:p>
          <a:p>
            <a:pPr lvl="0" algn="ctr"/>
            <a:r>
              <a:rPr lang="ru-RU" sz="320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 класс </a:t>
            </a:r>
            <a:r>
              <a:rPr lang="ru-RU" sz="320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2017-2018 </a:t>
            </a:r>
            <a:r>
              <a:rPr lang="ru-RU" sz="3200" dirty="0" smtClean="0">
                <a:ln w="1905"/>
                <a:solidFill>
                  <a:srgbClr val="66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уч. год</a:t>
            </a:r>
            <a:endParaRPr lang="ru-RU" sz="3200" dirty="0">
              <a:ln w="1905"/>
              <a:solidFill>
                <a:srgbClr val="66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270624"/>
              </p:ext>
            </p:extLst>
          </p:nvPr>
        </p:nvGraphicFramePr>
        <p:xfrm>
          <a:off x="539552" y="1844824"/>
          <a:ext cx="7966841" cy="4450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68151"/>
                <a:gridCol w="1296144"/>
                <a:gridCol w="1090586"/>
                <a:gridCol w="1429694"/>
                <a:gridCol w="1440160"/>
                <a:gridCol w="1342106"/>
              </a:tblGrid>
              <a:tr h="326939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мышления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памяти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внимания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воображения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речи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693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Ф. 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950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Женя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С.</a:t>
                      </a:r>
                      <a:endParaRPr lang="ru-RU" sz="14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 уровень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памяти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средний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Высокий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уровень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устойчивый и продуктивный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 уровень развития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 уровень развития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9503">
                <a:tc>
                  <a:txBody>
                    <a:bodyPr/>
                    <a:lstStyle/>
                    <a:p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Илья А.</a:t>
                      </a:r>
                      <a:endParaRPr lang="ru-RU" sz="1400" b="1" baseline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Высокий уровень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памяти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средний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Высокий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уровень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устойчивый и продуктивный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 уровень развития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уровень развития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9503"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Тимурхан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Х.</a:t>
                      </a:r>
                      <a:endParaRPr lang="ru-RU" sz="14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Высокий уровень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памяти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высокий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Высокий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уровень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устойчивый и продуктивный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Высокий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 развития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 уровень развития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9503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Эмилия</a:t>
                      </a: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Н.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 уровень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памяти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высокий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 уровень  устойчивости и продуктивности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 уровень развития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Средний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уровень развития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268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атем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1442</TotalTime>
  <Words>1332</Words>
  <Application>Microsoft Office PowerPoint</Application>
  <PresentationFormat>Экран (4:3)</PresentationFormat>
  <Paragraphs>430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Углы</vt:lpstr>
      <vt:lpstr>матем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нина</cp:lastModifiedBy>
  <cp:revision>99</cp:revision>
  <dcterms:created xsi:type="dcterms:W3CDTF">2013-12-07T12:32:15Z</dcterms:created>
  <dcterms:modified xsi:type="dcterms:W3CDTF">2018-11-20T17:12:32Z</dcterms:modified>
</cp:coreProperties>
</file>