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  <p:sldId id="256" r:id="rId4"/>
    <p:sldId id="258" r:id="rId5"/>
    <p:sldId id="288" r:id="rId6"/>
    <p:sldId id="260" r:id="rId7"/>
    <p:sldId id="289" r:id="rId8"/>
    <p:sldId id="263" r:id="rId9"/>
    <p:sldId id="264" r:id="rId10"/>
    <p:sldId id="265" r:id="rId11"/>
    <p:sldId id="290" r:id="rId12"/>
    <p:sldId id="287" r:id="rId13"/>
    <p:sldId id="268" r:id="rId14"/>
    <p:sldId id="269" r:id="rId15"/>
    <p:sldId id="270" r:id="rId16"/>
    <p:sldId id="291" r:id="rId17"/>
    <p:sldId id="278" r:id="rId18"/>
    <p:sldId id="279" r:id="rId19"/>
    <p:sldId id="277" r:id="rId20"/>
    <p:sldId id="280" r:id="rId21"/>
    <p:sldId id="281" r:id="rId22"/>
    <p:sldId id="286" r:id="rId23"/>
    <p:sldId id="292" r:id="rId24"/>
    <p:sldId id="293" r:id="rId25"/>
    <p:sldId id="284" r:id="rId26"/>
    <p:sldId id="285" r:id="rId27"/>
    <p:sldId id="274" r:id="rId2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00"/>
    <a:srgbClr val="660066"/>
    <a:srgbClr val="FF33CC"/>
    <a:srgbClr val="00FF00"/>
    <a:srgbClr val="CC00CC"/>
    <a:srgbClr val="FFFF00"/>
    <a:srgbClr val="CC0099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261" autoAdjust="0"/>
    <p:restoredTop sz="94588" autoAdjust="0"/>
  </p:normalViewPr>
  <p:slideViewPr>
    <p:cSldViewPr>
      <p:cViewPr varScale="1">
        <p:scale>
          <a:sx n="69" d="100"/>
          <a:sy n="69" d="100"/>
        </p:scale>
        <p:origin x="1512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70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" Target="slides/slide1.xml"/><Relationship Id="rId29" Type="http://schemas.openxmlformats.org/officeDocument/2006/relationships/presProps" Target="presProps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0EBF33-3A81-4C20-8D72-24CA4DBD0BA5}" type="slidenum">
              <a:rPr lang="ru-RU" smtClean="0"/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F08B29-279F-46B4-81A1-570F1615D3A0}" type="slidenum">
              <a:rPr lang="ru-RU" smtClean="0"/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F08B29-279F-46B4-81A1-570F1615D3A0}" type="slidenum">
              <a:rPr lang="ru-RU" smtClean="0"/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 panose="020B0604020202020204"/>
              </a:rPr>
              <a:t>“</a:t>
            </a:r>
            <a:endParaRPr lang="en-US" sz="8000" baseline="0" dirty="0">
              <a:ln w="3175" cmpd="sng">
                <a:noFill/>
              </a:ln>
              <a:solidFill>
                <a:schemeClr val="accent1">
                  <a:lumMod val="60000"/>
                  <a:lumOff val="40000"/>
                </a:schemeClr>
              </a:solidFill>
              <a:effectLst/>
              <a:latin typeface="Arial" panose="020B0604020202020204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 panose="020B0604020202020204"/>
              </a:rPr>
              <a:t>”</a:t>
            </a:r>
            <a:endParaRPr lang="en-US" sz="8000" baseline="0" dirty="0">
              <a:ln w="3175" cmpd="sng">
                <a:noFill/>
              </a:ln>
              <a:solidFill>
                <a:schemeClr val="accent1">
                  <a:lumMod val="60000"/>
                  <a:lumOff val="40000"/>
                </a:schemeClr>
              </a:solidFill>
              <a:effectLst/>
              <a:latin typeface="Arial" panose="020B0604020202020204"/>
            </a:endParaRPr>
          </a:p>
        </p:txBody>
      </p:sp>
    </p:spTree>
  </p:cSld>
  <p:clrMapOvr>
    <a:masterClrMapping/>
  </p:clrMapOvr>
  <p:transition spd="slow"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F08B29-279F-46B4-81A1-570F1615D3A0}" type="slidenum">
              <a:rPr lang="ru-RU" smtClean="0"/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F08B29-279F-46B4-81A1-570F1615D3A0}" type="slidenum">
              <a:rPr lang="ru-RU" smtClean="0"/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 panose="020B0604020202020204"/>
              </a:rPr>
              <a:t>“</a:t>
            </a:r>
            <a:endParaRPr lang="en-US" sz="8000" baseline="0" dirty="0">
              <a:ln w="3175" cmpd="sng">
                <a:noFill/>
              </a:ln>
              <a:solidFill>
                <a:schemeClr val="accent1">
                  <a:lumMod val="60000"/>
                  <a:lumOff val="40000"/>
                </a:schemeClr>
              </a:solidFill>
              <a:effectLst/>
              <a:latin typeface="Arial" panose="020B0604020202020204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 panose="020B0604020202020204"/>
              </a:rPr>
              <a:t>”</a:t>
            </a:r>
            <a:endParaRPr lang="en-US" sz="8000" baseline="0" dirty="0">
              <a:ln w="3175" cmpd="sng">
                <a:noFill/>
              </a:ln>
              <a:solidFill>
                <a:schemeClr val="accent1">
                  <a:lumMod val="60000"/>
                  <a:lumOff val="40000"/>
                </a:schemeClr>
              </a:solidFill>
              <a:effectLst/>
              <a:latin typeface="Arial" panose="020B0604020202020204"/>
            </a:endParaRPr>
          </a:p>
        </p:txBody>
      </p:sp>
    </p:spTree>
  </p:cSld>
  <p:clrMapOvr>
    <a:masterClrMapping/>
  </p:clrMapOvr>
  <p:transition spd="slow">
    <p:wip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F08B29-279F-46B4-81A1-570F1615D3A0}" type="slidenum">
              <a:rPr lang="ru-RU" smtClean="0"/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8B2AED-2A9B-4184-9DC9-CB412EE555AA}" type="slidenum">
              <a:rPr lang="ru-RU" smtClean="0"/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D423F-7A64-4B1C-AFC5-5682FC8D0677}" type="slidenum">
              <a:rPr lang="ru-RU" smtClean="0"/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B55929-B6BE-47D1-BA92-BF9DF0926A98}" type="slidenum">
              <a:rPr lang="ru-RU"/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65D324-ACE4-40CA-847C-A5078BE6AF9E}" type="slidenum">
              <a:rPr lang="ru-RU"/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00E8A-85A2-4007-BF7A-6CE1B8B013EF}" type="slidenum">
              <a:rPr lang="ru-RU" smtClean="0"/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726E07-F514-445A-8217-DBC286A47D67}" type="slidenum">
              <a:rPr lang="ru-RU" smtClean="0"/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2C78A7-6D49-4E53-A7AD-8A7207C2B4DC}" type="slidenum">
              <a:rPr lang="ru-RU" smtClean="0"/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91EE42-C538-4C46-B8AB-0C24081A9D8E}" type="slidenum">
              <a:rPr lang="ru-RU" smtClean="0"/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7D1E1F-EB52-4610-84A6-768B98791F7D}" type="slidenum">
              <a:rPr lang="ru-RU" smtClean="0"/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E7555B-58B1-4628-BA27-6662F7912911}" type="slidenum">
              <a:rPr lang="ru-RU" smtClean="0"/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19A716-9BCE-49B0-AA75-9604C5A32056}" type="slidenum">
              <a:rPr lang="ru-RU" smtClean="0"/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E9A33A-021B-41FB-8A39-6FF19DF6DFD1}" type="slidenum">
              <a:rPr lang="ru-RU" smtClean="0"/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8AF08B29-279F-46B4-81A1-570F1615D3A0}" type="slidenum">
              <a:rPr lang="ru-RU" smtClean="0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panose="05040102010807070707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panose="05040102010807070707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panose="05040102010807070707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panose="05040102010807070707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panose="05040102010807070707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panose="05040102010807070707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panose="05040102010807070707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panose="05040102010807070707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panose="05040102010807070707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7.xml"/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4.jpeg"/></Relationships>
</file>

<file path=ppt/slides/_rels/slide26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hyperlink" Target="http://www.natwre/" TargetMode="External"/><Relationship Id="rId5" Type="http://schemas.openxmlformats.org/officeDocument/2006/relationships/hyperlink" Target="http://elementy.ru/" TargetMode="External"/><Relationship Id="rId4" Type="http://schemas.openxmlformats.org/officeDocument/2006/relationships/hyperlink" Target="http://www.akva-vita.ru/" TargetMode="External"/><Relationship Id="rId3" Type="http://schemas.openxmlformats.org/officeDocument/2006/relationships/hyperlink" Target="http://www.chem.tut.ru/" TargetMode="External"/><Relationship Id="rId2" Type="http://schemas.openxmlformats.org/officeDocument/2006/relationships/hyperlink" Target="http://ru.wikipedia.org/wiki" TargetMode="External"/><Relationship Id="rId1" Type="http://schemas.openxmlformats.org/officeDocument/2006/relationships/hyperlink" Target="http://www.krugosvet.ru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8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ru-RU" sz="5400" b="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</a:rPr>
              <a:t>Проектная работа</a:t>
            </a:r>
            <a:r>
              <a:rPr lang="ru-RU" sz="5400" b="0" dirty="0" smtClean="0">
                <a:effectLst/>
              </a:rPr>
              <a:t>:</a:t>
            </a:r>
            <a:endParaRPr lang="ru-RU" sz="5400" b="0" dirty="0" smtClean="0">
              <a:effectLst/>
            </a:endParaRPr>
          </a:p>
        </p:txBody>
      </p:sp>
      <p:sp>
        <p:nvSpPr>
          <p:cNvPr id="54280" name="Rectangle 8"/>
          <p:cNvSpPr>
            <a:spLocks noGrp="1" noChangeArrowheads="1"/>
          </p:cNvSpPr>
          <p:nvPr>
            <p:ph type="body" sz="half" idx="1"/>
          </p:nvPr>
        </p:nvSpPr>
        <p:spPr>
          <a:xfrm>
            <a:off x="1074737" y="1933575"/>
            <a:ext cx="6994525" cy="4530725"/>
          </a:xfrm>
        </p:spPr>
        <p:txBody>
          <a:bodyPr/>
          <a:lstStyle/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ru-RU" sz="6000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ТРИ АГРЕГАТНЫХ СОСТОЯНИЯ ВОДЫ.</a:t>
            </a:r>
            <a:endParaRPr lang="ru-RU" sz="60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077" name="TextBox 8"/>
          <p:cNvSpPr txBox="1">
            <a:spLocks noChangeArrowheads="1"/>
          </p:cNvSpPr>
          <p:nvPr/>
        </p:nvSpPr>
        <p:spPr bwMode="auto">
          <a:xfrm>
            <a:off x="5329034" y="5122706"/>
            <a:ext cx="3357563" cy="1568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ru-RU" sz="1600" dirty="0"/>
              <a:t>Выполнила </a:t>
            </a:r>
            <a:r>
              <a:rPr lang="ru-RU" sz="1600" dirty="0" smtClean="0"/>
              <a:t>Ученица 7 Б класса Сулейманова Зарина.</a:t>
            </a:r>
            <a:endParaRPr lang="ru-RU" sz="1600" dirty="0" smtClean="0"/>
          </a:p>
          <a:p>
            <a:r>
              <a:rPr lang="ru-RU" sz="1600" dirty="0" smtClean="0"/>
              <a:t>Учитель: Набиева З.С.</a:t>
            </a:r>
            <a:endParaRPr lang="ru-RU" sz="1600" dirty="0" smtClean="0"/>
          </a:p>
          <a:p>
            <a:r>
              <a:rPr lang="ru-RU" sz="1600" dirty="0" smtClean="0"/>
              <a:t>МБОУ «СОШ №58» г. Набережные Челны</a:t>
            </a:r>
            <a:endParaRPr lang="ru-RU" sz="1600" dirty="0" smtClean="0"/>
          </a:p>
          <a:p>
            <a:endParaRPr lang="ru-RU" sz="1600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42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42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42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4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42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4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42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42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42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8" grpId="0"/>
      <p:bldP spid="54280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404664"/>
            <a:ext cx="7560840" cy="6120680"/>
          </a:xfrm>
        </p:spPr>
        <p:txBody>
          <a:bodyPr>
            <a:normAutofit/>
          </a:bodyPr>
          <a:lstStyle/>
          <a:p>
            <a:pPr>
              <a:buNone/>
              <a:defRPr/>
            </a:pP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Молекулы воды в твердом теле (во</a:t>
            </a:r>
            <a:endParaRPr lang="ru-RU" sz="3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None/>
              <a:defRPr/>
            </a:pP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льде) </a:t>
            </a:r>
            <a:r>
              <a:rPr lang="ru-RU" sz="3200" u="sng" dirty="0">
                <a:solidFill>
                  <a:schemeClr val="tx1">
                    <a:lumMod val="95000"/>
                    <a:lumOff val="5000"/>
                  </a:schemeClr>
                </a:solidFill>
              </a:rPr>
              <a:t>колеблются на одном месте</a:t>
            </a: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в</a:t>
            </a:r>
            <a:endParaRPr lang="ru-RU" sz="3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None/>
              <a:defRPr/>
            </a:pP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различных направлениях. Они</a:t>
            </a:r>
            <a:endParaRPr lang="ru-RU" sz="3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None/>
              <a:defRPr/>
            </a:pP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образуют </a:t>
            </a:r>
            <a:r>
              <a:rPr lang="ru-RU" sz="3200" u="sng" dirty="0">
                <a:solidFill>
                  <a:schemeClr val="tx1">
                    <a:lumMod val="95000"/>
                    <a:lumOff val="5000"/>
                  </a:schemeClr>
                </a:solidFill>
              </a:rPr>
              <a:t>кристаллическую решетку</a:t>
            </a: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  <a:endParaRPr lang="ru-RU" sz="3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None/>
              <a:defRPr/>
            </a:pP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Силы взаимодействия между</a:t>
            </a:r>
            <a:endParaRPr lang="ru-RU" sz="3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None/>
              <a:defRPr/>
            </a:pP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Молекулами твердого тела очень</a:t>
            </a:r>
            <a:endParaRPr lang="ru-RU" sz="3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None/>
              <a:defRPr/>
            </a:pP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велики, поэтому твердое тело</a:t>
            </a:r>
            <a:endParaRPr lang="ru-RU" sz="3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None/>
              <a:defRPr/>
            </a:pPr>
            <a:r>
              <a:rPr lang="ru-RU" sz="3200" u="sng" dirty="0">
                <a:solidFill>
                  <a:schemeClr val="tx1">
                    <a:lumMod val="95000"/>
                    <a:lumOff val="5000"/>
                  </a:schemeClr>
                </a:solidFill>
              </a:rPr>
              <a:t>сохраняет форму и объем</a:t>
            </a: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  <a:endParaRPr lang="ru-RU" sz="3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None/>
              <a:defRPr/>
            </a:pP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Поведение молекул твердого</a:t>
            </a:r>
            <a:endParaRPr lang="ru-RU" sz="3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None/>
              <a:defRPr/>
            </a:pP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тела «тюрьма».</a:t>
            </a:r>
            <a:endParaRPr lang="ru-RU" sz="3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13" descr="Копия (2) "/>
          <p:cNvPicPr>
            <a:picLocks noGrp="1" noChangeAspect="1" noChangeArrowheads="1"/>
          </p:cNvPicPr>
          <p:nvPr>
            <p:ph/>
          </p:nvPr>
        </p:nvPicPr>
        <p:blipFill>
          <a:blip r:embed="rId1" cstate="print"/>
          <a:srcRect/>
          <a:stretch>
            <a:fillRect/>
          </a:stretch>
        </p:blipFill>
        <p:spPr>
          <a:xfrm>
            <a:off x="0" y="0"/>
            <a:ext cx="8820150" cy="6616700"/>
          </a:xfrm>
          <a:noFill/>
        </p:spPr>
      </p:pic>
      <p:sp>
        <p:nvSpPr>
          <p:cNvPr id="14339" name="WordArt 14"/>
          <p:cNvSpPr>
            <a:spLocks noChangeArrowheads="1" noChangeShapeType="1" noTextEdit="1"/>
          </p:cNvSpPr>
          <p:nvPr/>
        </p:nvSpPr>
        <p:spPr bwMode="auto">
          <a:xfrm>
            <a:off x="1547813" y="404813"/>
            <a:ext cx="6264275" cy="6429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 panose="020B0806030902050204"/>
              </a:rPr>
              <a:t>Вернем в начальное состояние.</a:t>
            </a:r>
            <a:endParaRPr lang="ru-RU" sz="3600" kern="10">
              <a:ln w="19050">
                <a:solidFill>
                  <a:srgbClr val="99CCFF"/>
                </a:solidFill>
                <a:rou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 panose="020B0806030902050204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50" name="Picture 6" descr="Копия (5) "/>
          <p:cNvPicPr>
            <a:picLocks noGrp="1" noChangeAspect="1" noChangeArrowheads="1"/>
          </p:cNvPicPr>
          <p:nvPr>
            <p:ph idx="1"/>
          </p:nvPr>
        </p:nvPicPr>
        <p:blipFill>
          <a:blip r:embed="rId1" cstate="print"/>
          <a:srcRect/>
          <a:stretch>
            <a:fillRect/>
          </a:stretch>
        </p:blipFill>
        <p:spPr>
          <a:xfrm>
            <a:off x="0" y="0"/>
            <a:ext cx="9144000" cy="6815138"/>
          </a:xfrm>
          <a:noFill/>
        </p:spPr>
      </p:pic>
      <p:sp>
        <p:nvSpPr>
          <p:cNvPr id="16387" name="WordArt 19"/>
          <p:cNvSpPr>
            <a:spLocks noChangeArrowheads="1" noChangeShapeType="1" noTextEdit="1"/>
          </p:cNvSpPr>
          <p:nvPr/>
        </p:nvSpPr>
        <p:spPr bwMode="auto">
          <a:xfrm>
            <a:off x="971550" y="188913"/>
            <a:ext cx="3167063" cy="1179512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kern="10" spc="-360">
                <a:ln w="12700">
                  <a:solidFill>
                    <a:srgbClr val="000099"/>
                  </a:solidFill>
                  <a:rou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 panose="020B0806030902050204"/>
              </a:rPr>
              <a:t>ПАР</a:t>
            </a:r>
            <a:endParaRPr lang="ru-RU" sz="3600" kern="10" spc="-360">
              <a:ln w="12700">
                <a:solidFill>
                  <a:srgbClr val="000099"/>
                </a:solidFill>
                <a:round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Impact" panose="020B0806030902050204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295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295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295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50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8" name="Picture 6" descr="Копия (5) "/>
          <p:cNvPicPr>
            <a:picLocks noGrp="1" noChangeAspect="1" noChangeArrowheads="1"/>
          </p:cNvPicPr>
          <p:nvPr>
            <p:ph idx="1"/>
          </p:nvPr>
        </p:nvPicPr>
        <p:blipFill>
          <a:blip r:embed="rId1" cstate="print"/>
          <a:srcRect/>
          <a:stretch>
            <a:fillRect/>
          </a:stretch>
        </p:blipFill>
        <p:spPr>
          <a:xfrm>
            <a:off x="0" y="188913"/>
            <a:ext cx="9144000" cy="6278562"/>
          </a:xfrm>
          <a:noFill/>
        </p:spPr>
      </p:pic>
      <p:sp>
        <p:nvSpPr>
          <p:cNvPr id="17411" name="WordArt 7"/>
          <p:cNvSpPr>
            <a:spLocks noChangeArrowheads="1" noChangeShapeType="1" noTextEdit="1"/>
          </p:cNvSpPr>
          <p:nvPr/>
        </p:nvSpPr>
        <p:spPr bwMode="auto">
          <a:xfrm>
            <a:off x="2987675" y="476250"/>
            <a:ext cx="3455988" cy="1152525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</a:ln>
                <a:gradFill rotWithShape="1">
                  <a:gsLst>
                    <a:gs pos="0">
                      <a:srgbClr val="005CBF"/>
                    </a:gs>
                    <a:gs pos="12500">
                      <a:srgbClr val="0087E6"/>
                    </a:gs>
                    <a:gs pos="37500">
                      <a:srgbClr val="21D6E0"/>
                    </a:gs>
                    <a:gs pos="50000">
                      <a:srgbClr val="03D4A8"/>
                    </a:gs>
                    <a:gs pos="62500">
                      <a:srgbClr val="21D6E0"/>
                    </a:gs>
                    <a:gs pos="87500">
                      <a:srgbClr val="0087E6"/>
                    </a:gs>
                    <a:gs pos="100000">
                      <a:srgbClr val="005CBF"/>
                    </a:gs>
                  </a:gsLst>
                  <a:lin ang="0" scaled="1"/>
                </a:gradFill>
                <a:latin typeface="Arial" panose="020B0604020202020204"/>
                <a:cs typeface="Arial" panose="020B0604020202020204"/>
              </a:rPr>
              <a:t>Увеличим</a:t>
            </a:r>
            <a:endParaRPr lang="ru-RU" sz="3600" kern="10">
              <a:ln w="9525">
                <a:solidFill>
                  <a:srgbClr val="000000"/>
                </a:solidFill>
                <a:round/>
              </a:ln>
              <a:gradFill rotWithShape="1">
                <a:gsLst>
                  <a:gs pos="0">
                    <a:srgbClr val="005CBF"/>
                  </a:gs>
                  <a:gs pos="12500">
                    <a:srgbClr val="0087E6"/>
                  </a:gs>
                  <a:gs pos="37500">
                    <a:srgbClr val="21D6E0"/>
                  </a:gs>
                  <a:gs pos="50000">
                    <a:srgbClr val="03D4A8"/>
                  </a:gs>
                  <a:gs pos="62500">
                    <a:srgbClr val="21D6E0"/>
                  </a:gs>
                  <a:gs pos="87500">
                    <a:srgbClr val="0087E6"/>
                  </a:gs>
                  <a:gs pos="100000">
                    <a:srgbClr val="005CBF"/>
                  </a:gs>
                </a:gsLst>
                <a:lin ang="0" scaled="1"/>
              </a:gradFill>
              <a:latin typeface="Arial" panose="020B0604020202020204"/>
              <a:cs typeface="Arial" panose="020B0604020202020204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499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499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499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8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18435" name="Picture 6" descr="ное"/>
          <p:cNvPicPr>
            <a:picLocks noGrp="1" noChangeAspect="1" noChangeArrowheads="1"/>
          </p:cNvPicPr>
          <p:nvPr>
            <p:ph idx="1"/>
          </p:nvPr>
        </p:nvPicPr>
        <p:blipFill>
          <a:blip r:embed="rId1" cstate="print"/>
          <a:srcRect/>
          <a:stretch>
            <a:fillRect/>
          </a:stretch>
        </p:blipFill>
        <p:spPr>
          <a:xfrm>
            <a:off x="0" y="116632"/>
            <a:ext cx="9144000" cy="6877050"/>
          </a:xfrm>
          <a:noFill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609600"/>
            <a:ext cx="7920880" cy="5976664"/>
          </a:xfrm>
        </p:spPr>
        <p:txBody>
          <a:bodyPr>
            <a:normAutofit fontScale="92500" lnSpcReduction="10000"/>
          </a:bodyPr>
          <a:lstStyle/>
          <a:p>
            <a:r>
              <a:rPr lang="ru-RU" sz="3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Молекулы воды в газообразном состоянии ,в паре </a:t>
            </a:r>
            <a:r>
              <a:rPr lang="ru-RU" sz="3600" u="sng" dirty="0">
                <a:solidFill>
                  <a:schemeClr val="tx1">
                    <a:lumMod val="95000"/>
                    <a:lumOff val="5000"/>
                  </a:schemeClr>
                </a:solidFill>
              </a:rPr>
              <a:t>движутся хаотично</a:t>
            </a:r>
            <a:r>
              <a:rPr lang="ru-RU" sz="3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беспорядочно. Расстояние между ними намного больше размеров самих молекул, поэтому 99% объема газа – свободный объем. Газ занимает </a:t>
            </a:r>
            <a:r>
              <a:rPr lang="ru-RU" sz="3600" u="sng" dirty="0">
                <a:solidFill>
                  <a:schemeClr val="tx1">
                    <a:lumMod val="95000"/>
                    <a:lumOff val="5000"/>
                  </a:schemeClr>
                </a:solidFill>
              </a:rPr>
              <a:t>весь </a:t>
            </a:r>
            <a:r>
              <a:rPr lang="ru-RU" sz="3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предоставленный ему </a:t>
            </a:r>
            <a:r>
              <a:rPr lang="ru-RU" sz="3600" u="sng" dirty="0">
                <a:solidFill>
                  <a:schemeClr val="tx1">
                    <a:lumMod val="95000"/>
                    <a:lumOff val="5000"/>
                  </a:schemeClr>
                </a:solidFill>
              </a:rPr>
              <a:t>объем</a:t>
            </a:r>
            <a:r>
              <a:rPr lang="ru-RU" sz="3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 Силы взаимодействия между молекулами газа практически </a:t>
            </a:r>
            <a:r>
              <a:rPr lang="ru-RU" sz="3600" u="sng" dirty="0">
                <a:solidFill>
                  <a:schemeClr val="tx1">
                    <a:lumMod val="95000"/>
                    <a:lumOff val="5000"/>
                  </a:schemeClr>
                </a:solidFill>
              </a:rPr>
              <a:t>равны нулю</a:t>
            </a:r>
            <a:r>
              <a:rPr lang="ru-RU" sz="3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 Газ легко </a:t>
            </a:r>
            <a:r>
              <a:rPr lang="ru-RU" sz="3600" u="sng" dirty="0">
                <a:solidFill>
                  <a:schemeClr val="tx1">
                    <a:lumMod val="95000"/>
                    <a:lumOff val="5000"/>
                  </a:schemeClr>
                </a:solidFill>
              </a:rPr>
              <a:t>меняет форму и объем</a:t>
            </a:r>
            <a:r>
              <a:rPr lang="ru-RU" sz="3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 Поведение молекул газа можно назвать словом «хаос».</a:t>
            </a:r>
            <a:endParaRPr lang="ru-RU" sz="3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WordArt 7"/>
          <p:cNvSpPr>
            <a:spLocks noChangeArrowheads="1" noChangeShapeType="1" noTextEdit="1"/>
          </p:cNvSpPr>
          <p:nvPr/>
        </p:nvSpPr>
        <p:spPr bwMode="auto">
          <a:xfrm>
            <a:off x="755650" y="1700213"/>
            <a:ext cx="7812088" cy="3046412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chemeClr val="tx1"/>
                  </a:solidFill>
                  <a:round/>
                </a:ln>
                <a:solidFill>
                  <a:srgbClr val="00B0F0"/>
                </a:solidFill>
                <a:latin typeface="Impact" panose="020B0806030902050204"/>
              </a:rPr>
              <a:t>ДЛЯ</a:t>
            </a:r>
            <a:endParaRPr lang="ru-RU" sz="3600" kern="10" dirty="0">
              <a:ln w="9525">
                <a:solidFill>
                  <a:schemeClr val="tx1"/>
                </a:solidFill>
                <a:round/>
              </a:ln>
              <a:solidFill>
                <a:srgbClr val="00B0F0"/>
              </a:solidFill>
              <a:latin typeface="Impact" panose="020B0806030902050204"/>
            </a:endParaRPr>
          </a:p>
          <a:p>
            <a:pPr algn="ctr"/>
            <a:r>
              <a:rPr lang="ru-RU" sz="3600" kern="10" dirty="0">
                <a:ln w="9525">
                  <a:solidFill>
                    <a:schemeClr val="tx1"/>
                  </a:solidFill>
                  <a:round/>
                </a:ln>
                <a:solidFill>
                  <a:srgbClr val="00B0F0"/>
                </a:solidFill>
                <a:latin typeface="Impact" panose="020B0806030902050204"/>
              </a:rPr>
              <a:t>ЛЮБОЗНАТЕЛЬНЫХ!</a:t>
            </a:r>
            <a:endParaRPr lang="ru-RU" sz="3600" kern="10" dirty="0">
              <a:ln w="9525">
                <a:solidFill>
                  <a:schemeClr val="tx1"/>
                </a:solidFill>
                <a:round/>
              </a:ln>
              <a:solidFill>
                <a:srgbClr val="00B0F0"/>
              </a:solidFill>
              <a:latin typeface="Impact" panose="020B0806030902050204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499" name="Rectangle 3"/>
          <p:cNvSpPr>
            <a:spLocks noGrp="1" noChangeArrowheads="1"/>
          </p:cNvSpPr>
          <p:nvPr>
            <p:ph idx="1"/>
          </p:nvPr>
        </p:nvSpPr>
        <p:spPr>
          <a:xfrm>
            <a:off x="755576" y="2420888"/>
            <a:ext cx="6273745" cy="3908507"/>
          </a:xfrm>
        </p:spPr>
        <p:txBody>
          <a:bodyPr>
            <a:normAutofit fontScale="77500" lnSpcReduction="20000"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Лёд плавает на поверхности водоёма,</a:t>
            </a:r>
            <a:endParaRPr lang="ru-RU" sz="28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r(льда) = 0,92 г/см3, </a:t>
            </a:r>
            <a:r>
              <a:rPr lang="ru-RU" sz="28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max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r(воды) при </a:t>
            </a:r>
            <a:endParaRPr lang="ru-RU" sz="28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+4°С = 1г/см3 </a:t>
            </a:r>
            <a:endParaRPr lang="ru-RU" sz="28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При замерзании воды происходит</a:t>
            </a:r>
            <a:endParaRPr lang="ru-RU" sz="28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расширение объёма. </a:t>
            </a:r>
            <a:endParaRPr lang="ru-RU" sz="28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Самая большая теплоёмкость (в 3100 </a:t>
            </a:r>
            <a:endParaRPr lang="ru-RU" sz="28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раз больше, чем у воздуха; в 4 раза</a:t>
            </a:r>
            <a:endParaRPr lang="ru-RU" sz="28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больше, чем у горных пород). </a:t>
            </a:r>
            <a:endParaRPr lang="ru-RU" sz="28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Скачок плотности при плавлении льда.</a:t>
            </a:r>
            <a:endParaRPr lang="ru-RU" sz="28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Переохлажденная вода.</a:t>
            </a:r>
            <a:endParaRPr lang="ru-RU" sz="28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Аномалия сжимаемости.</a:t>
            </a:r>
            <a:endParaRPr lang="ru-RU" sz="28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Аномалия теплоемкости</a:t>
            </a:r>
            <a:r>
              <a:rPr lang="ru-RU" sz="2800" dirty="0" smtClean="0"/>
              <a:t>. </a:t>
            </a:r>
            <a:endParaRPr lang="ru-RU" sz="2800" dirty="0" smtClean="0"/>
          </a:p>
        </p:txBody>
      </p:sp>
      <p:sp>
        <p:nvSpPr>
          <p:cNvPr id="21507" name="WordArt 4"/>
          <p:cNvSpPr>
            <a:spLocks noChangeArrowheads="1" noChangeShapeType="1" noTextEdit="1"/>
          </p:cNvSpPr>
          <p:nvPr/>
        </p:nvSpPr>
        <p:spPr bwMode="auto">
          <a:xfrm>
            <a:off x="1187624" y="476672"/>
            <a:ext cx="6049963" cy="944563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kern="10" spc="-360" normalizeH="1" dirty="0">
                <a:ln w="12700">
                  <a:solidFill>
                    <a:srgbClr val="000099"/>
                  </a:solidFill>
                  <a:round/>
                </a:ln>
                <a:gradFill rotWithShape="1">
                  <a:gsLst>
                    <a:gs pos="0">
                      <a:srgbClr val="33CCFF"/>
                    </a:gs>
                    <a:gs pos="100000">
                      <a:srgbClr val="0099CC"/>
                    </a:gs>
                  </a:gsLst>
                  <a:lin ang="5400000" scaled="1"/>
                </a:gradFill>
                <a:effectLst>
                  <a:outerShdw dist="125724" dir="18900000" algn="ctr" rotWithShape="0">
                    <a:srgbClr val="000099"/>
                  </a:outerShdw>
                </a:effectLst>
                <a:latin typeface="Impact" panose="020B0806030902050204"/>
              </a:rPr>
              <a:t>Аномалии </a:t>
            </a:r>
            <a:r>
              <a:rPr lang="ru-RU" sz="3600" kern="10" spc="-360" normalizeH="1" dirty="0" smtClean="0">
                <a:ln w="12700">
                  <a:solidFill>
                    <a:srgbClr val="000099"/>
                  </a:solidFill>
                  <a:round/>
                </a:ln>
                <a:gradFill rotWithShape="1">
                  <a:gsLst>
                    <a:gs pos="0">
                      <a:srgbClr val="33CCFF"/>
                    </a:gs>
                    <a:gs pos="100000">
                      <a:srgbClr val="0099CC"/>
                    </a:gs>
                  </a:gsLst>
                  <a:lin ang="5400000" scaled="1"/>
                </a:gradFill>
                <a:effectLst>
                  <a:outerShdw dist="125724" dir="18900000" algn="ctr" rotWithShape="0">
                    <a:srgbClr val="000099"/>
                  </a:outerShdw>
                </a:effectLst>
                <a:latin typeface="Impact" panose="020B0806030902050204"/>
              </a:rPr>
              <a:t>      воды</a:t>
            </a:r>
            <a:r>
              <a:rPr lang="ru-RU" sz="3600" kern="10" spc="-360" normalizeH="1" dirty="0">
                <a:ln w="12700">
                  <a:solidFill>
                    <a:srgbClr val="000099"/>
                  </a:solidFill>
                  <a:round/>
                </a:ln>
                <a:gradFill rotWithShape="1">
                  <a:gsLst>
                    <a:gs pos="0">
                      <a:srgbClr val="33CCFF"/>
                    </a:gs>
                    <a:gs pos="100000">
                      <a:srgbClr val="0099CC"/>
                    </a:gs>
                  </a:gsLst>
                  <a:lin ang="5400000" scaled="1"/>
                </a:gradFill>
                <a:effectLst>
                  <a:outerShdw dist="125724" dir="18900000" algn="ctr" rotWithShape="0">
                    <a:srgbClr val="000099"/>
                  </a:outerShdw>
                </a:effectLst>
                <a:latin typeface="Impact" panose="020B0806030902050204"/>
              </a:rPr>
              <a:t>:</a:t>
            </a:r>
            <a:endParaRPr lang="ru-RU" sz="3600" kern="10" spc="-360" normalizeH="1" dirty="0">
              <a:ln w="12700">
                <a:solidFill>
                  <a:srgbClr val="000099"/>
                </a:solidFill>
                <a:round/>
              </a:ln>
              <a:gradFill rotWithShape="1">
                <a:gsLst>
                  <a:gs pos="0">
                    <a:srgbClr val="33CCFF"/>
                  </a:gs>
                  <a:gs pos="100000">
                    <a:srgbClr val="0099CC"/>
                  </a:gs>
                </a:gsLst>
                <a:lin ang="5400000" scaled="1"/>
              </a:gradFill>
              <a:effectLst>
                <a:outerShdw dist="125724" dir="18900000" algn="ctr" rotWithShape="0">
                  <a:srgbClr val="000099"/>
                </a:outerShdw>
              </a:effectLst>
              <a:latin typeface="Impact" panose="020B0806030902050204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4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4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4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4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344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44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44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4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344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344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344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4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344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344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344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4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344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344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344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4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344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344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344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4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344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344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344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4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344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344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344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4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344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344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344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9000"/>
                            </p:stCondLst>
                            <p:childTnLst>
                              <p:par>
                                <p:cTn id="5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4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344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344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344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0"/>
                            </p:stCondLst>
                            <p:childTnLst>
                              <p:par>
                                <p:cTn id="6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49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3449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3449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3449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1000"/>
                            </p:stCondLst>
                            <p:childTnLst>
                              <p:par>
                                <p:cTn id="7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49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3449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3449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3449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4499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07375" cy="1512888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/>
              <a:t>СОДЕРЖАНИЕ ВОДЫ </a:t>
            </a:r>
            <a:br>
              <a:rPr lang="ru-RU" smtClean="0"/>
            </a:br>
            <a:r>
              <a:rPr lang="ru-RU" smtClean="0"/>
              <a:t>В ОРГАНИЗМЕ ЧЕЛОВЕКА.</a:t>
            </a:r>
            <a:endParaRPr lang="ru-RU" smtClean="0"/>
          </a:p>
        </p:txBody>
      </p:sp>
      <p:sp>
        <p:nvSpPr>
          <p:cNvPr id="228355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773238"/>
            <a:ext cx="8424862" cy="4824412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b="1" dirty="0" smtClean="0"/>
              <a:t> Системы организма                        объемная</a:t>
            </a:r>
            <a:endParaRPr lang="ru-RU" b="1" dirty="0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b="1" dirty="0" smtClean="0"/>
              <a:t>                                                                доля,%                                                             </a:t>
            </a:r>
            <a:endParaRPr lang="ru-RU" b="1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ru-RU" dirty="0" smtClean="0"/>
              <a:t>Кровь                                                        92</a:t>
            </a:r>
            <a:endParaRPr lang="ru-RU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ru-RU" dirty="0" smtClean="0"/>
              <a:t>Почки                                                     до 82</a:t>
            </a:r>
            <a:endParaRPr lang="ru-RU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ru-RU" dirty="0" smtClean="0"/>
              <a:t>Мозг                                                       до 85</a:t>
            </a:r>
            <a:endParaRPr lang="ru-RU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ru-RU" dirty="0" smtClean="0"/>
              <a:t>Печень                                                   до 69</a:t>
            </a:r>
            <a:endParaRPr lang="ru-RU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ru-RU" dirty="0" smtClean="0"/>
              <a:t>Мышцах                                                  75</a:t>
            </a:r>
            <a:endParaRPr lang="ru-RU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ru-RU" dirty="0" smtClean="0"/>
              <a:t>Жировые ткани                                      25</a:t>
            </a:r>
            <a:endParaRPr lang="ru-RU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ru-RU" dirty="0" smtClean="0"/>
              <a:t>Кости                                                    до 28</a:t>
            </a:r>
            <a:endParaRPr lang="ru-RU" dirty="0" smtClean="0"/>
          </a:p>
        </p:txBody>
      </p:sp>
      <p:sp>
        <p:nvSpPr>
          <p:cNvPr id="22532" name="Line 4"/>
          <p:cNvSpPr>
            <a:spLocks noChangeShapeType="1"/>
          </p:cNvSpPr>
          <p:nvPr/>
        </p:nvSpPr>
        <p:spPr bwMode="auto">
          <a:xfrm>
            <a:off x="6660232" y="1773238"/>
            <a:ext cx="0" cy="4895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</p:spPr>
        <p:txBody>
          <a:bodyPr anchor="ctr"/>
          <a:lstStyle/>
          <a:p>
            <a:endParaRPr lang="ru-RU"/>
          </a:p>
        </p:txBody>
      </p:sp>
      <p:sp>
        <p:nvSpPr>
          <p:cNvPr id="22533" name="Line 5"/>
          <p:cNvSpPr>
            <a:spLocks noChangeShapeType="1"/>
          </p:cNvSpPr>
          <p:nvPr/>
        </p:nvSpPr>
        <p:spPr bwMode="auto">
          <a:xfrm flipH="1" flipV="1">
            <a:off x="-10941" y="2422524"/>
            <a:ext cx="9144000" cy="714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</p:spPr>
        <p:txBody>
          <a:bodyPr anchor="ctr"/>
          <a:lstStyle/>
          <a:p>
            <a:endParaRPr lang="ru-RU"/>
          </a:p>
        </p:txBody>
      </p:sp>
      <p:sp>
        <p:nvSpPr>
          <p:cNvPr id="22534" name="Line 6"/>
          <p:cNvSpPr>
            <a:spLocks noChangeShapeType="1"/>
          </p:cNvSpPr>
          <p:nvPr/>
        </p:nvSpPr>
        <p:spPr bwMode="auto">
          <a:xfrm flipH="1">
            <a:off x="0" y="3212976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</p:spPr>
        <p:txBody>
          <a:bodyPr anchor="ctr"/>
          <a:lstStyle/>
          <a:p>
            <a:endParaRPr lang="ru-RU"/>
          </a:p>
        </p:txBody>
      </p:sp>
      <p:sp>
        <p:nvSpPr>
          <p:cNvPr id="22535" name="Line 7"/>
          <p:cNvSpPr>
            <a:spLocks noChangeShapeType="1"/>
          </p:cNvSpPr>
          <p:nvPr/>
        </p:nvSpPr>
        <p:spPr bwMode="auto">
          <a:xfrm flipH="1">
            <a:off x="0" y="3645024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</p:spPr>
        <p:txBody>
          <a:bodyPr anchor="ctr"/>
          <a:lstStyle/>
          <a:p>
            <a:endParaRPr lang="ru-RU"/>
          </a:p>
        </p:txBody>
      </p:sp>
      <p:sp>
        <p:nvSpPr>
          <p:cNvPr id="22536" name="Line 8"/>
          <p:cNvSpPr>
            <a:spLocks noChangeShapeType="1"/>
          </p:cNvSpPr>
          <p:nvPr/>
        </p:nvSpPr>
        <p:spPr bwMode="auto">
          <a:xfrm flipH="1">
            <a:off x="0" y="4437063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</p:spPr>
        <p:txBody>
          <a:bodyPr anchor="ctr"/>
          <a:lstStyle/>
          <a:p>
            <a:endParaRPr lang="ru-RU"/>
          </a:p>
        </p:txBody>
      </p:sp>
      <p:sp>
        <p:nvSpPr>
          <p:cNvPr id="22537" name="Line 9"/>
          <p:cNvSpPr>
            <a:spLocks noChangeShapeType="1"/>
          </p:cNvSpPr>
          <p:nvPr/>
        </p:nvSpPr>
        <p:spPr bwMode="auto">
          <a:xfrm flipH="1">
            <a:off x="0" y="5085184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</p:spPr>
        <p:txBody>
          <a:bodyPr anchor="ctr"/>
          <a:lstStyle/>
          <a:p>
            <a:endParaRPr lang="ru-RU"/>
          </a:p>
        </p:txBody>
      </p:sp>
      <p:sp>
        <p:nvSpPr>
          <p:cNvPr id="22538" name="Line 10"/>
          <p:cNvSpPr>
            <a:spLocks noChangeShapeType="1"/>
          </p:cNvSpPr>
          <p:nvPr/>
        </p:nvSpPr>
        <p:spPr bwMode="auto">
          <a:xfrm flipH="1">
            <a:off x="0" y="4005064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</p:spPr>
        <p:txBody>
          <a:bodyPr anchor="ctr"/>
          <a:lstStyle/>
          <a:p>
            <a:endParaRPr lang="ru-RU"/>
          </a:p>
        </p:txBody>
      </p:sp>
      <p:sp>
        <p:nvSpPr>
          <p:cNvPr id="22539" name="Line 11"/>
          <p:cNvSpPr>
            <a:spLocks noChangeShapeType="1"/>
          </p:cNvSpPr>
          <p:nvPr/>
        </p:nvSpPr>
        <p:spPr bwMode="auto">
          <a:xfrm flipH="1">
            <a:off x="0" y="2852936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</p:spPr>
        <p:txBody>
          <a:bodyPr anchor="ctr"/>
          <a:lstStyle/>
          <a:p>
            <a:endParaRPr lang="ru-RU"/>
          </a:p>
        </p:txBody>
      </p:sp>
      <p:sp>
        <p:nvSpPr>
          <p:cNvPr id="22540" name="Line 12"/>
          <p:cNvSpPr>
            <a:spLocks noChangeShapeType="1"/>
          </p:cNvSpPr>
          <p:nvPr/>
        </p:nvSpPr>
        <p:spPr bwMode="auto">
          <a:xfrm flipH="1">
            <a:off x="-42695" y="5697586"/>
            <a:ext cx="9144000" cy="714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</p:spPr>
        <p:txBody>
          <a:bodyPr anchor="ctr"/>
          <a:lstStyle/>
          <a:p>
            <a:endParaRPr lang="ru-RU"/>
          </a:p>
        </p:txBody>
      </p:sp>
      <p:sp>
        <p:nvSpPr>
          <p:cNvPr id="22542" name="Line 14"/>
          <p:cNvSpPr>
            <a:spLocks noChangeShapeType="1"/>
          </p:cNvSpPr>
          <p:nvPr/>
        </p:nvSpPr>
        <p:spPr bwMode="auto">
          <a:xfrm flipH="1">
            <a:off x="-10941" y="177323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</p:spPr>
        <p:txBody>
          <a:bodyPr anchor="ctr"/>
          <a:lstStyle/>
          <a:p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283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283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283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283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83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83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28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28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28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283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83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283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283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283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283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283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283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283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0"/>
                            </p:stCondLst>
                            <p:childTnLst>
                              <p:par>
                                <p:cTn id="3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283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283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283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000"/>
                            </p:stCondLst>
                            <p:childTnLst>
                              <p:par>
                                <p:cTn id="4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283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283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283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000"/>
                            </p:stCondLst>
                            <p:childTnLst>
                              <p:par>
                                <p:cTn id="5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283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283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283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8000"/>
                            </p:stCondLst>
                            <p:childTnLst>
                              <p:par>
                                <p:cTn id="5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283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283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283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9000"/>
                            </p:stCondLst>
                            <p:childTnLst>
                              <p:par>
                                <p:cTn id="6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283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283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283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8354" grpId="0"/>
      <p:bldP spid="228355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 еще несколько цифр:</a:t>
            </a:r>
            <a:endParaRPr lang="ru-RU" u="sng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3552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12875"/>
            <a:ext cx="8229600" cy="5184775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5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 целом </a:t>
            </a:r>
            <a:r>
              <a:rPr lang="ru-RU" sz="2500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организм человека состоит на 86-50% из</a:t>
            </a:r>
            <a:endParaRPr lang="ru-RU" sz="2500" u="sng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sz="2500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воды</a:t>
            </a:r>
            <a:r>
              <a:rPr lang="ru-RU" sz="25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(86% у новорожденного и 50 % у старика). </a:t>
            </a:r>
            <a:endParaRPr lang="ru-RU" sz="25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ru-RU" sz="25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sz="2500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70% воды организма находится внутри</a:t>
            </a:r>
            <a:r>
              <a:rPr lang="ru-RU" sz="25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клеток в </a:t>
            </a:r>
            <a:endParaRPr lang="ru-RU" sz="25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sz="25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составе </a:t>
            </a:r>
            <a:r>
              <a:rPr lang="ru-RU" sz="2500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клеточной протоплазмы</a:t>
            </a:r>
            <a:r>
              <a:rPr lang="ru-RU" sz="25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 Эту </a:t>
            </a:r>
            <a:endParaRPr lang="ru-RU" sz="25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sz="25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(внутриклеточную) воду называют структурируемой, </a:t>
            </a:r>
            <a:endParaRPr lang="ru-RU" sz="25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sz="25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она обладает высокой биологической активностью и</a:t>
            </a:r>
            <a:endParaRPr lang="ru-RU" sz="25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sz="25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обеспечивает устойчивость организма к воздействию</a:t>
            </a:r>
            <a:endParaRPr lang="ru-RU" sz="25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sz="25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агрессивных факторов окружающей среды. </a:t>
            </a:r>
            <a:endParaRPr lang="ru-RU" sz="25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sz="25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30% воды приходится на внеклеточную жидкость, из которой межклеточная жидкость составляет 20%, вода плазмы крови – 8%, вода лимфы - 2%. </a:t>
            </a:r>
            <a:endParaRPr lang="ru-RU" sz="25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sz="25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Интересно! </a:t>
            </a:r>
            <a:r>
              <a:rPr lang="ru-RU" sz="25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Поскольку в мышцах содержится больше воды, чем в жире, то, </a:t>
            </a:r>
            <a:r>
              <a:rPr lang="ru-RU" sz="2500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чем Вы стройнее</a:t>
            </a:r>
            <a:r>
              <a:rPr lang="ru-RU" sz="25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тем </a:t>
            </a:r>
            <a:r>
              <a:rPr lang="ru-RU" sz="2500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больше</a:t>
            </a:r>
            <a:r>
              <a:rPr lang="ru-RU" sz="25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доля </a:t>
            </a:r>
            <a:r>
              <a:rPr lang="ru-RU" sz="2500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воды в Вашем теле.</a:t>
            </a:r>
            <a:endParaRPr lang="ru-RU" sz="2500" u="sng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355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355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355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355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55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55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355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355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355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355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55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355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355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355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355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355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355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355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0"/>
                            </p:stCondLst>
                            <p:childTnLst>
                              <p:par>
                                <p:cTn id="3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355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355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355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000"/>
                            </p:stCondLst>
                            <p:childTnLst>
                              <p:par>
                                <p:cTn id="4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355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355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355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000"/>
                            </p:stCondLst>
                            <p:childTnLst>
                              <p:par>
                                <p:cTn id="5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355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355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355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8000"/>
                            </p:stCondLst>
                            <p:childTnLst>
                              <p:par>
                                <p:cTn id="5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355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355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355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9000"/>
                            </p:stCondLst>
                            <p:childTnLst>
                              <p:par>
                                <p:cTn id="6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355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355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355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0000"/>
                            </p:stCondLst>
                            <p:childTnLst>
                              <p:par>
                                <p:cTn id="6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3552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3552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3552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22" grpId="0"/>
      <p:bldP spid="23552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84" name="Rectangle 8"/>
          <p:cNvSpPr>
            <a:spLocks noGrp="1" noChangeArrowheads="1"/>
          </p:cNvSpPr>
          <p:nvPr>
            <p:ph type="body" sz="half" idx="1"/>
          </p:nvPr>
        </p:nvSpPr>
        <p:spPr>
          <a:xfrm>
            <a:off x="-550862" y="57150"/>
            <a:ext cx="8362950" cy="5389563"/>
          </a:xfrm>
        </p:spPr>
        <p:txBody>
          <a:bodyPr/>
          <a:lstStyle/>
          <a:p>
            <a:pPr algn="ctr" eaLnBrk="1" hangingPunct="1">
              <a:buFont typeface="Wingdings" panose="05000000000000000000" pitchFamily="2" charset="2"/>
              <a:buNone/>
              <a:defRPr/>
            </a:pPr>
            <a:endParaRPr lang="ru-RU" sz="1400" dirty="0" smtClean="0"/>
          </a:p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ru-RU" sz="4800" dirty="0" smtClean="0"/>
              <a:t>Вода может находиться в трех разных состояниях:</a:t>
            </a:r>
            <a:endParaRPr lang="ru-RU" sz="4800" dirty="0" smtClean="0"/>
          </a:p>
          <a:p>
            <a:pPr eaLnBrk="1" hangingPunct="1">
              <a:buFontTx/>
              <a:buNone/>
              <a:defRPr/>
            </a:pPr>
            <a:r>
              <a:rPr lang="ru-RU" sz="4800" dirty="0" smtClean="0"/>
              <a:t>   -в жидком-</a:t>
            </a:r>
            <a:r>
              <a:rPr lang="ru-RU" sz="4800" u="sng" dirty="0" smtClean="0"/>
              <a:t>ВОДА</a:t>
            </a:r>
            <a:endParaRPr lang="ru-RU" sz="4800" u="sng" dirty="0" smtClean="0"/>
          </a:p>
          <a:p>
            <a:pPr eaLnBrk="1" hangingPunct="1">
              <a:buFontTx/>
              <a:buNone/>
              <a:defRPr/>
            </a:pPr>
            <a:r>
              <a:rPr lang="ru-RU" sz="4800" dirty="0" smtClean="0"/>
              <a:t>   -в твердом-</a:t>
            </a:r>
            <a:r>
              <a:rPr lang="ru-RU" sz="4800" u="sng" dirty="0" smtClean="0"/>
              <a:t>ЛЕД</a:t>
            </a:r>
            <a:endParaRPr lang="ru-RU" sz="4800" u="sng" dirty="0" smtClean="0"/>
          </a:p>
          <a:p>
            <a:pPr eaLnBrk="1" hangingPunct="1">
              <a:buFontTx/>
              <a:buNone/>
              <a:defRPr/>
            </a:pPr>
            <a:r>
              <a:rPr lang="ru-RU" sz="4800" dirty="0" smtClean="0"/>
              <a:t>   -в газообразном-</a:t>
            </a:r>
            <a:r>
              <a:rPr lang="ru-RU" sz="4800" u="sng" dirty="0" smtClean="0"/>
              <a:t>ПАР</a:t>
            </a:r>
            <a:endParaRPr lang="ru-RU" sz="4800" u="sng" dirty="0" smtClean="0"/>
          </a:p>
        </p:txBody>
      </p:sp>
      <p:pic>
        <p:nvPicPr>
          <p:cNvPr id="4099" name="Picture 9" descr="garland_logo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1" cstate="print"/>
          <a:stretch>
            <a:fillRect/>
          </a:stretch>
        </p:blipFill>
        <p:spPr>
          <a:xfrm>
            <a:off x="6012160" y="2204864"/>
            <a:ext cx="2491593" cy="1873523"/>
          </a:xfrm>
          <a:noFill/>
        </p:spPr>
      </p:pic>
      <p:pic>
        <p:nvPicPr>
          <p:cNvPr id="3" name="Объект 2"/>
          <p:cNvPicPr>
            <a:picLocks noGrp="1" noChangeAspect="1"/>
          </p:cNvPicPr>
          <p:nvPr>
            <p:ph sz="quarter" idx="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954" y="5301208"/>
            <a:ext cx="2490867" cy="1556792"/>
          </a:xfr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4869160"/>
            <a:ext cx="2985386" cy="1896873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 C 0.001 0.04533  0.011 0.08667  0.028 0.11333  C 0.028 0.11467  0.055 0.15067  0.055 0.14933  C 0.07 0.16933  0.079 0.19733  0.079 0.22667  C 0.079 0.28533  0.044 0.332  0.0 0.33333  C -0.044 0.332  -0.079 0.28533  -0.079 0.22667  C -0.079 0.19733  -0.07 0.16933  -0.055 0.14933  C -0.055 0.15067  -0.028 0.11467  -0.028 0.11333  C -0.011 0.08667  -0.001 0.04533  0.0 0.0  Z" pathEditMode="relative" ptsTypes="">
                                      <p:cBhvr>
                                        <p:cTn id="6" dur="2000" fill="hold"/>
                                        <p:tgtEl>
                                          <p:spTgt spid="501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01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01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98" decel="100000" fill="hold"/>
                                        <p:tgtEl>
                                          <p:spTgt spid="501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501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01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01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98" decel="100000" fill="hold"/>
                                        <p:tgtEl>
                                          <p:spTgt spid="501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501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018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018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98" decel="100000" fill="hold"/>
                                        <p:tgtEl>
                                          <p:spTgt spid="5018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5018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84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46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Интересные факты</a:t>
            </a: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36547" name="Rectangle 3"/>
          <p:cNvSpPr>
            <a:spLocks noGrp="1" noChangeArrowheads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sz="2000" smtClean="0"/>
              <a:t>       </a:t>
            </a:r>
            <a:endParaRPr lang="ru-RU" sz="2400" smtClean="0"/>
          </a:p>
        </p:txBody>
      </p:sp>
      <p:sp>
        <p:nvSpPr>
          <p:cNvPr id="236549" name="Rectangle 5"/>
          <p:cNvSpPr>
            <a:spLocks noGrp="1" noChangeArrowheads="1"/>
          </p:cNvSpPr>
          <p:nvPr>
            <p:ph sz="half" idx="2"/>
          </p:nvPr>
        </p:nvSpPr>
        <p:spPr>
          <a:xfrm>
            <a:off x="323850" y="908050"/>
            <a:ext cx="7992566" cy="4753198"/>
          </a:xfrm>
        </p:spPr>
        <p:txBody>
          <a:bodyPr>
            <a:normAutofit fontScale="77500" lnSpcReduction="20000"/>
          </a:bodyPr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dirty="0" smtClean="0"/>
              <a:t>      </a:t>
            </a: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Многие из тех, кто </a:t>
            </a:r>
            <a:r>
              <a:rPr lang="ru-RU" sz="2200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хочет похудеть</a:t>
            </a: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считают, что их организм</a:t>
            </a:r>
            <a:endParaRPr lang="ru-RU" sz="22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удерживает воду, и </a:t>
            </a:r>
            <a:r>
              <a:rPr lang="ru-RU" sz="2200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стараются</a:t>
            </a: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как можно </a:t>
            </a:r>
            <a:r>
              <a:rPr lang="ru-RU" sz="2200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меньше</a:t>
            </a: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ее </a:t>
            </a:r>
            <a:r>
              <a:rPr lang="ru-RU" sz="2200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пить</a:t>
            </a: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 Однако</a:t>
            </a:r>
            <a:endParaRPr lang="ru-RU" sz="22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вода является естественным мочегонным средством, и, если вы</a:t>
            </a:r>
            <a:endParaRPr lang="ru-RU" sz="22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действительно хотите похудеть, то самый </a:t>
            </a:r>
            <a:r>
              <a:rPr lang="ru-RU" sz="2200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лучший способ</a:t>
            </a: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— </a:t>
            </a:r>
            <a:r>
              <a:rPr lang="ru-RU" sz="2200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пить</a:t>
            </a:r>
            <a:endParaRPr lang="ru-RU" sz="2200" u="sng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sz="2200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больше воды</a:t>
            </a: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 Кстати, если уж речь зашла о "вечном", то есть о</a:t>
            </a:r>
            <a:endParaRPr lang="ru-RU" sz="22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лишних килограммах, то есть простой, но эффективный рецепт.</a:t>
            </a:r>
            <a:endParaRPr lang="ru-RU" sz="22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Вам с трудом удается придерживаться диеты. Даже при легком</a:t>
            </a:r>
            <a:endParaRPr lang="ru-RU" sz="22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чувстве голода вы не можете удержаться от куска хлеба с</a:t>
            </a:r>
            <a:endParaRPr lang="ru-RU" sz="22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маслицем? Постоянно тянет к "вкусненькому"? Так вот, </a:t>
            </a:r>
            <a:r>
              <a:rPr lang="ru-RU" sz="2200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пейте</a:t>
            </a:r>
            <a:endParaRPr lang="ru-RU" sz="2200" u="sng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sz="2200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воду</a:t>
            </a: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— это </a:t>
            </a:r>
            <a:r>
              <a:rPr lang="ru-RU" sz="2200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поможет снизить аппетит</a:t>
            </a: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и вы сможете легко</a:t>
            </a:r>
            <a:endParaRPr lang="ru-RU" sz="22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отказываться от тяжелой, высококалорийной пищи. </a:t>
            </a:r>
            <a:endParaRPr lang="ru-RU" sz="22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Одна из хитростей, помогающих французским женщинам</a:t>
            </a:r>
            <a:endParaRPr lang="ru-RU" sz="22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sz="2200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сохранять стройность</a:t>
            </a: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: в течение дня они часто и понемногу </a:t>
            </a:r>
            <a:r>
              <a:rPr lang="ru-RU" sz="2200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пьют</a:t>
            </a:r>
            <a:endParaRPr lang="ru-RU" sz="2200" u="sng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sz="2200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минеральную воду.</a:t>
            </a:r>
            <a:endParaRPr lang="ru-RU" sz="2200" u="sng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365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365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365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365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65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65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365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365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365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65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365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365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365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65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65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365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365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365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365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365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365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365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365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365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365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365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365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365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365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365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4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3654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3654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3654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4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3654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3654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3654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500"/>
                            </p:stCondLst>
                            <p:childTnLst>
                              <p:par>
                                <p:cTn id="7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4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3654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3654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3654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000"/>
                            </p:stCondLst>
                            <p:childTnLst>
                              <p:par>
                                <p:cTn id="8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4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3654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3654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3654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500"/>
                            </p:stCondLst>
                            <p:childTnLst>
                              <p:par>
                                <p:cTn id="8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4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3654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3654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3654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8000"/>
                            </p:stCondLst>
                            <p:childTnLst>
                              <p:par>
                                <p:cTn id="9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4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3654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3654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3654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8500"/>
                            </p:stCondLst>
                            <p:childTnLst>
                              <p:par>
                                <p:cTn id="9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4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3654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3654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3654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6546" grpId="0"/>
      <p:bldP spid="236547" grpId="0" build="p"/>
      <p:bldP spid="236549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58" name="Rectangle 2"/>
          <p:cNvSpPr>
            <a:spLocks noGrp="1" noChangeArrowheads="1"/>
          </p:cNvSpPr>
          <p:nvPr>
            <p:ph type="title"/>
          </p:nvPr>
        </p:nvSpPr>
        <p:spPr>
          <a:xfrm>
            <a:off x="374119" y="128295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Несколько советов, как избежать обезвоживания в быту</a:t>
            </a:r>
            <a:r>
              <a:rPr lang="ru-RU" sz="4000" u="sng" dirty="0" smtClean="0"/>
              <a:t>:</a:t>
            </a:r>
            <a:r>
              <a:rPr lang="ru-RU" sz="4000" dirty="0" smtClean="0"/>
              <a:t> </a:t>
            </a:r>
            <a:br>
              <a:rPr lang="ru-RU" sz="4000" dirty="0" smtClean="0"/>
            </a:br>
            <a:endParaRPr lang="ru-RU" sz="4000" dirty="0" smtClean="0"/>
          </a:p>
        </p:txBody>
      </p:sp>
      <p:sp>
        <p:nvSpPr>
          <p:cNvPr id="249859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1268413"/>
            <a:ext cx="8424862" cy="5472112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200" u="sng" smtClean="0"/>
              <a:t>пейте больше воды накануне поездки</a:t>
            </a:r>
            <a:r>
              <a:rPr lang="ru-RU" sz="2200" smtClean="0"/>
              <a:t>, в которой не будет возможности регулярно пить воду; </a:t>
            </a:r>
            <a:endParaRPr lang="ru-RU" sz="220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ru-RU" sz="2200" smtClean="0"/>
              <a:t>находясь </a:t>
            </a:r>
            <a:r>
              <a:rPr lang="ru-RU" sz="2200" u="sng" smtClean="0"/>
              <a:t>в самолете</a:t>
            </a:r>
            <a:r>
              <a:rPr lang="ru-RU" sz="2200" smtClean="0"/>
              <a:t>, где воздух такой же сухой, как и в пустыне, </a:t>
            </a:r>
            <a:r>
              <a:rPr lang="ru-RU" sz="2200" u="sng" smtClean="0"/>
              <a:t>пейте воду</a:t>
            </a:r>
            <a:r>
              <a:rPr lang="ru-RU" sz="2200" smtClean="0"/>
              <a:t> из расчета </a:t>
            </a:r>
            <a:r>
              <a:rPr lang="ru-RU" sz="2200" u="sng" smtClean="0"/>
              <a:t>1 стакан на час полета</a:t>
            </a:r>
            <a:r>
              <a:rPr lang="ru-RU" sz="2200" smtClean="0"/>
              <a:t>; </a:t>
            </a:r>
            <a:endParaRPr lang="ru-RU" sz="220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ru-RU" sz="2200" u="sng" smtClean="0"/>
              <a:t>перед выходом</a:t>
            </a:r>
            <a:r>
              <a:rPr lang="ru-RU" sz="2200" smtClean="0"/>
              <a:t> на улицу </a:t>
            </a:r>
            <a:r>
              <a:rPr lang="ru-RU" sz="2200" u="sng" smtClean="0"/>
              <a:t>в жаркую погоду выпейте 1 или 2 стакана воды</a:t>
            </a:r>
            <a:r>
              <a:rPr lang="ru-RU" sz="2200" smtClean="0"/>
              <a:t>. </a:t>
            </a:r>
            <a:r>
              <a:rPr lang="ru-RU" sz="2200" u="sng" smtClean="0"/>
              <a:t>Не</a:t>
            </a:r>
            <a:r>
              <a:rPr lang="ru-RU" sz="2200" smtClean="0"/>
              <a:t> увлекайтесь </a:t>
            </a:r>
            <a:r>
              <a:rPr lang="ru-RU" sz="2200" u="sng" smtClean="0"/>
              <a:t>питьем</a:t>
            </a:r>
            <a:r>
              <a:rPr lang="ru-RU" sz="2200" smtClean="0"/>
              <a:t> непосредственно </a:t>
            </a:r>
            <a:r>
              <a:rPr lang="ru-RU" sz="2200" u="sng" smtClean="0"/>
              <a:t>на жаре</a:t>
            </a:r>
            <a:r>
              <a:rPr lang="ru-RU" sz="2200" smtClean="0"/>
              <a:t>, так как это может вызвать усиление потоотделении и, как следствие - обезвоживание организма; </a:t>
            </a:r>
            <a:endParaRPr lang="ru-RU" sz="220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ru-RU" sz="2200" smtClean="0"/>
              <a:t>как это не покажется странным, но </a:t>
            </a:r>
            <a:r>
              <a:rPr lang="ru-RU" sz="2200" u="sng" smtClean="0"/>
              <a:t>пить больше воды</a:t>
            </a:r>
            <a:r>
              <a:rPr lang="ru-RU" sz="2200" smtClean="0"/>
              <a:t> надо и в </a:t>
            </a:r>
            <a:r>
              <a:rPr lang="ru-RU" sz="2200" u="sng" smtClean="0"/>
              <a:t>холодную погоду</a:t>
            </a:r>
            <a:r>
              <a:rPr lang="ru-RU" sz="2200" smtClean="0"/>
              <a:t>. На морозе организм расходует больше энергии и много воды теряется при дыхании; </a:t>
            </a:r>
            <a:endParaRPr lang="ru-RU" sz="220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ru-RU" sz="2200" smtClean="0"/>
              <a:t>пейте </a:t>
            </a:r>
            <a:r>
              <a:rPr lang="ru-RU" sz="2200" u="sng" smtClean="0"/>
              <a:t>больше воды</a:t>
            </a:r>
            <a:r>
              <a:rPr lang="ru-RU" sz="2200" smtClean="0"/>
              <a:t>, когда у Вас </a:t>
            </a:r>
            <a:r>
              <a:rPr lang="ru-RU" sz="2200" u="sng" smtClean="0"/>
              <a:t>повышена температура тела</a:t>
            </a:r>
            <a:r>
              <a:rPr lang="ru-RU" sz="2200" smtClean="0"/>
              <a:t>; </a:t>
            </a:r>
            <a:endParaRPr lang="ru-RU" sz="220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ru-RU" sz="2200" u="sng" smtClean="0"/>
              <a:t>больше воды</a:t>
            </a:r>
            <a:r>
              <a:rPr lang="ru-RU" sz="2200" smtClean="0"/>
              <a:t> требуется </a:t>
            </a:r>
            <a:r>
              <a:rPr lang="ru-RU" sz="2200" u="sng" smtClean="0"/>
              <a:t>беременным и кормящим матерям</a:t>
            </a:r>
            <a:r>
              <a:rPr lang="ru-RU" sz="2200" smtClean="0"/>
              <a:t>; </a:t>
            </a:r>
            <a:endParaRPr lang="ru-RU" sz="220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ru-RU" sz="2200" smtClean="0"/>
              <a:t>Употребление </a:t>
            </a:r>
            <a:r>
              <a:rPr lang="ru-RU" sz="2200" u="sng" smtClean="0"/>
              <a:t>кофеина и алкоголя</a:t>
            </a:r>
            <a:r>
              <a:rPr lang="ru-RU" sz="2200" smtClean="0"/>
              <a:t> приводит к обезвоживанию. </a:t>
            </a:r>
            <a:r>
              <a:rPr lang="ru-RU" sz="2200" u="sng" smtClean="0"/>
              <a:t>На каждую</a:t>
            </a:r>
            <a:r>
              <a:rPr lang="ru-RU" sz="2200" smtClean="0"/>
              <a:t> выпитую </a:t>
            </a:r>
            <a:r>
              <a:rPr lang="ru-RU" sz="2200" u="sng" smtClean="0"/>
              <a:t>чашку</a:t>
            </a:r>
            <a:r>
              <a:rPr lang="ru-RU" sz="2200" smtClean="0"/>
              <a:t> кофе или порцию алкоголя надо выпить </a:t>
            </a:r>
            <a:r>
              <a:rPr lang="ru-RU" sz="2200" u="sng" smtClean="0"/>
              <a:t>дополнительно стакан воды</a:t>
            </a:r>
            <a:r>
              <a:rPr lang="ru-RU" sz="2200" smtClean="0"/>
              <a:t>; </a:t>
            </a:r>
            <a:endParaRPr lang="ru-RU" sz="220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ru-RU" sz="2200" smtClean="0"/>
              <a:t>Курение также способствует обезвоживанию организма. Если Вы </a:t>
            </a:r>
            <a:r>
              <a:rPr lang="ru-RU" sz="2200" u="sng" smtClean="0"/>
              <a:t>курите – пейте больше воды</a:t>
            </a:r>
            <a:r>
              <a:rPr lang="ru-RU" sz="2200" smtClean="0"/>
              <a:t>. </a:t>
            </a:r>
            <a:endParaRPr lang="ru-RU" sz="2200" smtClean="0"/>
          </a:p>
          <a:p>
            <a:pPr eaLnBrk="1" hangingPunct="1">
              <a:lnSpc>
                <a:spcPct val="80000"/>
              </a:lnSpc>
              <a:defRPr/>
            </a:pPr>
            <a:endParaRPr lang="ru-RU" sz="2200" smtClean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498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498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498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498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98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98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8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498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498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498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8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498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498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2498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0"/>
                            </p:stCondLst>
                            <p:childTnLst>
                              <p:par>
                                <p:cTn id="2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8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498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2498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2498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7000"/>
                            </p:stCondLst>
                            <p:childTnLst>
                              <p:par>
                                <p:cTn id="3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8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2498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2498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2498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9000"/>
                            </p:stCondLst>
                            <p:childTnLst>
                              <p:par>
                                <p:cTn id="3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8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2498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2498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2498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1000"/>
                            </p:stCondLst>
                            <p:childTnLst>
                              <p:par>
                                <p:cTn id="4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8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2498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2498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2498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3000"/>
                            </p:stCondLst>
                            <p:childTnLst>
                              <p:par>
                                <p:cTn id="5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8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2498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2498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2498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5000"/>
                            </p:stCondLst>
                            <p:childTnLst>
                              <p:par>
                                <p:cTn id="5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8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2498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2498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2498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9858" grpId="0"/>
      <p:bldP spid="249859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Поверхностное натяжение воды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348880"/>
            <a:ext cx="7706818" cy="4628587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chemeClr val="tx1"/>
                </a:solidFill>
              </a:rPr>
              <a:t>Поверхностное натяжение - это один из самых важных параметров воды. Оно определяет силу сцепления между молекулами жидкости, а также форму ее поверхности на границе с воздухом. Именно вследствие поверхностного натяжения формируется капля, лужица, струя и пр. Летучесть (испаряемость) любой жидкости тоже зависит от сил сцепления молекул. Чем меньше поверхностное натяжение, тем более летуча жидкость. Самым низким поверхностным натяжением обладают спирты и другие органические растворители.</a:t>
            </a:r>
            <a:endParaRPr lang="ru-RU" sz="2400" dirty="0">
              <a:solidFill>
                <a:schemeClr val="tx1"/>
              </a:solidFill>
            </a:endParaRPr>
          </a:p>
          <a:p>
            <a:endParaRPr lang="ru-RU" sz="2400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016" y="116632"/>
            <a:ext cx="9145016" cy="6192688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80000"/>
              </a:lnSpc>
              <a:buNone/>
              <a:defRPr/>
            </a:pPr>
            <a:r>
              <a:rPr lang="ru-RU" sz="3600" dirty="0">
                <a:solidFill>
                  <a:schemeClr val="tx1"/>
                </a:solidFill>
              </a:rPr>
              <a:t>Если бы вода имела низкое поверхностное натяжение, она бы очень быстро испарялась. Но у воды, все же, довольно большая величина поверхностного натяжения. А самая большая, оказывается, у ртути: она при проливании сразу собирается в маленькие блестящие шарики.</a:t>
            </a:r>
            <a:endParaRPr lang="ru-RU" sz="3600" dirty="0">
              <a:solidFill>
                <a:schemeClr val="tx1"/>
              </a:solidFill>
            </a:endParaRPr>
          </a:p>
          <a:p>
            <a:pPr>
              <a:lnSpc>
                <a:spcPct val="80000"/>
              </a:lnSpc>
              <a:buNone/>
              <a:defRPr/>
            </a:pPr>
            <a:r>
              <a:rPr lang="ru-RU" sz="3600" dirty="0">
                <a:solidFill>
                  <a:schemeClr val="tx1"/>
                </a:solidFill>
              </a:rPr>
              <a:t>         Зрительно поверхностное натяжение можно представить следующим образом: если медленно наливать в чашку чай до краев, то какое-то время он не будет выливаться через ободок. В проходящем свете можно увидеть, что над поверхностью жидкости образовалась тончайшая пленка, которая не дает чаю выливаться. Она набухает по мере доливания и только, как говориться, с "последней каплей" жидкость выливается через край чашки.</a:t>
            </a:r>
            <a:endParaRPr lang="ru-RU" sz="3600" dirty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6" descr="Монета, лежащая на воде в силу поверхносного натяжения"/>
          <p:cNvPicPr>
            <a:picLocks noGrp="1" noChangeAspect="1" noChangeArrowheads="1"/>
          </p:cNvPicPr>
          <p:nvPr>
            <p:ph idx="1"/>
          </p:nvPr>
        </p:nvPicPr>
        <p:blipFill>
          <a:blip r:embed="rId1" cstate="print"/>
          <a:srcRect/>
          <a:stretch>
            <a:fillRect/>
          </a:stretch>
        </p:blipFill>
        <p:spPr>
          <a:xfrm>
            <a:off x="539750" y="692150"/>
            <a:ext cx="4608513" cy="5591175"/>
          </a:xfrm>
          <a:noFill/>
        </p:spPr>
      </p:pic>
      <p:sp>
        <p:nvSpPr>
          <p:cNvPr id="28675" name="WordArt 7"/>
          <p:cNvSpPr>
            <a:spLocks noChangeArrowheads="1" noChangeShapeType="1" noTextEdit="1"/>
          </p:cNvSpPr>
          <p:nvPr/>
        </p:nvSpPr>
        <p:spPr bwMode="auto">
          <a:xfrm>
            <a:off x="5327650" y="1484313"/>
            <a:ext cx="3816350" cy="9350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TopLeft"/>
              <a:lightRig rig="legacyNormal3" dir="r"/>
            </a:scene3d>
            <a:sp3d extrusionH="201600" prstMaterial="legacyMetal">
              <a:extrusionClr>
                <a:srgbClr val="FFFFFF"/>
              </a:extrusionClr>
            </a:sp3d>
          </a:bodyPr>
          <a:lstStyle/>
          <a:p>
            <a:pPr algn="ctr"/>
            <a:r>
              <a:rPr lang="ru-RU" sz="3600" kern="10">
                <a:ln w="9525">
                  <a:round/>
                </a:ln>
                <a:gradFill rotWithShape="1">
                  <a:gsLst>
                    <a:gs pos="0">
                      <a:srgbClr val="825600"/>
                    </a:gs>
                    <a:gs pos="13000">
                      <a:srgbClr val="FFA800"/>
                    </a:gs>
                    <a:gs pos="28000">
                      <a:srgbClr val="825600"/>
                    </a:gs>
                    <a:gs pos="42999">
                      <a:srgbClr val="FFA800"/>
                    </a:gs>
                    <a:gs pos="58000">
                      <a:srgbClr val="825600"/>
                    </a:gs>
                    <a:gs pos="72000">
                      <a:srgbClr val="FFA800"/>
                    </a:gs>
                    <a:gs pos="87000">
                      <a:srgbClr val="825600"/>
                    </a:gs>
                    <a:gs pos="100000">
                      <a:srgbClr val="FFA800"/>
                    </a:gs>
                  </a:gsLst>
                  <a:lin ang="0" scaled="1"/>
                </a:gradFill>
                <a:latin typeface="Times New Roman" panose="02020603050405020304"/>
                <a:cs typeface="Times New Roman" panose="02020603050405020304"/>
              </a:rPr>
              <a:t>монета,</a:t>
            </a:r>
            <a:endParaRPr lang="ru-RU" sz="3600" kern="10">
              <a:ln w="9525">
                <a:round/>
              </a:ln>
              <a:gradFill rotWithShape="1">
                <a:gsLst>
                  <a:gs pos="0">
                    <a:srgbClr val="825600"/>
                  </a:gs>
                  <a:gs pos="13000">
                    <a:srgbClr val="FFA800"/>
                  </a:gs>
                  <a:gs pos="28000">
                    <a:srgbClr val="825600"/>
                  </a:gs>
                  <a:gs pos="42999">
                    <a:srgbClr val="FFA800"/>
                  </a:gs>
                  <a:gs pos="58000">
                    <a:srgbClr val="825600"/>
                  </a:gs>
                  <a:gs pos="72000">
                    <a:srgbClr val="FFA800"/>
                  </a:gs>
                  <a:gs pos="87000">
                    <a:srgbClr val="825600"/>
                  </a:gs>
                  <a:gs pos="100000">
                    <a:srgbClr val="FFA800"/>
                  </a:gs>
                </a:gsLst>
                <a:lin ang="0" scaled="1"/>
              </a:gradFill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28676" name="WordArt 8"/>
          <p:cNvSpPr>
            <a:spLocks noChangeArrowheads="1" noChangeShapeType="1" noTextEdit="1"/>
          </p:cNvSpPr>
          <p:nvPr/>
        </p:nvSpPr>
        <p:spPr bwMode="auto">
          <a:xfrm>
            <a:off x="2843213" y="4292600"/>
            <a:ext cx="5830887" cy="8651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TopLeft"/>
              <a:lightRig rig="legacyNormal3" dir="r"/>
            </a:scene3d>
            <a:sp3d extrusionH="201600" prstMaterial="legacyMetal">
              <a:extrusionClr>
                <a:srgbClr val="FFFFFF"/>
              </a:extrusionClr>
            </a:sp3d>
          </a:bodyPr>
          <a:lstStyle/>
          <a:p>
            <a:pPr algn="ctr"/>
            <a:r>
              <a:rPr lang="ru-RU" sz="3600" kern="10">
                <a:ln w="9525">
                  <a:round/>
                </a:ln>
                <a:gradFill rotWithShape="1">
                  <a:gsLst>
                    <a:gs pos="0">
                      <a:srgbClr val="825600"/>
                    </a:gs>
                    <a:gs pos="13000">
                      <a:srgbClr val="FFA800"/>
                    </a:gs>
                    <a:gs pos="28000">
                      <a:srgbClr val="825600"/>
                    </a:gs>
                    <a:gs pos="42999">
                      <a:srgbClr val="FFA800"/>
                    </a:gs>
                    <a:gs pos="58000">
                      <a:srgbClr val="825600"/>
                    </a:gs>
                    <a:gs pos="72000">
                      <a:srgbClr val="FFA800"/>
                    </a:gs>
                    <a:gs pos="87000">
                      <a:srgbClr val="825600"/>
                    </a:gs>
                    <a:gs pos="100000">
                      <a:srgbClr val="FFA800"/>
                    </a:gs>
                  </a:gsLst>
                  <a:path path="rect">
                    <a:fillToRect l="100000" b="100000"/>
                  </a:path>
                </a:gradFill>
                <a:latin typeface="Times New Roman" panose="02020603050405020304"/>
                <a:cs typeface="Times New Roman" panose="02020603050405020304"/>
              </a:rPr>
              <a:t>на воде  в силу</a:t>
            </a:r>
            <a:endParaRPr lang="ru-RU" sz="3600" kern="10">
              <a:ln w="9525">
                <a:round/>
              </a:ln>
              <a:gradFill rotWithShape="1">
                <a:gsLst>
                  <a:gs pos="0">
                    <a:srgbClr val="825600"/>
                  </a:gs>
                  <a:gs pos="13000">
                    <a:srgbClr val="FFA800"/>
                  </a:gs>
                  <a:gs pos="28000">
                    <a:srgbClr val="825600"/>
                  </a:gs>
                  <a:gs pos="42999">
                    <a:srgbClr val="FFA800"/>
                  </a:gs>
                  <a:gs pos="58000">
                    <a:srgbClr val="825600"/>
                  </a:gs>
                  <a:gs pos="72000">
                    <a:srgbClr val="FFA800"/>
                  </a:gs>
                  <a:gs pos="87000">
                    <a:srgbClr val="825600"/>
                  </a:gs>
                  <a:gs pos="100000">
                    <a:srgbClr val="FFA800"/>
                  </a:gs>
                </a:gsLst>
                <a:path path="rect">
                  <a:fillToRect l="100000" b="100000"/>
                </a:path>
              </a:gradFill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28677" name="WordArt 9"/>
          <p:cNvSpPr>
            <a:spLocks noChangeArrowheads="1" noChangeShapeType="1" noTextEdit="1"/>
          </p:cNvSpPr>
          <p:nvPr/>
        </p:nvSpPr>
        <p:spPr bwMode="auto">
          <a:xfrm>
            <a:off x="107950" y="5373688"/>
            <a:ext cx="9036050" cy="10271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TopLeft"/>
              <a:lightRig rig="legacyNormal3" dir="r"/>
            </a:scene3d>
            <a:sp3d extrusionH="201600" prstMaterial="legacyMetal">
              <a:extrusionClr>
                <a:srgbClr val="FFFFFF"/>
              </a:extrusionClr>
            </a:sp3d>
          </a:bodyPr>
          <a:lstStyle/>
          <a:p>
            <a:pPr algn="ctr"/>
            <a:r>
              <a:rPr lang="ru-RU" sz="3600" kern="10">
                <a:ln w="9525">
                  <a:round/>
                </a:ln>
                <a:gradFill rotWithShape="1">
                  <a:gsLst>
                    <a:gs pos="0">
                      <a:srgbClr val="825600"/>
                    </a:gs>
                    <a:gs pos="13000">
                      <a:srgbClr val="FFA800"/>
                    </a:gs>
                    <a:gs pos="28000">
                      <a:srgbClr val="825600"/>
                    </a:gs>
                    <a:gs pos="42999">
                      <a:srgbClr val="FFA800"/>
                    </a:gs>
                    <a:gs pos="58000">
                      <a:srgbClr val="825600"/>
                    </a:gs>
                    <a:gs pos="72000">
                      <a:srgbClr val="FFA800"/>
                    </a:gs>
                    <a:gs pos="87000">
                      <a:srgbClr val="825600"/>
                    </a:gs>
                    <a:gs pos="100000">
                      <a:srgbClr val="FFA800"/>
                    </a:gs>
                  </a:gsLst>
                  <a:lin ang="0" scaled="1"/>
                </a:gradFill>
                <a:latin typeface="Times New Roman" panose="02020603050405020304"/>
                <a:cs typeface="Times New Roman" panose="02020603050405020304"/>
              </a:rPr>
              <a:t>поверхносного натяжения</a:t>
            </a:r>
            <a:endParaRPr lang="ru-RU" sz="3600" kern="10">
              <a:ln w="9525">
                <a:round/>
              </a:ln>
              <a:gradFill rotWithShape="1">
                <a:gsLst>
                  <a:gs pos="0">
                    <a:srgbClr val="825600"/>
                  </a:gs>
                  <a:gs pos="13000">
                    <a:srgbClr val="FFA800"/>
                  </a:gs>
                  <a:gs pos="28000">
                    <a:srgbClr val="825600"/>
                  </a:gs>
                  <a:gs pos="42999">
                    <a:srgbClr val="FFA800"/>
                  </a:gs>
                  <a:gs pos="58000">
                    <a:srgbClr val="825600"/>
                  </a:gs>
                  <a:gs pos="72000">
                    <a:srgbClr val="FFA800"/>
                  </a:gs>
                  <a:gs pos="87000">
                    <a:srgbClr val="825600"/>
                  </a:gs>
                  <a:gs pos="100000">
                    <a:srgbClr val="FFA800"/>
                  </a:gs>
                </a:gsLst>
                <a:lin ang="0" scaled="1"/>
              </a:gradFill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28678" name="WordArt 10"/>
          <p:cNvSpPr>
            <a:spLocks noChangeArrowheads="1" noChangeShapeType="1" noTextEdit="1"/>
          </p:cNvSpPr>
          <p:nvPr/>
        </p:nvSpPr>
        <p:spPr bwMode="auto">
          <a:xfrm>
            <a:off x="4932363" y="3141663"/>
            <a:ext cx="4032250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TopLeft"/>
              <a:lightRig rig="legacyNormal3" dir="r"/>
            </a:scene3d>
            <a:sp3d extrusionH="201600" prstMaterial="legacyMetal">
              <a:extrusionClr>
                <a:srgbClr val="FFFFFF"/>
              </a:extrusionClr>
            </a:sp3d>
          </a:bodyPr>
          <a:lstStyle/>
          <a:p>
            <a:pPr algn="ctr"/>
            <a:r>
              <a:rPr lang="ru-RU" sz="3600" kern="10">
                <a:ln w="9525">
                  <a:round/>
                </a:ln>
                <a:gradFill rotWithShape="1">
                  <a:gsLst>
                    <a:gs pos="0">
                      <a:srgbClr val="FFA800"/>
                    </a:gs>
                    <a:gs pos="13000">
                      <a:srgbClr val="825600"/>
                    </a:gs>
                    <a:gs pos="28000">
                      <a:srgbClr val="FFA800"/>
                    </a:gs>
                    <a:gs pos="42000">
                      <a:srgbClr val="825600"/>
                    </a:gs>
                    <a:gs pos="57001">
                      <a:srgbClr val="FFA800"/>
                    </a:gs>
                    <a:gs pos="72000">
                      <a:srgbClr val="825600"/>
                    </a:gs>
                    <a:gs pos="87000">
                      <a:srgbClr val="FFA800"/>
                    </a:gs>
                    <a:gs pos="100000">
                      <a:srgbClr val="825600"/>
                    </a:gs>
                  </a:gsLst>
                  <a:lin ang="0" scaled="1"/>
                </a:gradFill>
                <a:latin typeface="Times New Roman" panose="02020603050405020304"/>
                <a:cs typeface="Times New Roman" panose="02020603050405020304"/>
              </a:rPr>
              <a:t>лежащая</a:t>
            </a:r>
            <a:endParaRPr lang="ru-RU" sz="3600" kern="10">
              <a:ln w="9525">
                <a:round/>
              </a:ln>
              <a:gradFill rotWithShape="1">
                <a:gsLst>
                  <a:gs pos="0">
                    <a:srgbClr val="FFA800"/>
                  </a:gs>
                  <a:gs pos="13000">
                    <a:srgbClr val="825600"/>
                  </a:gs>
                  <a:gs pos="28000">
                    <a:srgbClr val="FFA800"/>
                  </a:gs>
                  <a:gs pos="42000">
                    <a:srgbClr val="825600"/>
                  </a:gs>
                  <a:gs pos="57001">
                    <a:srgbClr val="FFA800"/>
                  </a:gs>
                  <a:gs pos="72000">
                    <a:srgbClr val="825600"/>
                  </a:gs>
                  <a:gs pos="87000">
                    <a:srgbClr val="FFA800"/>
                  </a:gs>
                  <a:gs pos="100000">
                    <a:srgbClr val="825600"/>
                  </a:gs>
                </a:gsLst>
                <a:lin ang="0" scaled="1"/>
              </a:gradFill>
              <a:latin typeface="Times New Roman" panose="02020603050405020304"/>
              <a:cs typeface="Times New Roman" panose="02020603050405020304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6" descr="Жук-плавунец умело использует силу поверхносного натяжения"/>
          <p:cNvPicPr>
            <a:picLocks noGrp="1" noChangeAspect="1" noChangeArrowheads="1"/>
          </p:cNvPicPr>
          <p:nvPr>
            <p:ph idx="1"/>
          </p:nvPr>
        </p:nvPicPr>
        <p:blipFill>
          <a:blip r:embed="rId1" cstate="print"/>
          <a:srcRect/>
          <a:stretch>
            <a:fillRect/>
          </a:stretch>
        </p:blipFill>
        <p:spPr>
          <a:xfrm>
            <a:off x="4889294" y="2347913"/>
            <a:ext cx="4242161" cy="3363912"/>
          </a:xfrm>
          <a:noFill/>
        </p:spPr>
      </p:pic>
      <p:sp>
        <p:nvSpPr>
          <p:cNvPr id="29699" name="WordArt 7"/>
          <p:cNvSpPr>
            <a:spLocks noChangeArrowheads="1" noChangeShapeType="1" noTextEdit="1"/>
          </p:cNvSpPr>
          <p:nvPr/>
        </p:nvSpPr>
        <p:spPr bwMode="auto">
          <a:xfrm>
            <a:off x="323850" y="333375"/>
            <a:ext cx="3168650" cy="5953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</a:ln>
                <a:solidFill>
                  <a:srgbClr val="00B0F0"/>
                </a:solidFill>
                <a:latin typeface="Arial" panose="020B0604020202020204"/>
                <a:cs typeface="Arial" panose="020B0604020202020204"/>
              </a:rPr>
              <a:t>Жук-плавунец</a:t>
            </a:r>
            <a:endParaRPr lang="ru-RU" sz="3600" kern="10" dirty="0">
              <a:ln w="9525">
                <a:solidFill>
                  <a:srgbClr val="000000"/>
                </a:solidFill>
                <a:round/>
              </a:ln>
              <a:solidFill>
                <a:srgbClr val="00B0F0"/>
              </a:solidFill>
              <a:latin typeface="Arial" panose="020B0604020202020204"/>
              <a:cs typeface="Arial" panose="020B0604020202020204"/>
            </a:endParaRPr>
          </a:p>
        </p:txBody>
      </p:sp>
      <p:sp>
        <p:nvSpPr>
          <p:cNvPr id="29700" name="WordArt 8"/>
          <p:cNvSpPr>
            <a:spLocks noChangeArrowheads="1" noChangeShapeType="1" noTextEdit="1"/>
          </p:cNvSpPr>
          <p:nvPr/>
        </p:nvSpPr>
        <p:spPr bwMode="auto">
          <a:xfrm>
            <a:off x="0" y="1052513"/>
            <a:ext cx="504825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66"/>
                  </a:solidFill>
                  <a:round/>
                </a:ln>
                <a:solidFill>
                  <a:srgbClr val="00B0F0"/>
                </a:solidFill>
                <a:latin typeface="Arial" panose="020B0604020202020204"/>
                <a:cs typeface="Arial" panose="020B0604020202020204"/>
              </a:rPr>
              <a:t>умело использует силу </a:t>
            </a:r>
            <a:endParaRPr lang="ru-RU" sz="3600" kern="10" dirty="0">
              <a:ln w="9525">
                <a:solidFill>
                  <a:srgbClr val="000066"/>
                </a:solidFill>
                <a:round/>
              </a:ln>
              <a:solidFill>
                <a:srgbClr val="00B0F0"/>
              </a:solidFill>
              <a:latin typeface="Arial" panose="020B0604020202020204"/>
              <a:cs typeface="Arial" panose="020B0604020202020204"/>
            </a:endParaRPr>
          </a:p>
        </p:txBody>
      </p:sp>
      <p:sp>
        <p:nvSpPr>
          <p:cNvPr id="29701" name="WordArt 9"/>
          <p:cNvSpPr>
            <a:spLocks noChangeArrowheads="1" noChangeShapeType="1" noTextEdit="1"/>
          </p:cNvSpPr>
          <p:nvPr/>
        </p:nvSpPr>
        <p:spPr bwMode="auto">
          <a:xfrm>
            <a:off x="107950" y="1742281"/>
            <a:ext cx="60579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FF0000"/>
                  </a:solidFill>
                  <a:round/>
                </a:ln>
                <a:solidFill>
                  <a:srgbClr val="00B0F0"/>
                </a:solidFill>
                <a:latin typeface="Arial" panose="020B0604020202020204"/>
                <a:cs typeface="Arial" panose="020B0604020202020204"/>
              </a:rPr>
              <a:t>поверхностного натяжения, </a:t>
            </a:r>
            <a:endParaRPr lang="ru-RU" sz="3600" kern="10" dirty="0">
              <a:ln w="9525">
                <a:solidFill>
                  <a:srgbClr val="FF0000"/>
                </a:solidFill>
                <a:round/>
              </a:ln>
              <a:solidFill>
                <a:srgbClr val="00B0F0"/>
              </a:solidFill>
              <a:latin typeface="Arial" panose="020B0604020202020204"/>
              <a:cs typeface="Arial" panose="020B0604020202020204"/>
            </a:endParaRPr>
          </a:p>
        </p:txBody>
      </p:sp>
      <p:sp>
        <p:nvSpPr>
          <p:cNvPr id="29702" name="WordArt 10"/>
          <p:cNvSpPr>
            <a:spLocks noChangeArrowheads="1" noChangeShapeType="1" noTextEdit="1"/>
          </p:cNvSpPr>
          <p:nvPr/>
        </p:nvSpPr>
        <p:spPr bwMode="auto">
          <a:xfrm>
            <a:off x="107950" y="2420938"/>
            <a:ext cx="4319588" cy="503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66"/>
                  </a:solidFill>
                  <a:round/>
                </a:ln>
                <a:solidFill>
                  <a:srgbClr val="00B0F0"/>
                </a:solidFill>
                <a:latin typeface="Arial" panose="020B0604020202020204"/>
                <a:cs typeface="Arial" panose="020B0604020202020204"/>
              </a:rPr>
              <a:t>удерживающую его </a:t>
            </a:r>
            <a:endParaRPr lang="ru-RU" sz="3600" kern="10" dirty="0">
              <a:ln w="9525">
                <a:solidFill>
                  <a:srgbClr val="000066"/>
                </a:solidFill>
                <a:round/>
              </a:ln>
              <a:solidFill>
                <a:srgbClr val="00B0F0"/>
              </a:solidFill>
              <a:latin typeface="Arial" panose="020B0604020202020204"/>
              <a:cs typeface="Arial" panose="020B0604020202020204"/>
            </a:endParaRPr>
          </a:p>
        </p:txBody>
      </p:sp>
      <p:sp>
        <p:nvSpPr>
          <p:cNvPr id="29703" name="WordArt 11"/>
          <p:cNvSpPr>
            <a:spLocks noChangeArrowheads="1" noChangeShapeType="1" noTextEdit="1"/>
          </p:cNvSpPr>
          <p:nvPr/>
        </p:nvSpPr>
        <p:spPr bwMode="auto">
          <a:xfrm>
            <a:off x="107950" y="3167062"/>
            <a:ext cx="481965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3300"/>
                  </a:solidFill>
                  <a:round/>
                </a:ln>
                <a:solidFill>
                  <a:srgbClr val="00B0F0"/>
                </a:solidFill>
                <a:latin typeface="Arial" panose="020B0604020202020204"/>
                <a:cs typeface="Arial" panose="020B0604020202020204"/>
              </a:rPr>
              <a:t>на поверхности воды. </a:t>
            </a:r>
            <a:endParaRPr lang="ru-RU" sz="3600" kern="10" dirty="0">
              <a:ln w="9525">
                <a:solidFill>
                  <a:srgbClr val="003300"/>
                </a:solidFill>
                <a:round/>
              </a:ln>
              <a:solidFill>
                <a:srgbClr val="00B0F0"/>
              </a:solidFill>
              <a:latin typeface="Arial" panose="020B0604020202020204"/>
              <a:cs typeface="Arial" panose="020B0604020202020204"/>
            </a:endParaRPr>
          </a:p>
        </p:txBody>
      </p:sp>
      <p:sp>
        <p:nvSpPr>
          <p:cNvPr id="29704" name="WordArt 12"/>
          <p:cNvSpPr>
            <a:spLocks noChangeArrowheads="1" noChangeShapeType="1" noTextEdit="1"/>
          </p:cNvSpPr>
          <p:nvPr/>
        </p:nvSpPr>
        <p:spPr bwMode="auto">
          <a:xfrm>
            <a:off x="107950" y="3933825"/>
            <a:ext cx="280987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660066"/>
                  </a:solidFill>
                  <a:round/>
                </a:ln>
                <a:solidFill>
                  <a:srgbClr val="00B0F0"/>
                </a:solidFill>
                <a:latin typeface="Arial" panose="020B0604020202020204"/>
                <a:cs typeface="Arial" panose="020B0604020202020204"/>
              </a:rPr>
              <a:t>Он не тонет, </a:t>
            </a:r>
            <a:endParaRPr lang="ru-RU" sz="3600" kern="10" dirty="0">
              <a:ln w="9525">
                <a:solidFill>
                  <a:srgbClr val="660066"/>
                </a:solidFill>
                <a:round/>
              </a:ln>
              <a:solidFill>
                <a:srgbClr val="00B0F0"/>
              </a:solidFill>
              <a:latin typeface="Arial" panose="020B0604020202020204"/>
              <a:cs typeface="Arial" panose="020B0604020202020204"/>
            </a:endParaRPr>
          </a:p>
        </p:txBody>
      </p:sp>
      <p:sp>
        <p:nvSpPr>
          <p:cNvPr id="29705" name="WordArt 13"/>
          <p:cNvSpPr>
            <a:spLocks noChangeArrowheads="1" noChangeShapeType="1" noTextEdit="1"/>
          </p:cNvSpPr>
          <p:nvPr/>
        </p:nvSpPr>
        <p:spPr bwMode="auto">
          <a:xfrm>
            <a:off x="107950" y="4653756"/>
            <a:ext cx="420052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66"/>
                  </a:solidFill>
                  <a:round/>
                </a:ln>
                <a:solidFill>
                  <a:srgbClr val="00B0F0"/>
                </a:solidFill>
                <a:latin typeface="Arial" panose="020B0604020202020204"/>
                <a:cs typeface="Arial" panose="020B0604020202020204"/>
              </a:rPr>
              <a:t>поскольку вес жука </a:t>
            </a:r>
            <a:endParaRPr lang="ru-RU" sz="3600" kern="10" dirty="0">
              <a:ln w="9525">
                <a:solidFill>
                  <a:srgbClr val="000066"/>
                </a:solidFill>
                <a:round/>
              </a:ln>
              <a:solidFill>
                <a:srgbClr val="00B0F0"/>
              </a:solidFill>
              <a:latin typeface="Arial" panose="020B0604020202020204"/>
              <a:cs typeface="Arial" panose="020B0604020202020204"/>
            </a:endParaRPr>
          </a:p>
        </p:txBody>
      </p:sp>
      <p:sp>
        <p:nvSpPr>
          <p:cNvPr id="29706" name="WordArt 14"/>
          <p:cNvSpPr>
            <a:spLocks noChangeArrowheads="1" noChangeShapeType="1" noTextEdit="1"/>
          </p:cNvSpPr>
          <p:nvPr/>
        </p:nvSpPr>
        <p:spPr bwMode="auto">
          <a:xfrm>
            <a:off x="107950" y="5373688"/>
            <a:ext cx="3028950" cy="38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33CC"/>
                  </a:solidFill>
                  <a:round/>
                </a:ln>
                <a:solidFill>
                  <a:srgbClr val="00B0F0"/>
                </a:solidFill>
                <a:latin typeface="Arial" panose="020B0604020202020204"/>
                <a:cs typeface="Arial" panose="020B0604020202020204"/>
              </a:rPr>
              <a:t>меньше силы </a:t>
            </a:r>
            <a:endParaRPr lang="ru-RU" sz="3600" kern="10" dirty="0">
              <a:ln w="9525">
                <a:solidFill>
                  <a:srgbClr val="0033CC"/>
                </a:solidFill>
                <a:round/>
              </a:ln>
              <a:solidFill>
                <a:srgbClr val="00B0F0"/>
              </a:solidFill>
              <a:latin typeface="Arial" panose="020B0604020202020204"/>
              <a:cs typeface="Arial" panose="020B0604020202020204"/>
            </a:endParaRPr>
          </a:p>
        </p:txBody>
      </p:sp>
      <p:sp>
        <p:nvSpPr>
          <p:cNvPr id="29707" name="WordArt 15"/>
          <p:cNvSpPr>
            <a:spLocks noChangeArrowheads="1" noChangeShapeType="1" noTextEdit="1"/>
          </p:cNvSpPr>
          <p:nvPr/>
        </p:nvSpPr>
        <p:spPr bwMode="auto">
          <a:xfrm>
            <a:off x="107950" y="6021388"/>
            <a:ext cx="593407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660066"/>
                  </a:solidFill>
                  <a:round/>
                </a:ln>
                <a:solidFill>
                  <a:srgbClr val="00B0F0"/>
                </a:solidFill>
                <a:latin typeface="Arial" panose="020B0604020202020204"/>
                <a:cs typeface="Arial" panose="020B0604020202020204"/>
              </a:rPr>
              <a:t>поверхностного натяжения</a:t>
            </a:r>
            <a:r>
              <a:rPr lang="ru-RU" sz="3600" kern="10" dirty="0">
                <a:ln w="9525">
                  <a:solidFill>
                    <a:srgbClr val="660066"/>
                  </a:solidFill>
                  <a:rou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CC0099"/>
                    </a:gs>
                  </a:gsLst>
                  <a:lin ang="0" scaled="1"/>
                </a:gradFill>
                <a:latin typeface="Arial" panose="020B0604020202020204"/>
                <a:cs typeface="Arial" panose="020B0604020202020204"/>
              </a:rPr>
              <a:t>.</a:t>
            </a:r>
            <a:endParaRPr lang="ru-RU" sz="3600" kern="10" dirty="0">
              <a:ln w="9525">
                <a:solidFill>
                  <a:srgbClr val="660066"/>
                </a:solidFill>
                <a:round/>
              </a:ln>
              <a:gradFill rotWithShape="1">
                <a:gsLst>
                  <a:gs pos="0">
                    <a:srgbClr val="FFFF00"/>
                  </a:gs>
                  <a:gs pos="100000">
                    <a:srgbClr val="CC0099"/>
                  </a:gs>
                </a:gsLst>
                <a:lin ang="0" scaled="1"/>
              </a:gradFill>
              <a:latin typeface="Arial" panose="020B0604020202020204"/>
              <a:cs typeface="Arial" panose="020B0604020202020204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СПИСОК ЛИТЕРАТУРЫ:</a:t>
            </a:r>
            <a:endParaRPr lang="ru-RU" dirty="0" smtClean="0"/>
          </a:p>
        </p:txBody>
      </p:sp>
      <p:sp>
        <p:nvSpPr>
          <p:cNvPr id="98307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1268413"/>
            <a:ext cx="8229600" cy="4530725"/>
          </a:xfrm>
        </p:spPr>
        <p:txBody>
          <a:bodyPr>
            <a:normAutofit fontScale="85000" lnSpcReduction="20000"/>
          </a:bodyPr>
          <a:lstStyle/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2400" dirty="0" smtClean="0"/>
              <a:t>-Справочник школьника</a:t>
            </a:r>
            <a:endParaRPr lang="ru-RU" sz="2400" dirty="0" smtClean="0"/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2400" dirty="0" smtClean="0"/>
              <a:t>«Физика» Ю. Ю. </a:t>
            </a:r>
            <a:r>
              <a:rPr lang="ru-RU" sz="2400" dirty="0" err="1" smtClean="0"/>
              <a:t>Коретина</a:t>
            </a:r>
            <a:r>
              <a:rPr lang="ru-RU" sz="2400" dirty="0" smtClean="0"/>
              <a:t> и </a:t>
            </a:r>
            <a:endParaRPr lang="ru-RU" sz="2400" dirty="0" smtClean="0"/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2400" dirty="0" smtClean="0"/>
              <a:t>А. П. </a:t>
            </a:r>
            <a:r>
              <a:rPr lang="ru-RU" sz="2400" dirty="0" err="1" smtClean="0"/>
              <a:t>Коретин</a:t>
            </a:r>
            <a:r>
              <a:rPr lang="ru-RU" sz="2400" dirty="0" smtClean="0"/>
              <a:t>.</a:t>
            </a:r>
            <a:endParaRPr lang="ru-RU" sz="2400" dirty="0" smtClean="0"/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2400" dirty="0" smtClean="0"/>
              <a:t>-Энциклопедия «</a:t>
            </a:r>
            <a:r>
              <a:rPr lang="ru-RU" sz="2400" dirty="0" err="1" smtClean="0"/>
              <a:t>Кругосвет</a:t>
            </a:r>
            <a:r>
              <a:rPr lang="ru-RU" sz="2400" dirty="0" smtClean="0"/>
              <a:t>»           </a:t>
            </a:r>
            <a:endParaRPr lang="ru-RU" sz="2400" dirty="0" smtClean="0">
              <a:hlinkClick r:id="rId1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2400" dirty="0" smtClean="0">
                <a:hlinkClick r:id="rId1"/>
              </a:rPr>
              <a:t>http://www.krugosvet.ru</a:t>
            </a:r>
            <a:endParaRPr lang="ru-RU" sz="2400" dirty="0" smtClean="0"/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2400" dirty="0" smtClean="0"/>
              <a:t>3) ЗАГАДКИ ВОДЫ (НАБЕРУХИН Ю.И. , 1996), ХИМИЯ</a:t>
            </a:r>
            <a:endParaRPr lang="ru-RU" sz="2400" dirty="0" smtClean="0"/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2400" dirty="0" smtClean="0"/>
              <a:t>4)</a:t>
            </a:r>
            <a:r>
              <a:rPr lang="ru-RU" sz="2400" b="1" dirty="0" smtClean="0"/>
              <a:t> </a:t>
            </a:r>
            <a:r>
              <a:rPr lang="ru-RU" sz="2400" dirty="0" smtClean="0"/>
              <a:t>Всеволод АРАБАДЖИ</a:t>
            </a:r>
            <a:r>
              <a:rPr lang="ru-RU" sz="2400" b="1" dirty="0" smtClean="0"/>
              <a:t> «</a:t>
            </a:r>
            <a:r>
              <a:rPr lang="ru-RU" sz="2400" dirty="0" smtClean="0"/>
              <a:t>Загадки простой воды»</a:t>
            </a:r>
            <a:endParaRPr lang="ru-RU" sz="2400" b="1" dirty="0" smtClean="0"/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2400" dirty="0" smtClean="0"/>
              <a:t>5)</a:t>
            </a:r>
            <a:r>
              <a:rPr lang="ru-RU" sz="2400" b="1" dirty="0" smtClean="0"/>
              <a:t> </a:t>
            </a:r>
            <a:r>
              <a:rPr lang="ru-RU" sz="2400" dirty="0" smtClean="0"/>
              <a:t>Википедия — свободная энциклопедия.</a:t>
            </a:r>
            <a:endParaRPr lang="ru-RU" sz="2400" b="1" dirty="0" smtClean="0"/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2400" dirty="0" smtClean="0">
                <a:hlinkClick r:id="rId2"/>
              </a:rPr>
              <a:t>http://ru.wikipedia.org/wiki</a:t>
            </a:r>
            <a:endParaRPr lang="ru-RU" sz="2400" b="1" dirty="0" smtClean="0"/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2400" dirty="0" smtClean="0"/>
              <a:t>6)Занимательная химия</a:t>
            </a:r>
            <a:endParaRPr lang="ru-RU" sz="2400" b="1" dirty="0" smtClean="0"/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2400" dirty="0" smtClean="0">
                <a:hlinkClick r:id="rId3"/>
              </a:rPr>
              <a:t>http://www.chem.tut.ru/</a:t>
            </a:r>
            <a:endParaRPr lang="ru-RU" sz="2400" dirty="0" smtClean="0"/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2400" dirty="0" smtClean="0"/>
              <a:t>7) </a:t>
            </a:r>
            <a:r>
              <a:rPr lang="ru-RU" sz="2400" dirty="0" smtClean="0">
                <a:hlinkClick r:id="rId4"/>
              </a:rPr>
              <a:t>http://www.</a:t>
            </a:r>
            <a:r>
              <a:rPr lang="en-US" sz="2400" dirty="0" err="1" smtClean="0">
                <a:hlinkClick r:id="rId4"/>
              </a:rPr>
              <a:t>akva</a:t>
            </a:r>
            <a:r>
              <a:rPr lang="ru-RU" sz="2400" dirty="0" smtClean="0">
                <a:hlinkClick r:id="rId4"/>
              </a:rPr>
              <a:t>-</a:t>
            </a:r>
            <a:r>
              <a:rPr lang="en-US" sz="2400" dirty="0" smtClean="0">
                <a:hlinkClick r:id="rId4"/>
              </a:rPr>
              <a:t>vita</a:t>
            </a:r>
            <a:r>
              <a:rPr lang="ru-RU" sz="2400" dirty="0" smtClean="0">
                <a:hlinkClick r:id="rId4"/>
              </a:rPr>
              <a:t>.</a:t>
            </a:r>
            <a:r>
              <a:rPr lang="en-US" sz="2400" dirty="0" err="1" smtClean="0">
                <a:hlinkClick r:id="rId4"/>
              </a:rPr>
              <a:t>ru</a:t>
            </a:r>
            <a:endParaRPr lang="ru-RU" sz="2400" dirty="0" smtClean="0"/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2400" dirty="0" smtClean="0"/>
              <a:t>8) </a:t>
            </a:r>
            <a:r>
              <a:rPr lang="en-US" sz="2400" dirty="0" smtClean="0">
                <a:hlinkClick r:id="rId5"/>
              </a:rPr>
              <a:t>http</a:t>
            </a:r>
            <a:r>
              <a:rPr lang="ru-RU" sz="2400" dirty="0" smtClean="0">
                <a:hlinkClick r:id="rId5"/>
              </a:rPr>
              <a:t>://</a:t>
            </a:r>
            <a:r>
              <a:rPr lang="en-US" sz="2400" dirty="0" err="1" smtClean="0">
                <a:hlinkClick r:id="rId5"/>
              </a:rPr>
              <a:t>elementy</a:t>
            </a:r>
            <a:r>
              <a:rPr lang="ru-RU" sz="2400" dirty="0" smtClean="0">
                <a:hlinkClick r:id="rId5"/>
              </a:rPr>
              <a:t>.</a:t>
            </a:r>
            <a:r>
              <a:rPr lang="en-US" sz="2400" dirty="0" err="1" smtClean="0">
                <a:hlinkClick r:id="rId5"/>
              </a:rPr>
              <a:t>ru</a:t>
            </a:r>
            <a:endParaRPr lang="ru-RU" sz="2400" dirty="0" smtClean="0"/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2400" dirty="0" smtClean="0"/>
              <a:t>9) </a:t>
            </a:r>
            <a:r>
              <a:rPr lang="en-US" sz="2400" dirty="0" smtClean="0">
                <a:hlinkClick r:id="rId6"/>
              </a:rPr>
              <a:t>http</a:t>
            </a:r>
            <a:r>
              <a:rPr lang="ru-RU" sz="2400" dirty="0" smtClean="0">
                <a:hlinkClick r:id="rId6"/>
              </a:rPr>
              <a:t>://</a:t>
            </a:r>
            <a:r>
              <a:rPr lang="en-US" sz="2400" dirty="0" smtClean="0">
                <a:hlinkClick r:id="rId6"/>
              </a:rPr>
              <a:t>www</a:t>
            </a:r>
            <a:r>
              <a:rPr lang="ru-RU" sz="2400" dirty="0" smtClean="0">
                <a:hlinkClick r:id="rId6"/>
              </a:rPr>
              <a:t>.</a:t>
            </a:r>
            <a:r>
              <a:rPr lang="en-US" sz="2400" dirty="0" err="1" smtClean="0">
                <a:hlinkClick r:id="rId6"/>
              </a:rPr>
              <a:t>natwre</a:t>
            </a:r>
            <a:r>
              <a:rPr lang="en-US" sz="2400" dirty="0" err="1" smtClean="0"/>
              <a:t>baikal</a:t>
            </a:r>
            <a:r>
              <a:rPr lang="ru-RU" sz="2400" dirty="0" smtClean="0"/>
              <a:t>.</a:t>
            </a:r>
            <a:r>
              <a:rPr lang="en-US" sz="2400" dirty="0" err="1" smtClean="0"/>
              <a:t>ru</a:t>
            </a:r>
            <a:endParaRPr lang="ru-RU" sz="2400" dirty="0" smtClean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983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98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5000" fill="hold"/>
                                        <p:tgtEl>
                                          <p:spTgt spid="983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0" fill="hold"/>
                                        <p:tgtEl>
                                          <p:spTgt spid="983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5000" fill="hold"/>
                                        <p:tgtEl>
                                          <p:spTgt spid="983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000" fill="hold"/>
                                        <p:tgtEl>
                                          <p:spTgt spid="983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5000" fill="hold"/>
                                        <p:tgtEl>
                                          <p:spTgt spid="983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0" fill="hold"/>
                                        <p:tgtEl>
                                          <p:spTgt spid="983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5000" fill="hold"/>
                                        <p:tgtEl>
                                          <p:spTgt spid="983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000" fill="hold"/>
                                        <p:tgtEl>
                                          <p:spTgt spid="983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5000" fill="hold"/>
                                        <p:tgtEl>
                                          <p:spTgt spid="983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5000" fill="hold"/>
                                        <p:tgtEl>
                                          <p:spTgt spid="983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5000" fill="hold"/>
                                        <p:tgtEl>
                                          <p:spTgt spid="983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5000" fill="hold"/>
                                        <p:tgtEl>
                                          <p:spTgt spid="983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5000" fill="hold"/>
                                        <p:tgtEl>
                                          <p:spTgt spid="983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5000" fill="hold"/>
                                        <p:tgtEl>
                                          <p:spTgt spid="983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5000" fill="hold"/>
                                        <p:tgtEl>
                                          <p:spTgt spid="983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5000" fill="hold"/>
                                        <p:tgtEl>
                                          <p:spTgt spid="983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5000" fill="hold"/>
                                        <p:tgtEl>
                                          <p:spTgt spid="983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5000" fill="hold"/>
                                        <p:tgtEl>
                                          <p:spTgt spid="983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5000" fill="hold"/>
                                        <p:tgtEl>
                                          <p:spTgt spid="9830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5000" fill="hold"/>
                                        <p:tgtEl>
                                          <p:spTgt spid="9830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5000" fill="hold"/>
                                        <p:tgtEl>
                                          <p:spTgt spid="9830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5000" fill="hold"/>
                                        <p:tgtEl>
                                          <p:spTgt spid="9830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5000" fill="hold"/>
                                        <p:tgtEl>
                                          <p:spTgt spid="9830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5000" fill="hold"/>
                                        <p:tgtEl>
                                          <p:spTgt spid="9830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5000" fill="hold"/>
                                        <p:tgtEl>
                                          <p:spTgt spid="9830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5000" fill="hold"/>
                                        <p:tgtEl>
                                          <p:spTgt spid="9830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5000" fill="hold"/>
                                        <p:tgtEl>
                                          <p:spTgt spid="9830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5000" fill="hold"/>
                                        <p:tgtEl>
                                          <p:spTgt spid="9830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306" grpId="0"/>
      <p:bldP spid="98307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800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Жидкое состояние </a:t>
            </a:r>
            <a:r>
              <a:rPr lang="ru-RU" sz="4800" u="sng" dirty="0" smtClean="0"/>
              <a:t>воды:</a:t>
            </a:r>
            <a:endParaRPr lang="ru-RU" sz="4800" u="sng" dirty="0" smtClean="0"/>
          </a:p>
        </p:txBody>
      </p:sp>
      <p:pic>
        <p:nvPicPr>
          <p:cNvPr id="5123" name="Picture 5" descr="Копия (2) "/>
          <p:cNvPicPr>
            <a:picLocks noGrp="1" noChangeAspect="1" noChangeArrowheads="1"/>
          </p:cNvPicPr>
          <p:nvPr>
            <p:ph idx="1"/>
          </p:nvPr>
        </p:nvPicPr>
        <p:blipFill>
          <a:blip r:embed="rId1" cstate="print"/>
          <a:srcRect/>
          <a:stretch>
            <a:fillRect/>
          </a:stretch>
        </p:blipFill>
        <p:spPr>
          <a:xfrm>
            <a:off x="575707" y="1308511"/>
            <a:ext cx="7416800" cy="5562600"/>
          </a:xfrm>
          <a:noFill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42" name="Picture 6" descr="Копия "/>
          <p:cNvPicPr>
            <a:picLocks noGrp="1" noChangeAspect="1" noChangeArrowheads="1"/>
          </p:cNvPicPr>
          <p:nvPr>
            <p:ph idx="1"/>
          </p:nvPr>
        </p:nvPicPr>
        <p:blipFill>
          <a:blip r:embed="rId1" cstate="print"/>
          <a:srcRect/>
          <a:stretch>
            <a:fillRect/>
          </a:stretch>
        </p:blipFill>
        <p:spPr>
          <a:xfrm>
            <a:off x="755576" y="1628800"/>
            <a:ext cx="6794055" cy="5095850"/>
          </a:xfrm>
          <a:noFill/>
        </p:spPr>
      </p:pic>
      <p:sp>
        <p:nvSpPr>
          <p:cNvPr id="6147" name="Line 8"/>
          <p:cNvSpPr>
            <a:spLocks noChangeShapeType="1"/>
          </p:cNvSpPr>
          <p:nvPr/>
        </p:nvSpPr>
        <p:spPr bwMode="auto">
          <a:xfrm>
            <a:off x="3468390" y="3948053"/>
            <a:ext cx="1368425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</a:ln>
        </p:spPr>
        <p:txBody>
          <a:bodyPr/>
          <a:lstStyle/>
          <a:p>
            <a:endParaRPr lang="ru-RU"/>
          </a:p>
        </p:txBody>
      </p:sp>
      <p:sp>
        <p:nvSpPr>
          <p:cNvPr id="6148" name="Line 10"/>
          <p:cNvSpPr>
            <a:spLocks noChangeShapeType="1"/>
          </p:cNvSpPr>
          <p:nvPr/>
        </p:nvSpPr>
        <p:spPr bwMode="auto">
          <a:xfrm>
            <a:off x="4152603" y="3551972"/>
            <a:ext cx="0" cy="792162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</a:ln>
        </p:spPr>
        <p:txBody>
          <a:bodyPr/>
          <a:lstStyle/>
          <a:p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2051720" y="772431"/>
            <a:ext cx="391192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dirty="0" smtClean="0"/>
              <a:t>Увеличим</a:t>
            </a:r>
            <a:endParaRPr lang="ru-RU" sz="6000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554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554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554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4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Rectangle 4"/>
          <p:cNvSpPr>
            <a:spLocks noGrp="1" noChangeArrowheads="1"/>
          </p:cNvSpPr>
          <p:nvPr>
            <p:ph type="title"/>
          </p:nvPr>
        </p:nvSpPr>
        <p:spPr>
          <a:xfrm>
            <a:off x="179512" y="0"/>
            <a:ext cx="8569325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5000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При увеличении мы видим:</a:t>
            </a:r>
            <a:endParaRPr lang="ru-RU" sz="5000" u="sng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7171" name="Picture 6" descr="лдс1"/>
          <p:cNvPicPr>
            <a:picLocks noGrp="1" noChangeAspect="1" noChangeArrowheads="1"/>
          </p:cNvPicPr>
          <p:nvPr>
            <p:ph idx="1"/>
          </p:nvPr>
        </p:nvPicPr>
        <p:blipFill>
          <a:blip r:embed="rId1" cstate="print"/>
          <a:stretch>
            <a:fillRect/>
          </a:stretch>
        </p:blipFill>
        <p:spPr>
          <a:xfrm>
            <a:off x="1196182" y="2160588"/>
            <a:ext cx="5175249" cy="3881437"/>
          </a:xfrm>
          <a:noFill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 C 0.007 -0.01333  0.014 -0.028  0.021 -0.04667  C 0.04 -0.1  0.045 -0.152  0.031 -0.16  C 0.017 -0.16933  -0.01 -0.132  -0.029 -0.07867  C -0.039 -0.05067  -0.045 -0.024  -0.047 -0.004  C -0.05 0.012  -0.051 0.028  -0.051 0.04667  C -0.051 0.10667  -0.038 0.156  -0.023 0.156  C -0.008 0.156  0.005 0.10667  0.005 0.04667  C 0.005 0.01867  0.002 -0.008  -0.003 -0.02667  C -0.005 -0.04267  -0.01 -0.06  -0.016 -0.07733  C -0.036 -0.132  -0.063 -0.16933  -0.077 -0.16  C -0.091 -0.15067  -0.086 -0.1  -0.066 -0.04533  C -0.058 -0.02  -0.047 0.00133  -0.036 0.016  C -0.028 0.02933  -0.019 0.04133  -0.007 0.05333  C 0.029 0.092  0.065 0.10933  0.075 0.09333  C 0.084 0.07733  0.064 0.03333  0.028 -0.004  C 0.013 -0.02  -0.003 -0.032  -0.016 -0.04  C -0.028 -0.048  -0.043 -0.05467  -0.059 -0.05867  C -0.103 -0.072  -0.141 -0.068  -0.144 -0.04667  C -0.148 -0.02667  -0.115 0.0  -0.071 0.01333  C -0.051 0.01867  -0.032 0.02133  -0.017 0.02  C -0.004 0.02  0.01 0.01733  0.025 0.01333  C 0.069 0.0  0.102 -0.028  0.098 -0.048  C 0.095 -0.068  0.057 -0.07333  0.013 -0.06  C -0.008 -0.05333  -0.027 -0.044  -0.04 -0.03333  C -0.051 -0.02533  -0.062 -0.016  -0.074 -0.004  C -0.109 0.03467  -0.13 0.07733  -0.12 0.09333  C -0.111 0.10933  -0.074 0.092  -0.039 0.05467  C -0.022 0.036  -0.008 0.01733  0.0 0.0  Z" pathEditMode="relative">
                                      <p:cBhvr>
                                        <p:cTn id="6" dur="129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7982" y="404664"/>
            <a:ext cx="8130481" cy="5976664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90000"/>
              </a:lnSpc>
              <a:buNone/>
              <a:defRPr/>
            </a:pPr>
            <a:r>
              <a:rPr lang="ru-RU" sz="4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Молекулами воды в жидкости</a:t>
            </a:r>
            <a:endParaRPr lang="ru-RU" sz="4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lnSpc>
                <a:spcPct val="90000"/>
              </a:lnSpc>
              <a:buNone/>
              <a:defRPr/>
            </a:pPr>
            <a:r>
              <a:rPr lang="ru-RU" sz="4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практически </a:t>
            </a:r>
            <a:r>
              <a:rPr lang="ru-RU" sz="4400" u="sng" dirty="0">
                <a:solidFill>
                  <a:schemeClr val="tx1">
                    <a:lumMod val="95000"/>
                    <a:lumOff val="5000"/>
                  </a:schemeClr>
                </a:solidFill>
              </a:rPr>
              <a:t>вплотную прилегают друг</a:t>
            </a:r>
            <a:endParaRPr lang="ru-RU" sz="4400" u="sng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lnSpc>
                <a:spcPct val="90000"/>
              </a:lnSpc>
              <a:buNone/>
              <a:defRPr/>
            </a:pPr>
            <a:r>
              <a:rPr lang="ru-RU" sz="4400" u="sng" dirty="0">
                <a:solidFill>
                  <a:schemeClr val="tx1">
                    <a:lumMod val="95000"/>
                    <a:lumOff val="5000"/>
                  </a:schemeClr>
                </a:solidFill>
              </a:rPr>
              <a:t>другу</a:t>
            </a:r>
            <a:r>
              <a:rPr lang="ru-RU" sz="4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 Передвигаются </a:t>
            </a:r>
            <a:r>
              <a:rPr lang="ru-RU" sz="4400" u="sng" dirty="0">
                <a:solidFill>
                  <a:schemeClr val="tx1">
                    <a:lumMod val="95000"/>
                    <a:lumOff val="5000"/>
                  </a:schemeClr>
                </a:solidFill>
              </a:rPr>
              <a:t>скачками</a:t>
            </a:r>
            <a:endParaRPr lang="ru-RU" sz="4400" u="sng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lnSpc>
                <a:spcPct val="90000"/>
              </a:lnSpc>
              <a:buNone/>
              <a:defRPr/>
            </a:pPr>
            <a:r>
              <a:rPr lang="ru-RU" sz="4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(движение перескока, по пустым</a:t>
            </a:r>
            <a:endParaRPr lang="ru-RU" sz="4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lnSpc>
                <a:spcPct val="90000"/>
              </a:lnSpc>
              <a:buNone/>
              <a:defRPr/>
            </a:pPr>
            <a:r>
              <a:rPr lang="ru-RU" sz="4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местам в различных направлениях).</a:t>
            </a:r>
            <a:endParaRPr lang="ru-RU" sz="4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lnSpc>
                <a:spcPct val="90000"/>
              </a:lnSpc>
              <a:buNone/>
              <a:defRPr/>
            </a:pPr>
            <a:r>
              <a:rPr lang="ru-RU" sz="4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    Жидкость сохраняет постоянный</a:t>
            </a:r>
            <a:endParaRPr lang="ru-RU" sz="4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lnSpc>
                <a:spcPct val="90000"/>
              </a:lnSpc>
              <a:buNone/>
              <a:defRPr/>
            </a:pPr>
            <a:r>
              <a:rPr lang="ru-RU" sz="4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свой объем, но </a:t>
            </a:r>
            <a:r>
              <a:rPr lang="ru-RU" sz="4400" u="sng" dirty="0">
                <a:solidFill>
                  <a:schemeClr val="tx1">
                    <a:lumMod val="95000"/>
                    <a:lumOff val="5000"/>
                  </a:schemeClr>
                </a:solidFill>
              </a:rPr>
              <a:t>легко изменяет форму</a:t>
            </a:r>
            <a:r>
              <a:rPr lang="ru-RU" sz="4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,</a:t>
            </a:r>
            <a:endParaRPr lang="ru-RU" sz="4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lnSpc>
                <a:spcPct val="90000"/>
              </a:lnSpc>
              <a:buNone/>
              <a:defRPr/>
            </a:pPr>
            <a:r>
              <a:rPr lang="ru-RU" sz="4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принимая форму того сосуда в котором</a:t>
            </a:r>
            <a:endParaRPr lang="ru-RU" sz="4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lnSpc>
                <a:spcPct val="90000"/>
              </a:lnSpc>
              <a:buNone/>
              <a:defRPr/>
            </a:pPr>
            <a:r>
              <a:rPr lang="ru-RU" sz="4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находится. Поведение молекул</a:t>
            </a:r>
            <a:endParaRPr lang="ru-RU" sz="4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lnSpc>
                <a:spcPct val="90000"/>
              </a:lnSpc>
              <a:buNone/>
              <a:defRPr/>
            </a:pPr>
            <a:r>
              <a:rPr lang="ru-RU" sz="4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жидкости «базар».</a:t>
            </a:r>
            <a:endParaRPr lang="ru-RU" sz="4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1" cstate="print"/>
          <a:srcRect/>
          <a:stretch>
            <a:fillRect/>
          </a:stretch>
        </p:blipFill>
        <p:spPr>
          <a:xfrm>
            <a:off x="0" y="260350"/>
            <a:ext cx="9072563" cy="6329363"/>
          </a:xfrm>
          <a:noFill/>
        </p:spPr>
      </p:pic>
      <p:sp>
        <p:nvSpPr>
          <p:cNvPr id="10243" name="WordArt 7"/>
          <p:cNvSpPr>
            <a:spLocks noChangeArrowheads="1" noChangeShapeType="1" noTextEdit="1"/>
          </p:cNvSpPr>
          <p:nvPr/>
        </p:nvSpPr>
        <p:spPr bwMode="auto">
          <a:xfrm>
            <a:off x="3419475" y="188913"/>
            <a:ext cx="2160588" cy="17287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TopLeft"/>
              <a:lightRig rig="legacyNormal3" dir="r"/>
            </a:scene3d>
            <a:sp3d extrusionH="201600" prstMaterial="legacyMetal">
              <a:extrusionClr>
                <a:srgbClr val="FFFFFF"/>
              </a:extrusionClr>
            </a:sp3d>
          </a:bodyPr>
          <a:lstStyle/>
          <a:p>
            <a:pPr algn="ctr"/>
            <a:r>
              <a:rPr lang="ru-RU" sz="3600" kern="10">
                <a:ln w="9525">
                  <a:round/>
                </a:ln>
                <a:gradFill rotWithShape="1">
                  <a:gsLst>
                    <a:gs pos="0">
                      <a:srgbClr val="005CBF"/>
                    </a:gs>
                    <a:gs pos="12500">
                      <a:srgbClr val="0087E6"/>
                    </a:gs>
                    <a:gs pos="37500">
                      <a:srgbClr val="21D6E0"/>
                    </a:gs>
                    <a:gs pos="50000">
                      <a:srgbClr val="03D4A8"/>
                    </a:gs>
                    <a:gs pos="62500">
                      <a:srgbClr val="21D6E0"/>
                    </a:gs>
                    <a:gs pos="87500">
                      <a:srgbClr val="0087E6"/>
                    </a:gs>
                    <a:gs pos="100000">
                      <a:srgbClr val="005CBF"/>
                    </a:gs>
                  </a:gsLst>
                  <a:lin ang="5400000" scaled="1"/>
                </a:gradFill>
                <a:latin typeface="Times New Roman" panose="02020603050405020304"/>
                <a:cs typeface="Times New Roman" panose="02020603050405020304"/>
              </a:rPr>
              <a:t>ЛЕД</a:t>
            </a:r>
            <a:endParaRPr lang="ru-RU" sz="3600" kern="10">
              <a:ln w="9525">
                <a:round/>
              </a:ln>
              <a:gradFill rotWithShape="1">
                <a:gsLst>
                  <a:gs pos="0">
                    <a:srgbClr val="005CBF"/>
                  </a:gs>
                  <a:gs pos="12500">
                    <a:srgbClr val="0087E6"/>
                  </a:gs>
                  <a:gs pos="37500">
                    <a:srgbClr val="21D6E0"/>
                  </a:gs>
                  <a:gs pos="50000">
                    <a:srgbClr val="03D4A8"/>
                  </a:gs>
                  <a:gs pos="62500">
                    <a:srgbClr val="21D6E0"/>
                  </a:gs>
                  <a:gs pos="87500">
                    <a:srgbClr val="0087E6"/>
                  </a:gs>
                  <a:gs pos="100000">
                    <a:srgbClr val="005CBF"/>
                  </a:gs>
                </a:gsLst>
                <a:lin ang="5400000" scaled="1"/>
              </a:gradFill>
              <a:latin typeface="Times New Roman" panose="02020603050405020304"/>
              <a:cs typeface="Times New Roman" panose="02020603050405020304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>
          <a:xfrm>
            <a:off x="1476375" y="0"/>
            <a:ext cx="7010400" cy="1295400"/>
          </a:xfrm>
        </p:spPr>
        <p:txBody>
          <a:bodyPr/>
          <a:lstStyle/>
          <a:p>
            <a:pPr eaLnBrk="1" hangingPunct="1">
              <a:defRPr/>
            </a:pPr>
            <a:r>
              <a:rPr lang="ru-RU" sz="5400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Увеличим</a:t>
            </a:r>
            <a:r>
              <a:rPr lang="ru-RU" sz="5400" u="sng" dirty="0" smtClean="0"/>
              <a:t>:</a:t>
            </a:r>
            <a:endParaRPr lang="ru-RU" sz="5400" u="sng" dirty="0" smtClean="0"/>
          </a:p>
        </p:txBody>
      </p:sp>
      <p:pic>
        <p:nvPicPr>
          <p:cNvPr id="75781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1" cstate="print"/>
          <a:srcRect/>
          <a:stretch>
            <a:fillRect/>
          </a:stretch>
        </p:blipFill>
        <p:spPr>
          <a:xfrm>
            <a:off x="539750" y="1052513"/>
            <a:ext cx="7705725" cy="5564187"/>
          </a:xfrm>
          <a:noFill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757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757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75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75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5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5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578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578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578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78" grpId="0"/>
      <p:bldP spid="75781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12291" name="Picture 6" descr="лдс"/>
          <p:cNvPicPr>
            <a:picLocks noGrp="1" noChangeAspect="1" noChangeArrowheads="1"/>
          </p:cNvPicPr>
          <p:nvPr>
            <p:ph idx="1"/>
          </p:nvPr>
        </p:nvPicPr>
        <p:blipFill>
          <a:blip r:embed="rId1" cstate="print"/>
          <a:srcRect/>
          <a:stretch>
            <a:fillRect/>
          </a:stretch>
        </p:blipFill>
        <p:spPr>
          <a:xfrm>
            <a:off x="250825" y="188913"/>
            <a:ext cx="8675688" cy="6507162"/>
          </a:xfrm>
          <a:noFill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7680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7680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7680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768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768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768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768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4" grpId="0"/>
    </p:bld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6562</Words>
  <Application>WPS Presentation</Application>
  <PresentationFormat>Экран (4:3)</PresentationFormat>
  <Paragraphs>184</Paragraphs>
  <Slides>26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39" baseType="lpstr">
      <vt:lpstr>Arial</vt:lpstr>
      <vt:lpstr>SimSun</vt:lpstr>
      <vt:lpstr>Wingdings</vt:lpstr>
      <vt:lpstr>Wingdings 3</vt:lpstr>
      <vt:lpstr>Arial</vt:lpstr>
      <vt:lpstr>Times New Roman</vt:lpstr>
      <vt:lpstr>Trebuchet MS</vt:lpstr>
      <vt:lpstr>Microsoft YaHei</vt:lpstr>
      <vt:lpstr/>
      <vt:lpstr>Arial Unicode MS</vt:lpstr>
      <vt:lpstr>Calibri</vt:lpstr>
      <vt:lpstr>Impact</vt:lpstr>
      <vt:lpstr>Аспект</vt:lpstr>
      <vt:lpstr>Проектная работа:</vt:lpstr>
      <vt:lpstr>PowerPoint 演示文稿</vt:lpstr>
      <vt:lpstr>Жидкое состояние воды:</vt:lpstr>
      <vt:lpstr>PowerPoint 演示文稿</vt:lpstr>
      <vt:lpstr>При увеличении мы видим:</vt:lpstr>
      <vt:lpstr>PowerPoint 演示文稿</vt:lpstr>
      <vt:lpstr>PowerPoint 演示文稿</vt:lpstr>
      <vt:lpstr>Увеличим: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СОДЕРЖАНИЕ ВОДЫ  В ОРГАНИЗМЕ ЧЕЛОВЕКА.</vt:lpstr>
      <vt:lpstr>И еще несколько цифр:</vt:lpstr>
      <vt:lpstr>Интересные факты</vt:lpstr>
      <vt:lpstr>Несколько советов, как избежать обезвоживания в быту:  </vt:lpstr>
      <vt:lpstr>Поверхностное натяжение воды</vt:lpstr>
      <vt:lpstr>PowerPoint 演示文稿</vt:lpstr>
      <vt:lpstr>PowerPoint 演示文稿</vt:lpstr>
      <vt:lpstr>PowerPoint 演示文稿</vt:lpstr>
      <vt:lpstr>СПИСОК ЛИТЕРАТУРЫ: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Три агрегатных состояния воды</dc:title>
  <dc:creator>настя</dc:creator>
  <cp:lastModifiedBy>User</cp:lastModifiedBy>
  <cp:revision>188</cp:revision>
  <dcterms:created xsi:type="dcterms:W3CDTF">2006-04-30T18:10:00Z</dcterms:created>
  <dcterms:modified xsi:type="dcterms:W3CDTF">2018-10-06T15:22:26Z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1049-10.2.0.5908</vt:lpwstr>
  </property>
</Properties>
</file>