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40" r:id="rId1"/>
  </p:sldMasterIdLst>
  <p:sldIdLst>
    <p:sldId id="256" r:id="rId2"/>
    <p:sldId id="267" r:id="rId3"/>
    <p:sldId id="257" r:id="rId4"/>
    <p:sldId id="258" r:id="rId5"/>
    <p:sldId id="259" r:id="rId6"/>
    <p:sldId id="261" r:id="rId7"/>
    <p:sldId id="266" r:id="rId8"/>
    <p:sldId id="268" r:id="rId9"/>
    <p:sldId id="269" r:id="rId10"/>
    <p:sldId id="270" r:id="rId11"/>
    <p:sldId id="271" r:id="rId12"/>
    <p:sldId id="272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357" autoAdjust="0"/>
    <p:restoredTop sz="94660"/>
  </p:normalViewPr>
  <p:slideViewPr>
    <p:cSldViewPr>
      <p:cViewPr varScale="1">
        <p:scale>
          <a:sx n="69" d="100"/>
          <a:sy n="69" d="100"/>
        </p:scale>
        <p:origin x="588" y="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66124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47910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39563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72543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07166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24.09.2018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74524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24.09.2018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20939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24.09.2018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20891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24.09.2018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77564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24.09.2018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18103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24.09.2018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76417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presentation-creation.ru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24.09.2018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933082" y="6491962"/>
            <a:ext cx="32065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spcBef>
                <a:spcPct val="0"/>
              </a:spcBef>
            </a:pPr>
            <a:r>
              <a:rPr lang="en-US" sz="18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  <a:hlinkClick r:id="rId14"/>
              </a:rPr>
              <a:t>http://presentation-creation.ru/</a:t>
            </a: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251550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25041" y="1772816"/>
            <a:ext cx="7175351" cy="2448272"/>
          </a:xfrm>
        </p:spPr>
        <p:txBody>
          <a:bodyPr>
            <a:noAutofit/>
          </a:bodyPr>
          <a:lstStyle/>
          <a:p>
            <a:r>
              <a:rPr lang="ru-RU" sz="3600" dirty="0" smtClean="0">
                <a:solidFill>
                  <a:schemeClr val="accent2">
                    <a:lumMod val="50000"/>
                  </a:schemeClr>
                </a:solidFill>
              </a:rPr>
              <a:t>Разработка</a:t>
            </a:r>
            <a:r>
              <a:rPr lang="ru-RU" sz="3600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sz="3600" dirty="0" smtClean="0">
                <a:solidFill>
                  <a:schemeClr val="accent2">
                    <a:lumMod val="50000"/>
                  </a:schemeClr>
                </a:solidFill>
              </a:rPr>
              <a:t>собственных программ для ликвидации последствий вредоносных программ с помощью </a:t>
            </a:r>
            <a:r>
              <a:rPr lang="en-US" sz="3600" dirty="0" smtClean="0">
                <a:solidFill>
                  <a:schemeClr val="accent2">
                    <a:lumMod val="50000"/>
                  </a:schemeClr>
                </a:solidFill>
              </a:rPr>
              <a:t>bat-</a:t>
            </a:r>
            <a:r>
              <a:rPr lang="ru-RU" sz="3600" dirty="0" smtClean="0">
                <a:solidFill>
                  <a:schemeClr val="accent2">
                    <a:lumMod val="50000"/>
                  </a:schemeClr>
                </a:solidFill>
              </a:rPr>
              <a:t>файлов</a:t>
            </a:r>
            <a:r>
              <a:rPr lang="ru-RU" sz="3600" dirty="0">
                <a:solidFill>
                  <a:schemeClr val="accent2">
                    <a:lumMod val="50000"/>
                  </a:schemeClr>
                </a:solidFill>
              </a:rPr>
              <a:t>.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788024" y="4581128"/>
            <a:ext cx="4104456" cy="1800200"/>
          </a:xfrm>
        </p:spPr>
        <p:txBody>
          <a:bodyPr>
            <a:normAutofit fontScale="62500" lnSpcReduction="20000"/>
          </a:bodyPr>
          <a:lstStyle/>
          <a:p>
            <a:pPr algn="l"/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Выполнил: ученик 10-го класса</a:t>
            </a:r>
          </a:p>
          <a:p>
            <a:pPr algn="l"/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Григорьев Влад</a:t>
            </a:r>
          </a:p>
          <a:p>
            <a:pPr algn="l"/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Руководитель: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учитель информатики</a:t>
            </a:r>
          </a:p>
          <a:p>
            <a:pPr algn="l"/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Садовников С.Г.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706031" y="547899"/>
            <a:ext cx="57606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МБОУ « </a:t>
            </a:r>
            <a:r>
              <a:rPr lang="ru-RU" dirty="0" err="1" smtClean="0">
                <a:solidFill>
                  <a:schemeClr val="accent2">
                    <a:lumMod val="50000"/>
                  </a:schemeClr>
                </a:solidFill>
              </a:rPr>
              <a:t>Белогорская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 гимназия им. Н.Н. Ефимова»</a:t>
            </a: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5686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404664"/>
            <a:ext cx="6984775" cy="11430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000" dirty="0" smtClean="0">
                <a:solidFill>
                  <a:schemeClr val="accent2">
                    <a:lumMod val="50000"/>
                  </a:schemeClr>
                </a:solidFill>
              </a:rPr>
              <a:t>До обработки </a:t>
            </a:r>
            <a:endParaRPr lang="ru-RU" sz="4000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8" name="Объект 7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2060848"/>
            <a:ext cx="7803620" cy="4392488"/>
          </a:xfrm>
        </p:spPr>
      </p:pic>
    </p:spTree>
    <p:extLst>
      <p:ext uri="{BB962C8B-B14F-4D97-AF65-F5344CB8AC3E}">
        <p14:creationId xmlns:p14="http://schemas.microsoft.com/office/powerpoint/2010/main" val="4034235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260648"/>
            <a:ext cx="6512511" cy="11430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000" dirty="0" smtClean="0">
                <a:solidFill>
                  <a:schemeClr val="accent2">
                    <a:lumMod val="50000"/>
                  </a:schemeClr>
                </a:solidFill>
              </a:rPr>
              <a:t>После обработки</a:t>
            </a:r>
            <a:endParaRPr lang="ru-RU" sz="4000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8" name="Объект 7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2060848"/>
            <a:ext cx="7920880" cy="4458491"/>
          </a:xfrm>
        </p:spPr>
      </p:pic>
    </p:spTree>
    <p:extLst>
      <p:ext uri="{BB962C8B-B14F-4D97-AF65-F5344CB8AC3E}">
        <p14:creationId xmlns:p14="http://schemas.microsoft.com/office/powerpoint/2010/main" val="1362641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188640"/>
            <a:ext cx="6512511" cy="1143000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4000" dirty="0" smtClean="0">
                <a:solidFill>
                  <a:schemeClr val="accent2">
                    <a:lumMod val="50000"/>
                  </a:schemeClr>
                </a:solidFill>
              </a:rPr>
              <a:t>Заключение</a:t>
            </a:r>
            <a:r>
              <a:rPr lang="ru-RU" sz="6600" dirty="0" smtClean="0"/>
              <a:t> </a:t>
            </a:r>
            <a:endParaRPr lang="ru-RU" sz="6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8" y="2132856"/>
            <a:ext cx="7869891" cy="4495210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3200" dirty="0" smtClean="0">
                <a:solidFill>
                  <a:schemeClr val="accent2">
                    <a:lumMod val="50000"/>
                  </a:schemeClr>
                </a:solidFill>
              </a:rPr>
              <a:t>В ходе нашего исследования нами было изучено  программирование в интерпретаторе в </a:t>
            </a:r>
            <a:r>
              <a:rPr lang="en-US" sz="3200" dirty="0" smtClean="0">
                <a:solidFill>
                  <a:schemeClr val="accent2">
                    <a:lumMod val="50000"/>
                  </a:schemeClr>
                </a:solidFill>
              </a:rPr>
              <a:t>Windows cmd.exe</a:t>
            </a:r>
            <a:r>
              <a:rPr lang="ru-RU" sz="3200" dirty="0" smtClean="0">
                <a:solidFill>
                  <a:schemeClr val="accent2">
                    <a:lumMod val="50000"/>
                  </a:schemeClr>
                </a:solidFill>
              </a:rPr>
              <a:t>, создавать </a:t>
            </a:r>
            <a:r>
              <a:rPr lang="en-US" sz="3200" dirty="0" smtClean="0">
                <a:solidFill>
                  <a:schemeClr val="accent2">
                    <a:lumMod val="50000"/>
                  </a:schemeClr>
                </a:solidFill>
              </a:rPr>
              <a:t>“</a:t>
            </a:r>
            <a:r>
              <a:rPr lang="ru-RU" sz="3200" dirty="0" smtClean="0">
                <a:solidFill>
                  <a:schemeClr val="accent2">
                    <a:lumMod val="50000"/>
                  </a:schemeClr>
                </a:solidFill>
              </a:rPr>
              <a:t>батники</a:t>
            </a:r>
            <a:r>
              <a:rPr lang="en-US" sz="3200" dirty="0" smtClean="0">
                <a:solidFill>
                  <a:schemeClr val="accent2">
                    <a:lumMod val="50000"/>
                  </a:schemeClr>
                </a:solidFill>
              </a:rPr>
              <a:t>”.</a:t>
            </a:r>
            <a:r>
              <a:rPr lang="ru-RU" sz="3200" dirty="0" smtClean="0">
                <a:solidFill>
                  <a:schemeClr val="accent2">
                    <a:lumMod val="50000"/>
                  </a:schemeClr>
                </a:solidFill>
              </a:rPr>
              <a:t> И с</a:t>
            </a:r>
            <a:r>
              <a:rPr lang="en-US" sz="3200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sz="3200" dirty="0" smtClean="0">
                <a:solidFill>
                  <a:schemeClr val="accent2">
                    <a:lumMod val="50000"/>
                  </a:schemeClr>
                </a:solidFill>
              </a:rPr>
              <a:t>его помощью создали программу ликвидирующую последствия вирусов.</a:t>
            </a:r>
          </a:p>
        </p:txBody>
      </p:sp>
    </p:spTree>
    <p:extLst>
      <p:ext uri="{BB962C8B-B14F-4D97-AF65-F5344CB8AC3E}">
        <p14:creationId xmlns:p14="http://schemas.microsoft.com/office/powerpoint/2010/main" val="2949434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259632" y="332656"/>
            <a:ext cx="6624735" cy="1152128"/>
          </a:xfrm>
        </p:spPr>
        <p:txBody>
          <a:bodyPr/>
          <a:lstStyle/>
          <a:p>
            <a:pPr marL="0" indent="0">
              <a:buNone/>
            </a:pPr>
            <a:r>
              <a:rPr lang="ru-RU" sz="4000" dirty="0" smtClean="0">
                <a:solidFill>
                  <a:schemeClr val="accent2">
                    <a:lumMod val="50000"/>
                  </a:schemeClr>
                </a:solidFill>
              </a:rPr>
              <a:t>Актуальность</a:t>
            </a:r>
            <a:endParaRPr lang="ru-RU" sz="40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755576" y="1988840"/>
            <a:ext cx="7732381" cy="4536504"/>
          </a:xfrm>
        </p:spPr>
        <p:txBody>
          <a:bodyPr>
            <a:normAutofit lnSpcReduction="10000"/>
          </a:bodyPr>
          <a:lstStyle/>
          <a:p>
            <a:pPr algn="just"/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</a:rPr>
              <a:t>Сейчас технический прогресс развивается очень быстро. Каждый день создаются новые устройства, программы</a:t>
            </a:r>
            <a:r>
              <a:rPr lang="ru-RU" sz="2400" dirty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</a:rPr>
              <a:t>и вместе с ними также и растет количество вредоносных программ. По статистике каждый третий компьютер инфицирован вирусными программами. Поэтому мы очень часто сталкиваемся с проблемами защиты компьютера от вирусов и ликвидации их последствий.</a:t>
            </a:r>
          </a:p>
          <a:p>
            <a:pPr algn="just"/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</a:rPr>
              <a:t>Рассмотрев эти проблемы я решил создать программу ликвидации последствий после вредоносных программ.</a:t>
            </a:r>
          </a:p>
        </p:txBody>
      </p:sp>
    </p:spTree>
    <p:extLst>
      <p:ext uri="{BB962C8B-B14F-4D97-AF65-F5344CB8AC3E}">
        <p14:creationId xmlns:p14="http://schemas.microsoft.com/office/powerpoint/2010/main" val="1156378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907704" y="332656"/>
            <a:ext cx="5400599" cy="11430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4000" dirty="0" smtClean="0">
                <a:solidFill>
                  <a:schemeClr val="accent2">
                    <a:lumMod val="50000"/>
                  </a:schemeClr>
                </a:solidFill>
              </a:rPr>
              <a:t>Цели и задачи</a:t>
            </a:r>
            <a:endParaRPr lang="ru-RU" sz="40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539552" y="2132856"/>
            <a:ext cx="7920880" cy="4044107"/>
          </a:xfrm>
        </p:spPr>
        <p:txBody>
          <a:bodyPr>
            <a:normAutofit fontScale="85000" lnSpcReduction="10000"/>
          </a:bodyPr>
          <a:lstStyle/>
          <a:p>
            <a:pPr marL="0" indent="0" algn="just">
              <a:buNone/>
            </a:pPr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</a:rPr>
              <a:t>Цель: </a:t>
            </a:r>
            <a:r>
              <a:rPr lang="ru-RU" sz="3200" dirty="0" smtClean="0">
                <a:solidFill>
                  <a:schemeClr val="accent2">
                    <a:lumMod val="50000"/>
                  </a:schemeClr>
                </a:solidFill>
              </a:rPr>
              <a:t>Создание программы с помощью исполняемых </a:t>
            </a:r>
            <a:r>
              <a:rPr lang="en-US" sz="3200" dirty="0" smtClean="0">
                <a:solidFill>
                  <a:schemeClr val="accent2">
                    <a:lumMod val="50000"/>
                  </a:schemeClr>
                </a:solidFill>
              </a:rPr>
              <a:t>bat-</a:t>
            </a:r>
            <a:r>
              <a:rPr lang="ru-RU" sz="3200" dirty="0" smtClean="0">
                <a:solidFill>
                  <a:schemeClr val="accent2">
                    <a:lumMod val="50000"/>
                  </a:schemeClr>
                </a:solidFill>
              </a:rPr>
              <a:t>файлов ликвидирующих последствия после вредоносных программ.  </a:t>
            </a:r>
          </a:p>
          <a:p>
            <a:pPr marL="0" indent="0" algn="just">
              <a:buNone/>
            </a:pP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Задачи: 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1.   Изучить вредоносные программы</a:t>
            </a:r>
          </a:p>
          <a:p>
            <a:pPr marL="0" indent="0" algn="just">
              <a:buNone/>
            </a:pP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2.   Изучить антивирусы</a:t>
            </a:r>
          </a:p>
          <a:p>
            <a:pPr marL="0" indent="0" algn="just">
              <a:buNone/>
            </a:pPr>
            <a:r>
              <a:rPr lang="ru-RU" sz="3200" dirty="0" smtClean="0">
                <a:solidFill>
                  <a:schemeClr val="accent2">
                    <a:lumMod val="50000"/>
                  </a:schemeClr>
                </a:solidFill>
              </a:rPr>
              <a:t>3.   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Изучить </a:t>
            </a:r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BAT-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файл</a:t>
            </a:r>
          </a:p>
          <a:p>
            <a:pPr marL="0" indent="0" algn="just">
              <a:buNone/>
            </a:pPr>
            <a:r>
              <a:rPr lang="ru-RU" sz="3200" dirty="0" smtClean="0">
                <a:solidFill>
                  <a:schemeClr val="accent2">
                    <a:lumMod val="50000"/>
                  </a:schemeClr>
                </a:solidFill>
              </a:rPr>
              <a:t>4. Научиться программировать с системным интерпретатором</a:t>
            </a:r>
          </a:p>
          <a:p>
            <a:pPr marL="0" indent="0" algn="just">
              <a:buNone/>
            </a:pP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5.   Создать </a:t>
            </a:r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bat-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файл</a:t>
            </a:r>
            <a:endParaRPr lang="ru-RU" sz="3200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7260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043608" y="116632"/>
            <a:ext cx="6984776" cy="1368153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4000" dirty="0" smtClean="0">
                <a:solidFill>
                  <a:schemeClr val="accent2">
                    <a:lumMod val="50000"/>
                  </a:schemeClr>
                </a:solidFill>
              </a:rPr>
              <a:t>Что такое вредоносные               программы?</a:t>
            </a:r>
            <a:endParaRPr lang="ru-RU" sz="40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683568" y="2132856"/>
            <a:ext cx="7776864" cy="4104456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Вредоносные программы </a:t>
            </a:r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</a:rPr>
              <a:t>— </a:t>
            </a:r>
            <a:r>
              <a:rPr lang="ru-RU" sz="2000" dirty="0">
                <a:solidFill>
                  <a:schemeClr val="accent2">
                    <a:lumMod val="50000"/>
                  </a:schemeClr>
                </a:solidFill>
              </a:rPr>
              <a:t>это программы, предназначенные для незаконного доступа к информации, для скрытого использования компьютера или для нарушения работы</a:t>
            </a:r>
          </a:p>
          <a:p>
            <a:pPr marL="0" indent="0" algn="just">
              <a:buNone/>
            </a:pP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Вирус — </a:t>
            </a:r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</a:rPr>
              <a:t>программа</a:t>
            </a:r>
            <a:r>
              <a:rPr lang="ru-RU" sz="2000" dirty="0">
                <a:solidFill>
                  <a:schemeClr val="accent2">
                    <a:lumMod val="50000"/>
                  </a:schemeClr>
                </a:solidFill>
              </a:rPr>
              <a:t>, способная создавать свои копии (необязательно совпадающие с оригиналом) и внедрять их в файлы, системные области компьютера, компьютерных сетей, а также осуществлять иные деструктивные действия. При этом копии сохраняют способность дальнейшего распространения. Компьютерный вирус относится к вредоносным программам.</a:t>
            </a:r>
          </a:p>
          <a:p>
            <a:pPr algn="just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69764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27585" y="1988840"/>
            <a:ext cx="7452816" cy="4248472"/>
          </a:xfrm>
        </p:spPr>
        <p:txBody>
          <a:bodyPr>
            <a:normAutofit fontScale="92500" lnSpcReduction="20000"/>
          </a:bodyPr>
          <a:lstStyle/>
          <a:p>
            <a:pPr marL="0" indent="0" algn="just">
              <a:buNone/>
            </a:pPr>
            <a:r>
              <a:rPr lang="ru-RU" sz="2800" b="1" dirty="0">
                <a:solidFill>
                  <a:schemeClr val="accent2">
                    <a:lumMod val="50000"/>
                  </a:schemeClr>
                </a:solidFill>
              </a:rPr>
              <a:t>Признаки заражения </a:t>
            </a:r>
            <a:r>
              <a:rPr lang="ru-RU" sz="2800" dirty="0">
                <a:solidFill>
                  <a:schemeClr val="accent2">
                    <a:lumMod val="50000"/>
                  </a:schemeClr>
                </a:solidFill>
              </a:rPr>
              <a:t>вирусом:</a:t>
            </a:r>
          </a:p>
          <a:p>
            <a:pPr marL="0" indent="0" algn="just">
              <a:buNone/>
            </a:pPr>
            <a:r>
              <a:rPr lang="ru-RU" sz="2800" dirty="0">
                <a:solidFill>
                  <a:schemeClr val="accent2">
                    <a:lumMod val="50000"/>
                  </a:schemeClr>
                </a:solidFill>
              </a:rPr>
              <a:t>• замедление работы компьютера;</a:t>
            </a:r>
          </a:p>
          <a:p>
            <a:pPr marL="0" indent="0" algn="just">
              <a:buNone/>
            </a:pPr>
            <a:r>
              <a:rPr lang="ru-RU" sz="2800" dirty="0">
                <a:solidFill>
                  <a:schemeClr val="accent2">
                    <a:lumMod val="50000"/>
                  </a:schemeClr>
                </a:solidFill>
              </a:rPr>
              <a:t>• уменьшение объема оперативной памяти;</a:t>
            </a:r>
          </a:p>
          <a:p>
            <a:pPr marL="0" indent="0" algn="just">
              <a:buNone/>
            </a:pPr>
            <a:r>
              <a:rPr lang="ru-RU" sz="2800" dirty="0">
                <a:solidFill>
                  <a:schemeClr val="accent2">
                    <a:lumMod val="50000"/>
                  </a:schemeClr>
                </a:solidFill>
              </a:rPr>
              <a:t>• зависание, перезагрузка или блокировка компьютера;</a:t>
            </a:r>
          </a:p>
          <a:p>
            <a:pPr marL="0" indent="0" algn="just">
              <a:buNone/>
            </a:pPr>
            <a:r>
              <a:rPr lang="ru-RU" sz="2800" dirty="0">
                <a:solidFill>
                  <a:schemeClr val="accent2">
                    <a:lumMod val="50000"/>
                  </a:schemeClr>
                </a:solidFill>
              </a:rPr>
              <a:t>• ошибки при работе ОС или прикладных программ;</a:t>
            </a:r>
          </a:p>
          <a:p>
            <a:pPr marL="0" indent="0" algn="just">
              <a:buNone/>
            </a:pPr>
            <a:r>
              <a:rPr lang="ru-RU" sz="2800" dirty="0">
                <a:solidFill>
                  <a:schemeClr val="accent2">
                    <a:lumMod val="50000"/>
                  </a:schemeClr>
                </a:solidFill>
              </a:rPr>
              <a:t>• изменение длины файлов, появление новых файлов (в том числе «скрытых»);</a:t>
            </a:r>
          </a:p>
          <a:p>
            <a:pPr marL="0" indent="0" algn="just">
              <a:buNone/>
            </a:pPr>
            <a:r>
              <a:rPr lang="ru-RU" sz="2800" dirty="0">
                <a:solidFill>
                  <a:schemeClr val="accent2">
                    <a:lumMod val="50000"/>
                  </a:schemeClr>
                </a:solidFill>
              </a:rPr>
              <a:t>• рассылка сообщений по электронной почте без ведома автора.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043608" y="116632"/>
            <a:ext cx="6984776" cy="1368153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4000" dirty="0" smtClean="0">
                <a:solidFill>
                  <a:schemeClr val="accent2">
                    <a:lumMod val="50000"/>
                  </a:schemeClr>
                </a:solidFill>
              </a:rPr>
              <a:t>Что такое вредоносные               программы?</a:t>
            </a:r>
            <a:endParaRPr lang="ru-RU" sz="4000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1029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331640" y="404664"/>
            <a:ext cx="6512511" cy="1143000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Антивирусы</a:t>
            </a: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67544" y="1988840"/>
            <a:ext cx="8064897" cy="4248472"/>
          </a:xfrm>
        </p:spPr>
        <p:txBody>
          <a:bodyPr>
            <a:noAutofit/>
          </a:bodyPr>
          <a:lstStyle/>
          <a:p>
            <a:pPr algn="just"/>
            <a:r>
              <a:rPr lang="ru-RU" sz="2600" b="1" dirty="0" smtClean="0">
                <a:solidFill>
                  <a:schemeClr val="accent2">
                    <a:lumMod val="50000"/>
                  </a:schemeClr>
                </a:solidFill>
              </a:rPr>
              <a:t>Антивирусная программа</a:t>
            </a:r>
            <a:r>
              <a:rPr lang="ru-RU" sz="2600" dirty="0">
                <a:solidFill>
                  <a:schemeClr val="accent2">
                    <a:lumMod val="50000"/>
                  </a:schemeClr>
                </a:solidFill>
              </a:rPr>
              <a:t> — специализированная программа для обнаружения компьютерных вирусов, а также нежелательных (считающихся вредоносными) программ вообще и восстановления заражённых (модифицированных) такими программами файлов, а также для профилактики — предотвращения заражения (модификации) файлов или операционной системы вредоносным кодом.</a:t>
            </a:r>
          </a:p>
        </p:txBody>
      </p:sp>
    </p:spTree>
    <p:extLst>
      <p:ext uri="{BB962C8B-B14F-4D97-AF65-F5344CB8AC3E}">
        <p14:creationId xmlns:p14="http://schemas.microsoft.com/office/powerpoint/2010/main" val="505901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58906" y="260648"/>
            <a:ext cx="7839635" cy="1077084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000" b="1" dirty="0" smtClean="0">
                <a:solidFill>
                  <a:schemeClr val="accent2">
                    <a:lumMod val="50000"/>
                  </a:schemeClr>
                </a:solidFill>
              </a:rPr>
              <a:t>Что такое </a:t>
            </a:r>
            <a:r>
              <a:rPr lang="en-US" sz="4000" b="1" dirty="0">
                <a:solidFill>
                  <a:schemeClr val="accent2">
                    <a:lumMod val="50000"/>
                  </a:schemeClr>
                </a:solidFill>
              </a:rPr>
              <a:t>bat-</a:t>
            </a:r>
            <a:r>
              <a:rPr lang="ru-RU" sz="4000" b="1" dirty="0">
                <a:solidFill>
                  <a:schemeClr val="accent2">
                    <a:lumMod val="50000"/>
                  </a:schemeClr>
                </a:solidFill>
              </a:rPr>
              <a:t>файлы</a:t>
            </a:r>
            <a:r>
              <a:rPr lang="ru-RU" sz="4000" b="1" dirty="0" smtClean="0">
                <a:solidFill>
                  <a:schemeClr val="accent2">
                    <a:lumMod val="50000"/>
                  </a:schemeClr>
                </a:solidFill>
              </a:rPr>
              <a:t>?</a:t>
            </a:r>
            <a:endParaRPr lang="ru-RU" sz="40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611560" y="2060848"/>
            <a:ext cx="7920880" cy="4896544"/>
          </a:xfrm>
        </p:spPr>
        <p:txBody>
          <a:bodyPr>
            <a:normAutofit fontScale="70000" lnSpcReduction="20000"/>
          </a:bodyPr>
          <a:lstStyle/>
          <a:p>
            <a:pPr marL="0" indent="0" algn="just">
              <a:buNone/>
            </a:pPr>
            <a:r>
              <a:rPr lang="ru-RU" sz="3000" b="1" dirty="0">
                <a:solidFill>
                  <a:schemeClr val="accent2">
                    <a:lumMod val="50000"/>
                  </a:schemeClr>
                </a:solidFill>
              </a:rPr>
              <a:t>Пакетный файл</a:t>
            </a:r>
            <a:r>
              <a:rPr lang="ru-RU" sz="3000" dirty="0">
                <a:solidFill>
                  <a:schemeClr val="accent2">
                    <a:lumMod val="50000"/>
                  </a:schemeClr>
                </a:solidFill>
              </a:rPr>
              <a:t> (англ. </a:t>
            </a:r>
            <a:r>
              <a:rPr lang="ru-RU" sz="3000" i="1" dirty="0" err="1">
                <a:solidFill>
                  <a:schemeClr val="accent2">
                    <a:lumMod val="50000"/>
                  </a:schemeClr>
                </a:solidFill>
              </a:rPr>
              <a:t>batch</a:t>
            </a:r>
            <a:r>
              <a:rPr lang="ru-RU" sz="3000" i="1" dirty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sz="3000" i="1" dirty="0" err="1">
                <a:solidFill>
                  <a:schemeClr val="accent2">
                    <a:lumMod val="50000"/>
                  </a:schemeClr>
                </a:solidFill>
              </a:rPr>
              <a:t>file</a:t>
            </a:r>
            <a:r>
              <a:rPr lang="ru-RU" sz="3000" dirty="0">
                <a:solidFill>
                  <a:schemeClr val="accent2">
                    <a:lumMod val="50000"/>
                  </a:schemeClr>
                </a:solidFill>
              </a:rPr>
              <a:t>) — текстовый файл в MS-DOS, содержащий последовательность команд, предназначенных для исполнения командным интерпретатором. После запуска пакетного файла программа-интерпретатор (как правило</a:t>
            </a:r>
            <a:r>
              <a:rPr lang="en-US" sz="3000" dirty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sz="3000" b="1" dirty="0">
                <a:solidFill>
                  <a:schemeClr val="accent2">
                    <a:lumMod val="50000"/>
                  </a:schemeClr>
                </a:solidFill>
              </a:rPr>
              <a:t>cmd.exe</a:t>
            </a:r>
            <a:r>
              <a:rPr lang="ru-RU" sz="3000" dirty="0">
                <a:solidFill>
                  <a:schemeClr val="accent2">
                    <a:lumMod val="50000"/>
                  </a:schemeClr>
                </a:solidFill>
              </a:rPr>
              <a:t>) читает его строка за строкой и последовательно исполняет команды</a:t>
            </a:r>
            <a:r>
              <a:rPr lang="en-US" sz="3000" dirty="0">
                <a:solidFill>
                  <a:schemeClr val="accent2">
                    <a:lumMod val="50000"/>
                  </a:schemeClr>
                </a:solidFill>
              </a:rPr>
              <a:t>.</a:t>
            </a:r>
            <a:endParaRPr lang="ru-RU" sz="3000" dirty="0">
              <a:solidFill>
                <a:schemeClr val="accent2">
                  <a:lumMod val="50000"/>
                </a:schemeClr>
              </a:solidFill>
            </a:endParaRPr>
          </a:p>
          <a:p>
            <a:pPr marL="0" indent="0" algn="just">
              <a:buNone/>
            </a:pPr>
            <a:r>
              <a:rPr lang="ru-RU" sz="3000" dirty="0" err="1" smtClean="0">
                <a:solidFill>
                  <a:schemeClr val="accent2">
                    <a:lumMod val="50000"/>
                  </a:schemeClr>
                </a:solidFill>
              </a:rPr>
              <a:t>Bat</a:t>
            </a:r>
            <a:r>
              <a:rPr lang="ru-RU" sz="3000" dirty="0" smtClean="0">
                <a:solidFill>
                  <a:schemeClr val="accent2">
                    <a:lumMod val="50000"/>
                  </a:schemeClr>
                </a:solidFill>
              </a:rPr>
              <a:t>-файлы </a:t>
            </a:r>
            <a:r>
              <a:rPr lang="ru-RU" sz="3000" dirty="0">
                <a:solidFill>
                  <a:schemeClr val="accent2">
                    <a:lumMod val="50000"/>
                  </a:schemeClr>
                </a:solidFill>
              </a:rPr>
              <a:t>это </a:t>
            </a:r>
            <a:r>
              <a:rPr lang="ru-RU" sz="3000" dirty="0" smtClean="0">
                <a:solidFill>
                  <a:schemeClr val="accent2">
                    <a:lumMod val="50000"/>
                  </a:schemeClr>
                </a:solidFill>
              </a:rPr>
              <a:t>текстовые файлы</a:t>
            </a:r>
            <a:r>
              <a:rPr lang="ru-RU" sz="3000" dirty="0">
                <a:solidFill>
                  <a:schemeClr val="accent2">
                    <a:lumMod val="50000"/>
                  </a:schemeClr>
                </a:solidFill>
              </a:rPr>
              <a:t>,</a:t>
            </a:r>
            <a:r>
              <a:rPr lang="ru-RU" sz="3000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sz="3000" dirty="0">
                <a:solidFill>
                  <a:schemeClr val="accent2">
                    <a:lumMod val="50000"/>
                  </a:schemeClr>
                </a:solidFill>
              </a:rPr>
              <a:t>которые </a:t>
            </a:r>
            <a:r>
              <a:rPr lang="ru-RU" sz="3000" dirty="0" smtClean="0">
                <a:solidFill>
                  <a:schemeClr val="accent2">
                    <a:lumMod val="50000"/>
                  </a:schemeClr>
                </a:solidFill>
              </a:rPr>
              <a:t>содержат </a:t>
            </a:r>
            <a:r>
              <a:rPr lang="ru-RU" sz="3000" dirty="0">
                <a:solidFill>
                  <a:schemeClr val="accent2">
                    <a:lumMod val="50000"/>
                  </a:schemeClr>
                </a:solidFill>
              </a:rPr>
              <a:t>от одной до нескольких строчек </a:t>
            </a:r>
            <a:r>
              <a:rPr lang="ru-RU" sz="3000" dirty="0" smtClean="0">
                <a:solidFill>
                  <a:schemeClr val="accent2">
                    <a:lumMod val="50000"/>
                  </a:schemeClr>
                </a:solidFill>
              </a:rPr>
              <a:t>кода командной </a:t>
            </a:r>
            <a:r>
              <a:rPr lang="ru-RU" sz="3000" dirty="0">
                <a:solidFill>
                  <a:schemeClr val="accent2">
                    <a:lumMod val="50000"/>
                  </a:schemeClr>
                </a:solidFill>
              </a:rPr>
              <a:t>строки. </a:t>
            </a:r>
            <a:r>
              <a:rPr lang="ru-RU" sz="3000" dirty="0" smtClean="0">
                <a:solidFill>
                  <a:schemeClr val="accent2">
                    <a:lumMod val="50000"/>
                  </a:schemeClr>
                </a:solidFill>
              </a:rPr>
              <a:t>Запуск </a:t>
            </a:r>
            <a:r>
              <a:rPr lang="ru-RU" sz="3000" dirty="0">
                <a:solidFill>
                  <a:schemeClr val="accent2">
                    <a:lumMod val="50000"/>
                  </a:schemeClr>
                </a:solidFill>
              </a:rPr>
              <a:t>ВАТ- </a:t>
            </a:r>
            <a:r>
              <a:rPr lang="ru-RU" sz="3000" dirty="0" smtClean="0">
                <a:solidFill>
                  <a:schemeClr val="accent2">
                    <a:lumMod val="50000"/>
                  </a:schemeClr>
                </a:solidFill>
              </a:rPr>
              <a:t>файлов </a:t>
            </a:r>
            <a:r>
              <a:rPr lang="ru-RU" sz="3000" dirty="0">
                <a:solidFill>
                  <a:schemeClr val="accent2">
                    <a:lumMod val="50000"/>
                  </a:schemeClr>
                </a:solidFill>
              </a:rPr>
              <a:t>выполняется простым двойным кликом по нему. </a:t>
            </a:r>
            <a:r>
              <a:rPr lang="ru-RU" sz="3000" dirty="0" smtClean="0">
                <a:solidFill>
                  <a:schemeClr val="accent2">
                    <a:lumMod val="50000"/>
                  </a:schemeClr>
                </a:solidFill>
              </a:rPr>
              <a:t>Записанные </a:t>
            </a:r>
            <a:r>
              <a:rPr lang="ru-RU" sz="3000" dirty="0">
                <a:solidFill>
                  <a:schemeClr val="accent2">
                    <a:lumMod val="50000"/>
                  </a:schemeClr>
                </a:solidFill>
              </a:rPr>
              <a:t>в нем </a:t>
            </a:r>
            <a:r>
              <a:rPr lang="ru-RU" sz="3000" dirty="0" smtClean="0">
                <a:solidFill>
                  <a:schemeClr val="accent2">
                    <a:lumMod val="50000"/>
                  </a:schemeClr>
                </a:solidFill>
              </a:rPr>
              <a:t>команды </a:t>
            </a:r>
            <a:r>
              <a:rPr lang="ru-RU" sz="3000" dirty="0">
                <a:solidFill>
                  <a:schemeClr val="accent2">
                    <a:lumMod val="50000"/>
                  </a:schemeClr>
                </a:solidFill>
              </a:rPr>
              <a:t>будут выполняться </a:t>
            </a:r>
            <a:r>
              <a:rPr lang="ru-RU" sz="3000" dirty="0" smtClean="0">
                <a:solidFill>
                  <a:schemeClr val="accent2">
                    <a:lumMod val="50000"/>
                  </a:schemeClr>
                </a:solidFill>
              </a:rPr>
              <a:t>последовательно</a:t>
            </a:r>
            <a:r>
              <a:rPr lang="ru-RU" sz="3000" dirty="0">
                <a:solidFill>
                  <a:schemeClr val="accent2">
                    <a:lumMod val="50000"/>
                  </a:schemeClr>
                </a:solidFill>
              </a:rPr>
              <a:t>, при этом появится окошко командной строки. После завершения выполнения команд окно командной строки закроется. </a:t>
            </a:r>
          </a:p>
          <a:p>
            <a:pPr marL="0" indent="0" algn="just">
              <a:buNone/>
            </a:pPr>
            <a:r>
              <a:rPr lang="ru-RU" sz="3000" dirty="0" smtClean="0">
                <a:solidFill>
                  <a:schemeClr val="accent2">
                    <a:lumMod val="50000"/>
                  </a:schemeClr>
                </a:solidFill>
              </a:rPr>
              <a:t>Если же «батник» содержит всего несколько простых команд, то окно командной строки может появиться всего на несколько миллисекунд и исчезнуть с экрана.</a:t>
            </a:r>
            <a:endParaRPr lang="en-US" sz="3000" dirty="0" smtClean="0">
              <a:solidFill>
                <a:schemeClr val="accent2">
                  <a:lumMod val="50000"/>
                </a:schemeClr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56175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403648" y="332656"/>
            <a:ext cx="6512511" cy="11430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000" dirty="0" smtClean="0">
                <a:solidFill>
                  <a:schemeClr val="accent2">
                    <a:lumMod val="50000"/>
                  </a:schemeClr>
                </a:solidFill>
              </a:rPr>
              <a:t>Применение</a:t>
            </a:r>
            <a:endParaRPr lang="ru-RU" sz="40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611560" y="1988840"/>
            <a:ext cx="7920880" cy="4536504"/>
          </a:xfrm>
        </p:spPr>
        <p:txBody>
          <a:bodyPr>
            <a:noAutofit/>
          </a:bodyPr>
          <a:lstStyle/>
          <a:p>
            <a:pPr algn="just"/>
            <a:r>
              <a:rPr lang="ru-RU" sz="2800" dirty="0">
                <a:solidFill>
                  <a:schemeClr val="accent2">
                    <a:lumMod val="50000"/>
                  </a:schemeClr>
                </a:solidFill>
              </a:rPr>
              <a:t>Пакетные файлы полезны для автоматического запуска приложений. Основная область применения — автоматизация наиболее рутинных операций, которые регулярно приходится совершать пользователю компьютера: например, копирование, перемещение, переименование, удаление </a:t>
            </a:r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</a:rPr>
              <a:t>файлов, </a:t>
            </a:r>
            <a:r>
              <a:rPr lang="ru-RU" sz="2800" dirty="0">
                <a:solidFill>
                  <a:schemeClr val="accent2">
                    <a:lumMod val="50000"/>
                  </a:schemeClr>
                </a:solidFill>
              </a:rPr>
              <a:t>работа с </a:t>
            </a:r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</a:rPr>
              <a:t>папками, </a:t>
            </a:r>
            <a:r>
              <a:rPr lang="ru-RU" sz="2800" dirty="0">
                <a:solidFill>
                  <a:schemeClr val="accent2">
                    <a:lumMod val="50000"/>
                  </a:schemeClr>
                </a:solidFill>
              </a:rPr>
              <a:t>архивация и т. п.</a:t>
            </a:r>
          </a:p>
        </p:txBody>
      </p:sp>
    </p:spTree>
    <p:extLst>
      <p:ext uri="{BB962C8B-B14F-4D97-AF65-F5344CB8AC3E}">
        <p14:creationId xmlns:p14="http://schemas.microsoft.com/office/powerpoint/2010/main" val="3202421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404664"/>
            <a:ext cx="7920880" cy="11430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000" dirty="0" smtClean="0">
                <a:solidFill>
                  <a:schemeClr val="accent2">
                    <a:lumMod val="50000"/>
                  </a:schemeClr>
                </a:solidFill>
              </a:rPr>
              <a:t>Функции моего </a:t>
            </a:r>
            <a:r>
              <a:rPr lang="en-US" sz="4000" dirty="0" smtClean="0">
                <a:solidFill>
                  <a:schemeClr val="accent2">
                    <a:lumMod val="50000"/>
                  </a:schemeClr>
                </a:solidFill>
              </a:rPr>
              <a:t>bat-</a:t>
            </a:r>
            <a:r>
              <a:rPr lang="ru-RU" sz="4000" dirty="0" smtClean="0">
                <a:solidFill>
                  <a:schemeClr val="accent2">
                    <a:lumMod val="50000"/>
                  </a:schemeClr>
                </a:solidFill>
              </a:rPr>
              <a:t>файла.</a:t>
            </a:r>
            <a:endParaRPr lang="ru-RU" sz="40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1988840"/>
            <a:ext cx="7869891" cy="4351194"/>
          </a:xfrm>
        </p:spPr>
        <p:txBody>
          <a:bodyPr>
            <a:normAutofit/>
          </a:bodyPr>
          <a:lstStyle/>
          <a:p>
            <a:pPr algn="just"/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</a:rPr>
              <a:t>Раскрытие скрытых файлов и папок.</a:t>
            </a:r>
          </a:p>
          <a:p>
            <a:pPr algn="just"/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</a:rPr>
              <a:t>Удаление </a:t>
            </a:r>
            <a:r>
              <a:rPr lang="ru-RU" sz="2400" dirty="0">
                <a:solidFill>
                  <a:schemeClr val="accent2">
                    <a:lumMod val="50000"/>
                  </a:schemeClr>
                </a:solidFill>
              </a:rPr>
              <a:t>лишних ярлыков</a:t>
            </a: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</a:rPr>
              <a:t>.</a:t>
            </a:r>
          </a:p>
          <a:p>
            <a:pPr algn="just"/>
            <a:r>
              <a:rPr lang="ru-RU" sz="2400" dirty="0">
                <a:solidFill>
                  <a:schemeClr val="accent2">
                    <a:lumMod val="50000"/>
                  </a:schemeClr>
                </a:solidFill>
              </a:rPr>
              <a:t> Блокирование сторонних активных процессов и удаление их источника</a:t>
            </a: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</a:rPr>
              <a:t>.</a:t>
            </a:r>
          </a:p>
          <a:p>
            <a:pPr algn="just"/>
            <a:r>
              <a:rPr lang="ru-RU" sz="2400" dirty="0">
                <a:solidFill>
                  <a:schemeClr val="accent2">
                    <a:lumMod val="50000"/>
                  </a:schemeClr>
                </a:solidFill>
              </a:rPr>
              <a:t>Удаление файла автозапуска</a:t>
            </a: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</a:rPr>
              <a:t>.</a:t>
            </a:r>
          </a:p>
          <a:p>
            <a:pPr algn="just"/>
            <a:r>
              <a:rPr lang="ru-RU" sz="2400" dirty="0">
                <a:solidFill>
                  <a:schemeClr val="accent2">
                    <a:lumMod val="50000"/>
                  </a:schemeClr>
                </a:solidFill>
              </a:rPr>
              <a:t>Удаление модифицированных системных папок и инородных файлов</a:t>
            </a: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</a:rPr>
              <a:t>.</a:t>
            </a:r>
          </a:p>
          <a:p>
            <a:pPr algn="just"/>
            <a:r>
              <a:rPr lang="ru-RU" sz="2400" dirty="0">
                <a:solidFill>
                  <a:schemeClr val="accent2">
                    <a:lumMod val="50000"/>
                  </a:schemeClr>
                </a:solidFill>
              </a:rPr>
              <a:t> Поиск и удаление файлов host.exe. </a:t>
            </a:r>
            <a:endParaRPr lang="ru-RU" sz="2400" dirty="0" smtClean="0"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8425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ogika-svyazey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Классическая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logika-svyazey</Template>
  <TotalTime>392</TotalTime>
  <Words>386</Words>
  <Application>Microsoft Office PowerPoint</Application>
  <PresentationFormat>Экран (4:3)</PresentationFormat>
  <Paragraphs>46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4" baseType="lpstr">
      <vt:lpstr>Arial</vt:lpstr>
      <vt:lpstr>logika-svyazey</vt:lpstr>
      <vt:lpstr>Разработка собственных программ для ликвидации последствий вредоносных программ с помощью bat-файлов.</vt:lpstr>
      <vt:lpstr>Актуальность</vt:lpstr>
      <vt:lpstr>Цели и задачи</vt:lpstr>
      <vt:lpstr>Что такое вредоносные               программы?</vt:lpstr>
      <vt:lpstr>Что такое вредоносные               программы?</vt:lpstr>
      <vt:lpstr>Антивирусы</vt:lpstr>
      <vt:lpstr>Что такое bat-файлы?</vt:lpstr>
      <vt:lpstr>Применение</vt:lpstr>
      <vt:lpstr>Функции моего bat-файла.</vt:lpstr>
      <vt:lpstr>До обработки </vt:lpstr>
      <vt:lpstr>После обработки</vt:lpstr>
      <vt:lpstr>Заключение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Создание собственных программ для ликвидации последствий вредоносных программ с помощью bat-файлов.</dc:title>
  <dc:creator>UCHITEL</dc:creator>
  <cp:lastModifiedBy>UCHITEL</cp:lastModifiedBy>
  <cp:revision>28</cp:revision>
  <dcterms:created xsi:type="dcterms:W3CDTF">2017-12-01T07:36:24Z</dcterms:created>
  <dcterms:modified xsi:type="dcterms:W3CDTF">2018-09-24T08:40:27Z</dcterms:modified>
</cp:coreProperties>
</file>