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9" r:id="rId18"/>
    <p:sldId id="285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B8555-78B9-4B49-B48D-728BE9809DC3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1F2CDB-62AB-4C21-A26D-A38A1147E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48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1F2CDB-62AB-4C21-A26D-A38A1147EE2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707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greensource.ru/vidy-jenergii/jenergija-voln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xem.net/greentech/greentech1.php" TargetMode="External"/><Relationship Id="rId2" Type="http://schemas.openxmlformats.org/officeDocument/2006/relationships/hyperlink" Target="http://cxem.net/electric/electric49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hyperlink" Target="http://cxem.net/greentech/greentech5.php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greensource.ru/vidy-jenergii/jadernaja-atomnaja-jenergi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greensource.ru/vidy-jenergii/teplovaja-jenergi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greensource.ru/vidy-jenergii/magnitnaja-jenergi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greensource.ru/vidy-jenergii/mehanicheskaja-jenergi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greensource.ru/vidy-jenergii/svetovaja-jenergi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greensource.ru/vidy-jenergii/termojadernaja-jenergi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reensource.ru/vidy-jenergii/jelektricheskaja-jenergija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greensource.ru/vidy-jenergii/himicheskaja-jenergij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sz="6000" b="1" i="1" dirty="0">
                <a:solidFill>
                  <a:srgbClr val="FF0000"/>
                </a:solidFill>
              </a:rPr>
              <a:t>ВИДЫ ЭНЕРГИИ И ЭНЕРГОНОСИТЕЛИ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3" y="5373216"/>
            <a:ext cx="3038305" cy="792088"/>
          </a:xfrm>
        </p:spPr>
        <p:txBody>
          <a:bodyPr>
            <a:normAutofit fontScale="92500" lnSpcReduction="20000"/>
          </a:bodyPr>
          <a:lstStyle/>
          <a:p>
            <a:r>
              <a:rPr lang="ru-RU" sz="1400" dirty="0"/>
              <a:t>                                                                                                                                                    </a:t>
            </a:r>
            <a:r>
              <a:rPr lang="ru-RU" sz="1400" dirty="0">
                <a:solidFill>
                  <a:schemeClr val="tx2"/>
                </a:solidFill>
              </a:rPr>
              <a:t>Выполнена: учитель МБОУ СОШ №38 г. Сургут                                                              Строкатова Ольга Борисовна</a:t>
            </a:r>
          </a:p>
        </p:txBody>
      </p:sp>
    </p:spTree>
    <p:extLst>
      <p:ext uri="{BB962C8B-B14F-4D97-AF65-F5344CB8AC3E}">
        <p14:creationId xmlns:p14="http://schemas.microsoft.com/office/powerpoint/2010/main" val="2261226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2250"/>
              </a:lnSpc>
            </a:pPr>
            <a:r>
              <a:rPr lang="ru-RU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2"/>
              </a:rPr>
              <a:t>ЭНЕРГИЯ ВОЛН</a:t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4865834" cy="2454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93096"/>
            <a:ext cx="698477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62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772816"/>
          </a:xfrm>
        </p:spPr>
        <p:txBody>
          <a:bodyPr>
            <a:normAutofit/>
          </a:bodyPr>
          <a:lstStyle/>
          <a:p>
            <a:pPr fontAlgn="base">
              <a:lnSpc>
                <a:spcPts val="2400"/>
              </a:lnSpc>
              <a:spcAft>
                <a:spcPts val="1875"/>
              </a:spcAft>
            </a:pPr>
            <a:r>
              <a:rPr lang="ru-RU" sz="2800" b="1" kern="1800" cap="all" dirty="0">
                <a:solidFill>
                  <a:srgbClr val="FF0000"/>
                </a:solidFill>
                <a:latin typeface="Arial"/>
                <a:ea typeface="Times New Roman"/>
              </a:rPr>
              <a:t>ВИДЫ </a:t>
            </a:r>
            <a:r>
              <a:rPr lang="ru-RU" sz="3600" b="1" kern="1800" cap="all" dirty="0">
                <a:solidFill>
                  <a:srgbClr val="FF0000"/>
                </a:solidFill>
                <a:latin typeface="Arial"/>
                <a:ea typeface="Times New Roman"/>
              </a:rPr>
              <a:t>ЭНЕРГИИ</a:t>
            </a:r>
            <a:r>
              <a:rPr lang="ru-RU" sz="2800" b="1" kern="1800" cap="all" dirty="0">
                <a:solidFill>
                  <a:srgbClr val="FF0000"/>
                </a:solidFill>
                <a:latin typeface="Arial"/>
                <a:ea typeface="Times New Roman"/>
              </a:rPr>
              <a:t> – ИЗВЕСТНЫЕ ЧЕЛОВЕЧЕСТВУ ТИПЫ ЭНЕРГИИ</a:t>
            </a:r>
            <a:br>
              <a:rPr lang="ru-RU" sz="2800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705678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0632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>
              <a:solidFill>
                <a:srgbClr val="494949"/>
              </a:solidFill>
              <a:latin typeface="Arial"/>
              <a:ea typeface="Times New Roman"/>
            </a:endParaRPr>
          </a:p>
          <a:p>
            <a:pPr marL="0" indent="0">
              <a:buNone/>
            </a:pPr>
            <a:r>
              <a:rPr lang="ru-RU" sz="3600" b="1" i="1" dirty="0">
                <a:solidFill>
                  <a:srgbClr val="FF0000"/>
                </a:solidFill>
                <a:latin typeface="Arial"/>
                <a:ea typeface="Times New Roman"/>
              </a:rPr>
              <a:t>Основным источником электроэнергии в мире являются, как известно, различного рода электростанции – тепловые электростанции, гидроэлектростанции и электростанции атомные.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467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Тепловые электростанции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149080"/>
            <a:ext cx="6696744" cy="2708920"/>
          </a:xfrm>
        </p:spPr>
        <p:txBody>
          <a:bodyPr>
            <a:normAutofit fontScale="40000" lnSpcReduction="20000"/>
          </a:bodyPr>
          <a:lstStyle/>
          <a:p>
            <a:r>
              <a:rPr lang="ru-RU" b="1" dirty="0">
                <a:solidFill>
                  <a:srgbClr val="494949"/>
                </a:solidFill>
                <a:latin typeface="Arial"/>
                <a:ea typeface="Times New Roman"/>
              </a:rPr>
              <a:t>Тепловые электростанции (ТЭС), 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работающие на органическом топливе (уголь, мазут, газ, сланцы, торф), являются на сегодня</a:t>
            </a:r>
            <a:r>
              <a:rPr lang="ru-RU" b="1" dirty="0">
                <a:solidFill>
                  <a:srgbClr val="494949"/>
                </a:solidFill>
                <a:latin typeface="Arial"/>
                <a:ea typeface="Times New Roman"/>
              </a:rPr>
              <a:t> 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основным видом используемых в России </a:t>
            </a:r>
            <a:r>
              <a:rPr lang="ru-RU" dirty="0" err="1">
                <a:solidFill>
                  <a:srgbClr val="494949"/>
                </a:solidFill>
                <a:latin typeface="Arial"/>
                <a:ea typeface="Times New Roman"/>
              </a:rPr>
              <a:t>энергопроизводителей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.</a:t>
            </a:r>
            <a:b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</a:b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Выбор места размещения тепловых электростанций определяется в основном наличием в данном регионе природных и топливных ресурсов. Мощные ТЭС строятся, как правило, в местах добычи топливных ресурсов или недалеко от крупных центров нефтеперерабатывающей промышленности. Тепловые электростанции, на которых в качестве топлива используются местные виды горючего (сланец, торф, низкокалорийные и многозольные угли), стараются размещать согласно потребности в электроэнергии и, в тоже время, с учётом наличия тех или иных видов топливных ресурсов.</a:t>
            </a:r>
            <a:b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</a:b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Электростанции, работающие на высококалорийном топливе, доставка которого к месту использования экономически целесообразна, размещаются обычно с учётом потребительского спроса на электроэнергию.</a:t>
            </a:r>
            <a:endParaRPr lang="ru-RU" sz="4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12776"/>
            <a:ext cx="3567184" cy="256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6865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Гидроэлектростанции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4121696"/>
            <a:ext cx="7416824" cy="261967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494949"/>
                </a:solidFill>
                <a:latin typeface="Arial"/>
                <a:ea typeface="Times New Roman"/>
              </a:rPr>
              <a:t>Гидроэлектростанции 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представляют собой специальные сооружения, возведённые в местах перекрытия больших рек плотиной и использующие энергию падающей воды для вращения турбин электрогенератора. Этот способ получения электроэнергии является наиболее </a:t>
            </a:r>
            <a:r>
              <a:rPr lang="ru-RU" dirty="0" err="1">
                <a:solidFill>
                  <a:srgbClr val="494949"/>
                </a:solidFill>
                <a:latin typeface="Arial"/>
                <a:ea typeface="Times New Roman"/>
              </a:rPr>
              <a:t>экологичным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, поскольку обходится без сжигания тех или иных видов топлива и не оставляет никаких вредных отходов после себя.</a:t>
            </a:r>
            <a:endParaRPr lang="ru-RU" sz="4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8760"/>
            <a:ext cx="3611893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845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Атомные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933056"/>
            <a:ext cx="7643192" cy="266429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494949"/>
                </a:solidFill>
                <a:latin typeface="Arial"/>
                <a:ea typeface="Times New Roman"/>
              </a:rPr>
              <a:t>Атомные электростанции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 (АЭС) отличаются от тепловых лишь тем, что, если в ТЭС для нагрева воды и получения пара используется горючее топливо, то в АЭС источником нагрева воды служит энергия тепла, выделяемого в процессе ядерной реакции.</a:t>
            </a:r>
            <a:endParaRPr lang="ru-RU" sz="4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566260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26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В настоящее время большую часть всей вырабатываемой в мире электроэнергии дают тепловые электростанции, мощность которых может составлять сотни тысяч и миллионы киловатт.</a:t>
            </a:r>
            <a:b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</a:b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Для совместного и согласованного производства электроэнергии электростанции различного типа объединяют в энергосистемы. Объединение электростанций, а также самих энергосистем между собой позволяет снизить стоимость электроэнергии и гарантирует бесперебойность режима электроснабжения потребителя. Объясняется это тем, что производство и расходование электроэнергии происходят одновременно, и невозможно аккумулировать всю вырабатываемую энергию в каком-либо виде. Поэтому электростанции обязаны иметь определённый резерв по рабочей мощности, необходимый для того, чтобы быть способными в любой момент удовлетворить возросший спрос на электроэнергию со стороны потребителя (на возросшую нагрузку). А величина потребления (спроса на энергию) может резко колебаться при изменении режимов и условий работы потребителей.</a:t>
            </a:r>
            <a:endParaRPr lang="ru-RU" sz="4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5723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509120"/>
            <a:ext cx="7931224" cy="216024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В городах в зимний период, например, потребление электроэнергии резко возрастает, а летом - снижается. В сельском хозяйстве, напротив, электрические подстанции больше загружены именно летом, когда производятся сезонные полевые работы. Кроме того, максимальные нагрузки электростанций, расположенных на востоке и западе страны обычно не совпадают из-за разницы во времени. При коллективной работе электростанций они подпитывают друг друга, что обеспечивает их более равномерную загрузку и повышение КПД работы.</a:t>
            </a:r>
            <a:endParaRPr lang="ru-RU" sz="4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956" y="1714500"/>
            <a:ext cx="2670043" cy="200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323" y="1458477"/>
            <a:ext cx="4600676" cy="2932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6759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Альтернативные 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93096"/>
            <a:ext cx="8229600" cy="2448272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Наряду с традиционным способом получения электроэнергии с помощью электростанций всё большую популярность приобретают в последнее время </a:t>
            </a:r>
            <a:r>
              <a:rPr lang="ru-RU" u="sng" dirty="0">
                <a:solidFill>
                  <a:srgbClr val="208EBC"/>
                </a:solidFill>
                <a:latin typeface="Arial"/>
                <a:ea typeface="Times New Roman"/>
                <a:hlinkClick r:id="rId2"/>
              </a:rPr>
              <a:t>альтернативные источники электроэнергии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. К подобным источникам можно отнести, например, </a:t>
            </a:r>
            <a:r>
              <a:rPr lang="ru-RU" b="1" u="sng" dirty="0">
                <a:solidFill>
                  <a:srgbClr val="208EBC"/>
                </a:solidFill>
                <a:latin typeface="Arial"/>
                <a:ea typeface="Times New Roman"/>
                <a:hlinkClick r:id="rId3"/>
              </a:rPr>
              <a:t>ветряные электрогенераторы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, которые преобразуют природную силу ветра в электрический ток.</a:t>
            </a:r>
            <a:endParaRPr lang="ru-RU" sz="4400" dirty="0">
              <a:latin typeface="Times New Roman"/>
              <a:ea typeface="Times New Roman"/>
            </a:endParaRPr>
          </a:p>
          <a:p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Всё большей популярностью в наше время пользуются и </a:t>
            </a:r>
            <a:r>
              <a:rPr lang="ru-RU" b="1" u="sng" dirty="0">
                <a:solidFill>
                  <a:srgbClr val="208EBC"/>
                </a:solidFill>
                <a:latin typeface="Arial"/>
                <a:ea typeface="Times New Roman"/>
                <a:hlinkClick r:id="rId4"/>
              </a:rPr>
              <a:t>солнечные батареи</a:t>
            </a:r>
            <a:r>
              <a:rPr lang="ru-RU" dirty="0">
                <a:solidFill>
                  <a:srgbClr val="494949"/>
                </a:solidFill>
                <a:latin typeface="Arial"/>
                <a:ea typeface="Times New Roman"/>
              </a:rPr>
              <a:t>, которые, в отличие от электрогенератора, используют принцип прямого преобразования энергии солнечных лучей в электрическую энергию (фотоэффект).</a:t>
            </a:r>
            <a:endParaRPr lang="ru-RU" sz="44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4824535" cy="2678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171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98618"/>
            <a:ext cx="8229600" cy="10529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i="1" dirty="0">
                <a:solidFill>
                  <a:srgbClr val="FF0000"/>
                </a:solidFill>
              </a:rPr>
              <a:t>         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14377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>
              <a:lnSpc>
                <a:spcPts val="2250"/>
              </a:lnSpc>
            </a:pPr>
            <a:r>
              <a:rPr lang="ru-RU" sz="3600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2"/>
              </a:rPr>
              <a:t>ЯДЕРНАЯ (АТОМНАЯ) ЭНЕРГИЯ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68760"/>
            <a:ext cx="496190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221088"/>
            <a:ext cx="664639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328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2250"/>
              </a:lnSpc>
            </a:pPr>
            <a:r>
              <a:rPr lang="ru-RU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2"/>
              </a:rPr>
              <a:t>ТЕПЛОВАЯ ЭНЕРГИЯ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84784"/>
            <a:ext cx="487619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653136"/>
            <a:ext cx="693790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638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2250"/>
              </a:lnSpc>
            </a:pPr>
            <a:r>
              <a:rPr lang="ru-RU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2"/>
              </a:rPr>
              <a:t>МАГНИТНАЯ ЭНЕРГИЯ</a:t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24744"/>
            <a:ext cx="478925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31" y="4221088"/>
            <a:ext cx="734378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5414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2250"/>
              </a:lnSpc>
            </a:pPr>
            <a:r>
              <a:rPr lang="ru-RU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2"/>
              </a:rPr>
              <a:t>МЕХАНИЧЕСКАЯ ЭНЕРГИЯ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00808"/>
            <a:ext cx="4433787" cy="223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38214"/>
            <a:ext cx="6789811" cy="1367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810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2250"/>
              </a:lnSpc>
            </a:pPr>
            <a:r>
              <a:rPr lang="ru-RU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2"/>
              </a:rPr>
              <a:t>СВЕТОВАЯ ЭНЕРГИЯ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96752"/>
            <a:ext cx="4304597" cy="217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293096"/>
            <a:ext cx="871296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096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2250"/>
              </a:lnSpc>
            </a:pPr>
            <a:r>
              <a:rPr lang="ru-RU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2"/>
              </a:rPr>
              <a:t>ТЕРМОЯДЕРНАЯ ЭНЕРГИЯ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2737"/>
            <a:ext cx="513932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8496944" cy="158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0211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2250"/>
              </a:lnSpc>
            </a:pPr>
            <a:r>
              <a:rPr lang="ru-RU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3"/>
              </a:rPr>
              <a:t>ЭЛЕКТРИЧЕСКАЯ ЭНЕРГИЯ</a:t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49080"/>
            <a:ext cx="832902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968" y="1124744"/>
            <a:ext cx="6002931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015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ts val="2250"/>
              </a:lnSpc>
            </a:pPr>
            <a:r>
              <a:rPr lang="ru-RU" b="1" u="sng" cap="all" dirty="0">
                <a:solidFill>
                  <a:srgbClr val="333333"/>
                </a:solidFill>
                <a:latin typeface="inherit"/>
                <a:ea typeface="Times New Roman"/>
                <a:cs typeface="Arial"/>
                <a:hlinkClick r:id="rId2"/>
              </a:rPr>
              <a:t>ХИМИЧЕСКАЯ ЭНЕРГИЯ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164" y="1556793"/>
            <a:ext cx="625518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085184"/>
            <a:ext cx="6984776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643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206</Words>
  <Application>Microsoft Office PowerPoint</Application>
  <PresentationFormat>Экран (4:3)</PresentationFormat>
  <Paragraphs>27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inherit</vt:lpstr>
      <vt:lpstr>Times New Roman</vt:lpstr>
      <vt:lpstr>Тема Office</vt:lpstr>
      <vt:lpstr> ВИДЫ ЭНЕРГИИ И ЭНЕРГОНОСИТЕЛИ</vt:lpstr>
      <vt:lpstr>ЯДЕРНАЯ (АТОМНАЯ) ЭНЕРГИЯ</vt:lpstr>
      <vt:lpstr>ТЕПЛОВАЯ ЭНЕРГИЯ</vt:lpstr>
      <vt:lpstr>МАГНИТНАЯ ЭНЕРГИЯ </vt:lpstr>
      <vt:lpstr>МЕХАНИЧЕСКАЯ ЭНЕРГИЯ</vt:lpstr>
      <vt:lpstr>СВЕТОВАЯ ЭНЕРГИЯ</vt:lpstr>
      <vt:lpstr>ТЕРМОЯДЕРНАЯ ЭНЕРГИЯ</vt:lpstr>
      <vt:lpstr>ЭЛЕКТРИЧЕСКАЯ ЭНЕРГИЯ </vt:lpstr>
      <vt:lpstr>ХИМИЧЕСКАЯ ЭНЕРГИЯ</vt:lpstr>
      <vt:lpstr>ЭНЕРГИЯ ВОЛН </vt:lpstr>
      <vt:lpstr>ВИДЫ ЭНЕРГИИ – ИЗВЕСТНЫЕ ЧЕЛОВЕЧЕСТВУ ТИПЫ ЭНЕРГИИ </vt:lpstr>
      <vt:lpstr>Презентация PowerPoint</vt:lpstr>
      <vt:lpstr>Тепловые электростанции</vt:lpstr>
      <vt:lpstr>Гидроэлектростанции</vt:lpstr>
      <vt:lpstr>Атомные</vt:lpstr>
      <vt:lpstr>Презентация PowerPoint</vt:lpstr>
      <vt:lpstr>Презентация PowerPoint</vt:lpstr>
      <vt:lpstr>Альтернативные источники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 Строкатова</cp:lastModifiedBy>
  <cp:revision>12</cp:revision>
  <dcterms:created xsi:type="dcterms:W3CDTF">2018-02-21T07:11:12Z</dcterms:created>
  <dcterms:modified xsi:type="dcterms:W3CDTF">2018-06-18T14:47:55Z</dcterms:modified>
</cp:coreProperties>
</file>