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31"/>
  </p:notesMasterIdLst>
  <p:sldIdLst>
    <p:sldId id="282" r:id="rId2"/>
    <p:sldId id="283" r:id="rId3"/>
    <p:sldId id="284" r:id="rId4"/>
    <p:sldId id="292" r:id="rId5"/>
    <p:sldId id="288" r:id="rId6"/>
    <p:sldId id="290" r:id="rId7"/>
    <p:sldId id="289" r:id="rId8"/>
    <p:sldId id="257" r:id="rId9"/>
    <p:sldId id="258" r:id="rId10"/>
    <p:sldId id="259" r:id="rId11"/>
    <p:sldId id="260" r:id="rId12"/>
    <p:sldId id="261" r:id="rId13"/>
    <p:sldId id="262" r:id="rId14"/>
    <p:sldId id="265" r:id="rId15"/>
    <p:sldId id="294" r:id="rId16"/>
    <p:sldId id="295" r:id="rId17"/>
    <p:sldId id="296" r:id="rId18"/>
    <p:sldId id="297" r:id="rId19"/>
    <p:sldId id="270" r:id="rId20"/>
    <p:sldId id="271" r:id="rId21"/>
    <p:sldId id="272" r:id="rId22"/>
    <p:sldId id="298" r:id="rId23"/>
    <p:sldId id="273" r:id="rId24"/>
    <p:sldId id="274" r:id="rId25"/>
    <p:sldId id="275" r:id="rId26"/>
    <p:sldId id="276" r:id="rId27"/>
    <p:sldId id="277" r:id="rId28"/>
    <p:sldId id="279" r:id="rId29"/>
    <p:sldId id="280" r:id="rId30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2" d="100"/>
          <a:sy n="102" d="100"/>
        </p:scale>
        <p:origin x="-456" y="22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28262990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Shape 5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Shape 109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Shape 11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Shape 14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4" name="Shape 15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9" name="Shape 16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Shape 18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4" name="Shape 18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Shape 19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Shape 19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Shape 19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Shape 19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Shape 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Shape 205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Shape 20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" name="Shape 22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5" name="Shape 23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Shape 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Shape 80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Shape 8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Shape 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Shape 9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Shape 11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Shape 12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Shape 101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Shape 10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5200"/>
            </a:lvl1pPr>
            <a:lvl2pPr lvl="1" algn="ctr">
              <a:spcBef>
                <a:spcPts val="0"/>
              </a:spcBef>
              <a:buSzPct val="100000"/>
              <a:defRPr sz="5200"/>
            </a:lvl2pPr>
            <a:lvl3pPr lvl="2" algn="ctr">
              <a:spcBef>
                <a:spcPts val="0"/>
              </a:spcBef>
              <a:buSzPct val="100000"/>
              <a:defRPr sz="5200"/>
            </a:lvl3pPr>
            <a:lvl4pPr lvl="3" algn="ctr">
              <a:spcBef>
                <a:spcPts val="0"/>
              </a:spcBef>
              <a:buSzPct val="100000"/>
              <a:defRPr sz="5200"/>
            </a:lvl4pPr>
            <a:lvl5pPr lvl="4" algn="ctr">
              <a:spcBef>
                <a:spcPts val="0"/>
              </a:spcBef>
              <a:buSzPct val="100000"/>
              <a:defRPr sz="5200"/>
            </a:lvl5pPr>
            <a:lvl6pPr lvl="5" algn="ctr">
              <a:spcBef>
                <a:spcPts val="0"/>
              </a:spcBef>
              <a:buSzPct val="100000"/>
              <a:defRPr sz="5200"/>
            </a:lvl6pPr>
            <a:lvl7pPr lvl="6" algn="ctr">
              <a:spcBef>
                <a:spcPts val="0"/>
              </a:spcBef>
              <a:buSzPct val="100000"/>
              <a:defRPr sz="5200"/>
            </a:lvl7pPr>
            <a:lvl8pPr lvl="7" algn="ctr">
              <a:spcBef>
                <a:spcPts val="0"/>
              </a:spcBef>
              <a:buSzPct val="100000"/>
              <a:defRPr sz="5200"/>
            </a:lvl8pPr>
            <a:lvl9pPr lvl="8" algn="ctr">
              <a:spcBef>
                <a:spcPts val="0"/>
              </a:spcBef>
              <a:buSzPct val="100000"/>
              <a:defRPr sz="5200"/>
            </a:lvl9pPr>
          </a:lstStyle>
          <a:p>
            <a:endParaRPr/>
          </a:p>
        </p:txBody>
      </p:sp>
      <p:sp>
        <p:nvSpPr>
          <p:cNvPr id="11" name="Shape 11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800"/>
            </a:lvl9pPr>
          </a:lstStyle>
          <a:p>
            <a:endParaRPr/>
          </a:p>
        </p:txBody>
      </p:sp>
      <p:sp>
        <p:nvSpPr>
          <p:cNvPr id="12" name="Shape 12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and 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8" name="Shape 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19" name="Shape 19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>
  <p:cSld name="Title and two 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2" name="Shape 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3" name="Shape 23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4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24" name="Shape 2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27" name="Shape 2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One column 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>
              <a:spcBef>
                <a:spcPts val="0"/>
              </a:spcBef>
              <a:buSzPct val="100000"/>
              <a:defRPr sz="2400"/>
            </a:lvl1pPr>
            <a:lvl2pPr lvl="1">
              <a:spcBef>
                <a:spcPts val="0"/>
              </a:spcBef>
              <a:buSzPct val="100000"/>
              <a:defRPr sz="2400"/>
            </a:lvl2pPr>
            <a:lvl3pPr lvl="2">
              <a:spcBef>
                <a:spcPts val="0"/>
              </a:spcBef>
              <a:buSzPct val="100000"/>
              <a:defRPr sz="2400"/>
            </a:lvl3pPr>
            <a:lvl4pPr lvl="3">
              <a:spcBef>
                <a:spcPts val="0"/>
              </a:spcBef>
              <a:buSzPct val="100000"/>
              <a:defRPr sz="2400"/>
            </a:lvl4pPr>
            <a:lvl5pPr lvl="4">
              <a:spcBef>
                <a:spcPts val="0"/>
              </a:spcBef>
              <a:buSzPct val="100000"/>
              <a:defRPr sz="2400"/>
            </a:lvl5pPr>
            <a:lvl6pPr lvl="5">
              <a:spcBef>
                <a:spcPts val="0"/>
              </a:spcBef>
              <a:buSzPct val="100000"/>
              <a:defRPr sz="2400"/>
            </a:lvl6pPr>
            <a:lvl7pPr lvl="6">
              <a:spcBef>
                <a:spcPts val="0"/>
              </a:spcBef>
              <a:buSzPct val="100000"/>
              <a:defRPr sz="2400"/>
            </a:lvl7pPr>
            <a:lvl8pPr lvl="7">
              <a:spcBef>
                <a:spcPts val="0"/>
              </a:spcBef>
              <a:buSzPct val="100000"/>
              <a:defRPr sz="2400"/>
            </a:lvl8pPr>
            <a:lvl9pPr lvl="8">
              <a:spcBef>
                <a:spcPts val="0"/>
              </a:spcBef>
              <a:buSzPct val="100000"/>
              <a:defRPr sz="2400"/>
            </a:lvl9pPr>
          </a:lstStyle>
          <a:p>
            <a:endParaRPr/>
          </a:p>
        </p:txBody>
      </p:sp>
      <p:sp>
        <p:nvSpPr>
          <p:cNvPr id="30" name="Shape 30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SzPct val="100000"/>
              <a:defRPr sz="1200"/>
            </a:lvl1pPr>
            <a:lvl2pPr lvl="1">
              <a:spcBef>
                <a:spcPts val="0"/>
              </a:spcBef>
              <a:buSzPct val="100000"/>
              <a:defRPr sz="1200"/>
            </a:lvl2pPr>
            <a:lvl3pPr lvl="2">
              <a:spcBef>
                <a:spcPts val="0"/>
              </a:spcBef>
              <a:buSzPct val="100000"/>
              <a:defRPr sz="1200"/>
            </a:lvl3pPr>
            <a:lvl4pPr lvl="3">
              <a:spcBef>
                <a:spcPts val="0"/>
              </a:spcBef>
              <a:buSzPct val="100000"/>
              <a:defRPr sz="1200"/>
            </a:lvl4pPr>
            <a:lvl5pPr lvl="4">
              <a:spcBef>
                <a:spcPts val="0"/>
              </a:spcBef>
              <a:buSzPct val="100000"/>
              <a:defRPr sz="1200"/>
            </a:lvl5pPr>
            <a:lvl6pPr lvl="5">
              <a:spcBef>
                <a:spcPts val="0"/>
              </a:spcBef>
              <a:buSzPct val="100000"/>
              <a:defRPr sz="1200"/>
            </a:lvl6pPr>
            <a:lvl7pPr lvl="6">
              <a:spcBef>
                <a:spcPts val="0"/>
              </a:spcBef>
              <a:buSzPct val="100000"/>
              <a:defRPr sz="1200"/>
            </a:lvl7pPr>
            <a:lvl8pPr lvl="7">
              <a:spcBef>
                <a:spcPts val="0"/>
              </a:spcBef>
              <a:buSzPct val="100000"/>
              <a:defRPr sz="1200"/>
            </a:lvl8pPr>
            <a:lvl9pPr lvl="8">
              <a:spcBef>
                <a:spcPts val="0"/>
              </a:spcBef>
              <a:buSzPct val="100000"/>
              <a:defRPr sz="1200"/>
            </a:lvl9pPr>
          </a:lstStyle>
          <a:p>
            <a:endParaRPr/>
          </a:p>
        </p:txBody>
      </p:sp>
      <p:sp>
        <p:nvSpPr>
          <p:cNvPr id="31" name="Shape 31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Main 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Shape 33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buSzPct val="100000"/>
              <a:defRPr sz="4800"/>
            </a:lvl1pPr>
            <a:lvl2pPr lvl="1">
              <a:spcBef>
                <a:spcPts val="0"/>
              </a:spcBef>
              <a:buSzPct val="100000"/>
              <a:defRPr sz="4800"/>
            </a:lvl2pPr>
            <a:lvl3pPr lvl="2">
              <a:spcBef>
                <a:spcPts val="0"/>
              </a:spcBef>
              <a:buSzPct val="100000"/>
              <a:defRPr sz="4800"/>
            </a:lvl3pPr>
            <a:lvl4pPr lvl="3">
              <a:spcBef>
                <a:spcPts val="0"/>
              </a:spcBef>
              <a:buSzPct val="100000"/>
              <a:defRPr sz="4800"/>
            </a:lvl4pPr>
            <a:lvl5pPr lvl="4">
              <a:spcBef>
                <a:spcPts val="0"/>
              </a:spcBef>
              <a:buSzPct val="100000"/>
              <a:defRPr sz="4800"/>
            </a:lvl5pPr>
            <a:lvl6pPr lvl="5">
              <a:spcBef>
                <a:spcPts val="0"/>
              </a:spcBef>
              <a:buSzPct val="100000"/>
              <a:defRPr sz="4800"/>
            </a:lvl6pPr>
            <a:lvl7pPr lvl="6">
              <a:spcBef>
                <a:spcPts val="0"/>
              </a:spcBef>
              <a:buSzPct val="100000"/>
              <a:defRPr sz="4800"/>
            </a:lvl7pPr>
            <a:lvl8pPr lvl="7">
              <a:spcBef>
                <a:spcPts val="0"/>
              </a:spcBef>
              <a:buSzPct val="100000"/>
              <a:defRPr sz="4800"/>
            </a:lvl8pPr>
            <a:lvl9pPr lvl="8">
              <a:spcBef>
                <a:spcPts val="0"/>
              </a:spcBef>
              <a:buSzPct val="100000"/>
              <a:defRPr sz="4800"/>
            </a:lvl9pPr>
          </a:lstStyle>
          <a:p>
            <a:endParaRPr/>
          </a:p>
        </p:txBody>
      </p:sp>
      <p:sp>
        <p:nvSpPr>
          <p:cNvPr id="34" name="Shape 34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ection title and 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37" name="Shape 37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4200"/>
            </a:lvl1pPr>
            <a:lvl2pPr lvl="1" algn="ctr">
              <a:spcBef>
                <a:spcPts val="0"/>
              </a:spcBef>
              <a:buSzPct val="100000"/>
              <a:defRPr sz="4200"/>
            </a:lvl2pPr>
            <a:lvl3pPr lvl="2" algn="ctr">
              <a:spcBef>
                <a:spcPts val="0"/>
              </a:spcBef>
              <a:buSzPct val="100000"/>
              <a:defRPr sz="4200"/>
            </a:lvl3pPr>
            <a:lvl4pPr lvl="3" algn="ctr">
              <a:spcBef>
                <a:spcPts val="0"/>
              </a:spcBef>
              <a:buSzPct val="100000"/>
              <a:defRPr sz="4200"/>
            </a:lvl4pPr>
            <a:lvl5pPr lvl="4" algn="ctr">
              <a:spcBef>
                <a:spcPts val="0"/>
              </a:spcBef>
              <a:buSzPct val="100000"/>
              <a:defRPr sz="4200"/>
            </a:lvl5pPr>
            <a:lvl6pPr lvl="5" algn="ctr">
              <a:spcBef>
                <a:spcPts val="0"/>
              </a:spcBef>
              <a:buSzPct val="100000"/>
              <a:defRPr sz="4200"/>
            </a:lvl6pPr>
            <a:lvl7pPr lvl="6" algn="ctr">
              <a:spcBef>
                <a:spcPts val="0"/>
              </a:spcBef>
              <a:buSzPct val="100000"/>
              <a:defRPr sz="4200"/>
            </a:lvl7pPr>
            <a:lvl8pPr lvl="7" algn="ctr">
              <a:spcBef>
                <a:spcPts val="0"/>
              </a:spcBef>
              <a:buSzPct val="100000"/>
              <a:defRPr sz="4200"/>
            </a:lvl8pPr>
            <a:lvl9pPr lvl="8" algn="ctr">
              <a:spcBef>
                <a:spcPts val="0"/>
              </a:spcBef>
              <a:buSzPct val="100000"/>
              <a:defRPr sz="4200"/>
            </a:lvl9pPr>
          </a:lstStyle>
          <a:p>
            <a:endParaRPr/>
          </a:p>
        </p:txBody>
      </p:sp>
      <p:sp>
        <p:nvSpPr>
          <p:cNvPr id="38" name="Shape 38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  <a:defRPr sz="2100"/>
            </a:lvl9pPr>
          </a:lstStyle>
          <a:p>
            <a:endParaRPr/>
          </a:p>
        </p:txBody>
      </p:sp>
      <p:sp>
        <p:nvSpPr>
          <p:cNvPr id="39" name="Shape 39"/>
          <p:cNvSpPr txBox="1">
            <a:spLocks noGrp="1"/>
          </p:cNvSpPr>
          <p:nvPr>
            <p:ph type="body" idx="2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spcBef>
                <a:spcPts val="0"/>
              </a:spcBef>
              <a:defRPr/>
            </a:lvl1pPr>
            <a:lvl2pPr lvl="1">
              <a:spcBef>
                <a:spcPts val="0"/>
              </a:spcBef>
              <a:defRPr/>
            </a:lvl2pPr>
            <a:lvl3pPr lvl="2">
              <a:spcBef>
                <a:spcPts val="0"/>
              </a:spcBef>
              <a:defRPr/>
            </a:lvl3pPr>
            <a:lvl4pPr lvl="3">
              <a:spcBef>
                <a:spcPts val="0"/>
              </a:spcBef>
              <a:defRPr/>
            </a:lvl4pPr>
            <a:lvl5pPr lvl="4">
              <a:spcBef>
                <a:spcPts val="0"/>
              </a:spcBef>
              <a:defRPr/>
            </a:lvl5pPr>
            <a:lvl6pPr lvl="5">
              <a:spcBef>
                <a:spcPts val="0"/>
              </a:spcBef>
              <a:defRPr/>
            </a:lvl6pPr>
            <a:lvl7pPr lvl="6">
              <a:spcBef>
                <a:spcPts val="0"/>
              </a:spcBef>
              <a:defRPr/>
            </a:lvl7pPr>
            <a:lvl8pPr lvl="7">
              <a:spcBef>
                <a:spcPts val="0"/>
              </a:spcBef>
              <a:defRPr/>
            </a:lvl8pPr>
            <a:lvl9pPr lvl="8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aption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lIns="91425" tIns="91425" rIns="91425" bIns="91425" anchor="ctr" anchorCtr="0"/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</a:lstStyle>
          <a:p>
            <a:endParaRPr/>
          </a:p>
        </p:txBody>
      </p:sp>
      <p:sp>
        <p:nvSpPr>
          <p:cNvPr id="43" name="Shape 43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ig 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lIns="91425" tIns="91425" rIns="91425" bIns="91425" anchor="b" anchorCtr="0"/>
          <a:lstStyle>
            <a:lvl1pPr lvl="0" algn="ctr">
              <a:spcBef>
                <a:spcPts val="0"/>
              </a:spcBef>
              <a:buSzPct val="100000"/>
              <a:defRPr sz="12000"/>
            </a:lvl1pPr>
            <a:lvl2pPr lvl="1" algn="ctr">
              <a:spcBef>
                <a:spcPts val="0"/>
              </a:spcBef>
              <a:buSzPct val="100000"/>
              <a:defRPr sz="12000"/>
            </a:lvl2pPr>
            <a:lvl3pPr lvl="2" algn="ctr">
              <a:spcBef>
                <a:spcPts val="0"/>
              </a:spcBef>
              <a:buSzPct val="100000"/>
              <a:defRPr sz="12000"/>
            </a:lvl3pPr>
            <a:lvl4pPr lvl="3" algn="ctr">
              <a:spcBef>
                <a:spcPts val="0"/>
              </a:spcBef>
              <a:buSzPct val="100000"/>
              <a:defRPr sz="12000"/>
            </a:lvl4pPr>
            <a:lvl5pPr lvl="4" algn="ctr">
              <a:spcBef>
                <a:spcPts val="0"/>
              </a:spcBef>
              <a:buSzPct val="100000"/>
              <a:defRPr sz="12000"/>
            </a:lvl5pPr>
            <a:lvl6pPr lvl="5" algn="ctr">
              <a:spcBef>
                <a:spcPts val="0"/>
              </a:spcBef>
              <a:buSzPct val="100000"/>
              <a:defRPr sz="12000"/>
            </a:lvl6pPr>
            <a:lvl7pPr lvl="6" algn="ctr">
              <a:spcBef>
                <a:spcPts val="0"/>
              </a:spcBef>
              <a:buSzPct val="100000"/>
              <a:defRPr sz="12000"/>
            </a:lvl7pPr>
            <a:lvl8pPr lvl="7" algn="ctr">
              <a:spcBef>
                <a:spcPts val="0"/>
              </a:spcBef>
              <a:buSzPct val="100000"/>
              <a:defRPr sz="12000"/>
            </a:lvl8pPr>
            <a:lvl9pPr lvl="8" algn="ctr">
              <a:spcBef>
                <a:spcPts val="0"/>
              </a:spcBef>
              <a:buSzPct val="100000"/>
              <a:defRPr sz="12000"/>
            </a:lvl9pPr>
          </a:lstStyle>
          <a:p>
            <a:endParaRPr/>
          </a:p>
        </p:txBody>
      </p:sp>
      <p:sp>
        <p:nvSpPr>
          <p:cNvPr id="46" name="Shape 46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lIns="91425" tIns="91425" rIns="91425" bIns="91425" anchor="t" anchorCtr="0"/>
          <a:lstStyle>
            <a:lvl1pPr lvl="0" algn="ctr">
              <a:spcBef>
                <a:spcPts val="0"/>
              </a:spcBef>
              <a:defRPr/>
            </a:lvl1pPr>
            <a:lvl2pPr lvl="1" algn="ctr">
              <a:spcBef>
                <a:spcPts val="0"/>
              </a:spcBef>
              <a:defRPr/>
            </a:lvl2pPr>
            <a:lvl3pPr lvl="2" algn="ctr">
              <a:spcBef>
                <a:spcPts val="0"/>
              </a:spcBef>
              <a:defRPr/>
            </a:lvl3pPr>
            <a:lvl4pPr lvl="3" algn="ctr">
              <a:spcBef>
                <a:spcPts val="0"/>
              </a:spcBef>
              <a:defRPr/>
            </a:lvl4pPr>
            <a:lvl5pPr lvl="4" algn="ctr">
              <a:spcBef>
                <a:spcPts val="0"/>
              </a:spcBef>
              <a:defRPr/>
            </a:lvl5pPr>
            <a:lvl6pPr lvl="5" algn="ctr">
              <a:spcBef>
                <a:spcPts val="0"/>
              </a:spcBef>
              <a:defRPr/>
            </a:lvl6pPr>
            <a:lvl7pPr lvl="6" algn="ctr">
              <a:spcBef>
                <a:spcPts val="0"/>
              </a:spcBef>
              <a:defRPr/>
            </a:lvl7pPr>
            <a:lvl8pPr lvl="7" algn="ctr">
              <a:spcBef>
                <a:spcPts val="0"/>
              </a:spcBef>
              <a:defRPr/>
            </a:lvl8pPr>
            <a:lvl9pPr lvl="8" algn="ctr">
              <a:spcBef>
                <a:spcPts val="0"/>
              </a:spcBef>
              <a:defRPr/>
            </a:lvl9pPr>
          </a:lstStyle>
          <a:p>
            <a:endParaRPr/>
          </a:p>
        </p:txBody>
      </p:sp>
      <p:sp>
        <p:nvSpPr>
          <p:cNvPr id="47" name="Shape 47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</p:spPr>
        <p:txBody>
          <a:bodyPr lIns="91425" tIns="91425" rIns="91425" bIns="91425" anchor="ctr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fld id="{00000000-1234-1234-1234-123412341234}" type="slidenum">
              <a:rPr lang="ru"/>
              <a:pPr lvl="0">
                <a:spcBef>
                  <a:spcPts val="0"/>
                </a:spcBef>
                <a:buNone/>
              </a:pPr>
              <a:t>‹#›</a:t>
            </a:fld>
            <a:endParaRPr lang="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buClr>
                <a:schemeClr val="dk1"/>
              </a:buClr>
              <a:buSzPct val="1000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/>
          <a:lstStyle>
            <a:lvl1pPr lvl="0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buSzPct val="100000"/>
              <a:defRPr sz="1800">
                <a:solidFill>
                  <a:schemeClr val="dk2"/>
                </a:solidFill>
              </a:defRPr>
            </a:lvl1pPr>
            <a:lvl2pPr lvl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2pPr>
            <a:lvl3pPr lvl="2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3pPr>
            <a:lvl4pPr lvl="3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4pPr>
            <a:lvl5pPr lvl="4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5pPr>
            <a:lvl6pPr lvl="5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6pPr>
            <a:lvl7pPr lvl="6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7pPr>
            <a:lvl8pPr lvl="7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8pPr>
            <a:lvl9pPr lvl="8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2"/>
              </a:buClr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8472457" y="4663216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ctr" anchorCtr="0">
            <a:noAutofit/>
          </a:bodyPr>
          <a:lstStyle/>
          <a:p>
            <a:pPr lvl="0" algn="r">
              <a:spcBef>
                <a:spcPts val="0"/>
              </a:spcBef>
              <a:buNone/>
            </a:pPr>
            <a:fld id="{00000000-1234-1234-1234-123412341234}" type="slidenum">
              <a:rPr lang="ru" sz="1000">
                <a:solidFill>
                  <a:schemeClr val="dk2"/>
                </a:solidFill>
              </a:rPr>
              <a:pPr lvl="0" algn="r">
                <a:spcBef>
                  <a:spcPts val="0"/>
                </a:spcBef>
                <a:buNone/>
              </a:pPr>
              <a:t>‹#›</a:t>
            </a:fld>
            <a:endParaRPr lang="ru" sz="1000">
              <a:solidFill>
                <a:schemeClr val="dk2"/>
              </a:solidFill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photopeach.com/album/en0ntq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https://goo.gl/XQGdLq" TargetMode="External"/><Relationship Id="rId3" Type="http://schemas.openxmlformats.org/officeDocument/2006/relationships/hyperlink" Target="https://sites.google.com/site/pervyesagivprostranstvo/plan/home" TargetMode="External"/><Relationship Id="rId7" Type="http://schemas.openxmlformats.org/officeDocument/2006/relationships/hyperlink" Target="https://goo.gl/2U7YMU" TargetMode="External"/><Relationship Id="rId12" Type="http://schemas.openxmlformats.org/officeDocument/2006/relationships/hyperlink" Target="https://photopeach.com/album/en0ntq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calameo.com/read/004222003ff29c19f6261" TargetMode="External"/><Relationship Id="rId11" Type="http://schemas.openxmlformats.org/officeDocument/2006/relationships/hyperlink" Target="https://e.mail.ru/attachment/14894694330000000979/0;1" TargetMode="External"/><Relationship Id="rId5" Type="http://schemas.openxmlformats.org/officeDocument/2006/relationships/hyperlink" Target="https://realtimeboard.com/app/board/o9J_k0sOPHQ=/" TargetMode="External"/><Relationship Id="rId10" Type="http://schemas.openxmlformats.org/officeDocument/2006/relationships/hyperlink" Target="https://goo.gl/qZ4gwA" TargetMode="External"/><Relationship Id="rId4" Type="http://schemas.openxmlformats.org/officeDocument/2006/relationships/hyperlink" Target="https://drive.google.com/file/d/0B0x5rnlZTCeRckd4a085NmUzWkE/view" TargetMode="External"/><Relationship Id="rId9" Type="http://schemas.openxmlformats.org/officeDocument/2006/relationships/hyperlink" Target="https://goo.gl/pSqbHN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1708" y="411511"/>
            <a:ext cx="8520600" cy="2088232"/>
          </a:xfrm>
        </p:spPr>
        <p:txBody>
          <a:bodyPr/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</a:rPr>
              <a:t>«Сетевые проекты предметной области математики и информатики, как средство формирования УУД во внеурочное время»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1700" y="2834124"/>
            <a:ext cx="8520600" cy="1249794"/>
          </a:xfrm>
        </p:spPr>
        <p:txBody>
          <a:bodyPr/>
          <a:lstStyle/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Филимонова Е.В.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Учитель математики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  МАОУ «СОШ№99»</a:t>
            </a:r>
          </a:p>
          <a:p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  Г. Новокузнецк</a:t>
            </a:r>
          </a:p>
          <a:p>
            <a:endParaRPr lang="ru-RU" sz="1800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26" name="Picture 2" descr="C:\Users\Лена\Desktop\depositphotos_4159587-stock-illustration-letters-backgroun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536" y="2571750"/>
            <a:ext cx="3168352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76" name="Shape 76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D1DC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7" name="Shape 77" descr="Сборник стихов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50750" y="0"/>
            <a:ext cx="4260924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Shape 78" descr="публикации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6225" y="0"/>
            <a:ext cx="38718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84" name="Shape 84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D1DC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85" name="Shape 85" descr="Конус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88995" y="0"/>
            <a:ext cx="776600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D1DC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92" name="Shape 92" descr="Пирамида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350" y="0"/>
            <a:ext cx="800942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D1DC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99" name="Shape 99" descr="Шар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6325" y="0"/>
            <a:ext cx="79999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0" name="Shape 12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21" name="Shape 121" descr="Презентация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27" name="Shape 12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28" name="Shape 128" descr="Презентация 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Shape 129" descr="презентация 3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53250" y="3800462"/>
            <a:ext cx="2190750" cy="13430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Shape 10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05" name="Shape 105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D1DC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06" name="Shape 106" descr="Проблемный вопрос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0925" y="0"/>
            <a:ext cx="8094849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Shape 107" descr="интерактивная доска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7312" y="1017712"/>
            <a:ext cx="2009775" cy="2047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13" name="Shape 113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EAD1DC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14" name="Shape 114" descr="Проблемный вопрос 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2771" y="0"/>
            <a:ext cx="8278456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9" name="Shape 14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50" name="Shape 150" descr="Слайд-шоу 2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8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Shape 151"/>
          <p:cNvSpPr txBox="1"/>
          <p:nvPr/>
        </p:nvSpPr>
        <p:spPr>
          <a:xfrm>
            <a:off x="5594700" y="2182650"/>
            <a:ext cx="3549300" cy="572700"/>
          </a:xfrm>
          <a:prstGeom prst="rect">
            <a:avLst/>
          </a:prstGeom>
          <a:noFill/>
          <a:ln>
            <a:noFill/>
          </a:ln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rPr lang="ru" u="sng">
                <a:solidFill>
                  <a:schemeClr val="hlink"/>
                </a:solidFill>
                <a:hlinkClick r:id="rId4"/>
              </a:rPr>
              <a:t>https://photopeach.com/album/en0ntq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57" name="Shape 15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58" name="Shape 158" descr="Сборник стенгазет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1708" y="744574"/>
            <a:ext cx="8520600" cy="3627376"/>
          </a:xfrm>
        </p:spPr>
        <p:txBody>
          <a:bodyPr/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b="1" dirty="0" smtClean="0">
                <a:solidFill>
                  <a:srgbClr val="0070C0"/>
                </a:solidFill>
              </a:rPr>
              <a:t> </a:t>
            </a:r>
            <a:r>
              <a:rPr lang="ru-RU" sz="2400" b="1" dirty="0" smtClean="0">
                <a:solidFill>
                  <a:srgbClr val="0070C0"/>
                </a:solidFill>
              </a:rPr>
              <a:t>Во главе нового ФГОC стоит </a:t>
            </a:r>
            <a:r>
              <a:rPr lang="ru-RU" sz="2400" b="1" dirty="0" err="1" smtClean="0">
                <a:solidFill>
                  <a:srgbClr val="0070C0"/>
                </a:solidFill>
              </a:rPr>
              <a:t>деятельноcтный</a:t>
            </a:r>
            <a:r>
              <a:rPr lang="ru-RU" sz="2400" b="1" dirty="0" smtClean="0">
                <a:solidFill>
                  <a:srgbClr val="0070C0"/>
                </a:solidFill>
              </a:rPr>
              <a:t> подход, главная цель которого развитие личности учащихся. Основными умениями, которыми должны овладеть учащиеся, являются умения ориентироваться в информационном пространстве, добывать и применять знания самостоятельно, планировать свои действия и сотрудничать со сверстниками и взрослыми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  <a:t>. </a:t>
            </a:r>
            <a:br>
              <a:rPr lang="ru-RU" sz="2400" b="1" dirty="0" smtClean="0">
                <a:solidFill>
                  <a:schemeClr val="accent5">
                    <a:lumMod val="75000"/>
                  </a:schemeClr>
                </a:solidFill>
              </a:rPr>
            </a:br>
            <a:endParaRPr lang="ru-RU" sz="24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64" name="Shape 16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65" name="Shape 165" descr="Стенгазета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Shape 166" descr="Стенгазета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519525" y="0"/>
            <a:ext cx="2624474" cy="1968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Shape 17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72" name="Shape 17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73" name="Shape 173" descr="Гугл карта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4" name="Shape 174" descr="Гугл карта 2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81050" y="3010175"/>
            <a:ext cx="2962950" cy="2133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43" name="Shape 143" descr="Геометрия городов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Shape 179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0" name="Shape 180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81" name="Shape 181" descr="Таблица продвижения команд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Shape 18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87" name="Shape 187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88" name="Shape 188" descr="Таблица взаимооценивания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Shape 193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194" name="Shape 19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195" name="Shape 195" descr="Таблица личного участия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D1DC"/>
        </a:solidFill>
        <a:effectLst/>
      </p:bgPr>
    </p:bg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Shape 20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1" name="Shape 201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9144000" cy="5190900"/>
          </a:xfrm>
          <a:prstGeom prst="rect">
            <a:avLst/>
          </a:prstGeom>
          <a:solidFill>
            <a:srgbClr val="EAD1DC"/>
          </a:solidFill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02" name="Shape 202" descr="ЗИУК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7350" y="177049"/>
            <a:ext cx="3459475" cy="4805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Shape 203" descr="Рефлексия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9574" y="177049"/>
            <a:ext cx="3652892" cy="4805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Shape 20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09" name="Shape 20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10" name="Shape 210" descr="Аня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7099" y="94900"/>
            <a:ext cx="3364424" cy="23439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Shape 211" descr="Илья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91156" y="83074"/>
            <a:ext cx="3287568" cy="229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" name="Shape 212" descr="Семен.pn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66699" y="1670225"/>
            <a:ext cx="3305174" cy="22904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3" name="Shape 213" descr="Влад.png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996675" y="2789999"/>
            <a:ext cx="3305174" cy="2302684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" name="Shape 214" descr="Иван.pn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460449" y="1152475"/>
            <a:ext cx="3102950" cy="2145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15" name="Shape 215" descr="сертификат.png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4766099" y="2163675"/>
            <a:ext cx="4108250" cy="2846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Shape 230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231" name="Shape 23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232" name="Shape 232" descr="конец 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>
            <a:spLocks noGrp="1"/>
          </p:cNvSpPr>
          <p:nvPr>
            <p:ph type="title"/>
          </p:nvPr>
        </p:nvSpPr>
        <p:spPr>
          <a:xfrm>
            <a:off x="311700" y="208775"/>
            <a:ext cx="8520600" cy="5976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algn="ctr">
              <a:spcBef>
                <a:spcPts val="0"/>
              </a:spcBef>
              <a:buNone/>
            </a:pPr>
            <a:r>
              <a:rPr lang="ru" sz="1800" b="1">
                <a:solidFill>
                  <a:srgbClr val="0000FF"/>
                </a:solidFill>
              </a:rPr>
              <a:t>Список интернет-ресурсов</a:t>
            </a:r>
          </a:p>
        </p:txBody>
      </p:sp>
      <p:sp>
        <p:nvSpPr>
          <p:cNvPr id="238" name="Shape 238"/>
          <p:cNvSpPr txBox="1">
            <a:spLocks noGrp="1"/>
          </p:cNvSpPr>
          <p:nvPr>
            <p:ph type="body" idx="1"/>
          </p:nvPr>
        </p:nvSpPr>
        <p:spPr>
          <a:xfrm>
            <a:off x="311700" y="578875"/>
            <a:ext cx="8520600" cy="46500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1. Сайт проекта “Первые шаги в пространство”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linkClick r:id="rId3"/>
              </a:rPr>
              <a:t>https://sites.google.com/site/pervyesagivprostranstvo/plan/home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2. Презентация “Многогранники и тела вращения в биологии”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linkClick r:id="rId4"/>
              </a:rPr>
              <a:t>https://drive.google.com/file/d/0B0x5rnlZTCeRckd4a085NmUzWkE/view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3. Интерактивная доска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linkClick r:id="rId5"/>
              </a:rPr>
              <a:t>https://realtimeboard.com/app/board/o9J_k0sOPHQ=/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4. Сборник стихов “Многогранники. Тела вращения”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linkClick r:id="rId6"/>
              </a:rPr>
              <a:t>http://ru.calameo.com/read/004222003ff29c19f6261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5. Совместная презентация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ighlight>
                  <a:srgbClr val="FFFFFF"/>
                </a:highlight>
                <a:hlinkClick r:id="rId7"/>
              </a:rPr>
              <a:t>https://goo.gl/2U7YMU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6. Слайд-шоу “Геометрия моего города”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ighlight>
                  <a:srgbClr val="FFFFFF"/>
                </a:highlight>
                <a:hlinkClick r:id="rId8"/>
              </a:rPr>
              <a:t>https://goo.gl/jbRcGn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7. Сборник стенгазет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ighlight>
                  <a:srgbClr val="FFFFFF"/>
                </a:highlight>
                <a:hlinkClick r:id="rId9"/>
              </a:rPr>
              <a:t>https://goo.gl/pSqbHN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8. Онлайндоска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ighlight>
                  <a:srgbClr val="FFFFFF"/>
                </a:highlight>
                <a:hlinkClick r:id="rId10"/>
              </a:rPr>
              <a:t>https://goo.gl/qZ4gwA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9. Презентация”Многогранники и тела вращения в объектах окружающего мира”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linkClick r:id="rId11"/>
              </a:rPr>
              <a:t>https://e.mail.ru/attachment/14894694330000000979/0;1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/>
              <a:t>10. Слайд-шоу “Геометрия в архитектуре моего города”</a:t>
            </a:r>
          </a:p>
          <a:p>
            <a: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" sz="1200" u="sng">
                <a:solidFill>
                  <a:schemeClr val="hlink"/>
                </a:solidFill>
                <a:hlinkClick r:id="rId12"/>
              </a:rPr>
              <a:t>https://photopeach.com/album/en0ntq</a:t>
            </a:r>
          </a:p>
          <a:p>
            <a: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11960" y="339502"/>
            <a:ext cx="4620340" cy="4229373"/>
          </a:xfrm>
        </p:spPr>
        <p:txBody>
          <a:bodyPr/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Информационные технологии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 — это универсальное связующее звено,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 позволяющее «соединить»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практически все </a:t>
            </a:r>
          </a:p>
          <a:p>
            <a:r>
              <a:rPr lang="ru-RU" sz="2400" b="1" dirty="0" smtClean="0">
                <a:solidFill>
                  <a:srgbClr val="0070C0"/>
                </a:solidFill>
              </a:rPr>
              <a:t>школьные дисциплины.</a:t>
            </a:r>
          </a:p>
          <a:p>
            <a:endParaRPr lang="ru-RU" sz="2400" b="1" dirty="0">
              <a:solidFill>
                <a:srgbClr val="0070C0"/>
              </a:solidFill>
            </a:endParaRPr>
          </a:p>
        </p:txBody>
      </p:sp>
      <p:pic>
        <p:nvPicPr>
          <p:cNvPr id="1026" name="Picture 2" descr="C:\Users\Лена\Desktop\43877911-lightbulb-идей,-сформулированных-концепция-каракули-иконки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1520" y="627534"/>
            <a:ext cx="3672408" cy="38065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195487"/>
            <a:ext cx="8520600" cy="576064"/>
          </a:xfrm>
        </p:spPr>
        <p:txBody>
          <a:bodyPr/>
          <a:lstStyle/>
          <a:p>
            <a:r>
              <a:rPr lang="ru-RU" b="1" smtClean="0">
                <a:solidFill>
                  <a:srgbClr val="0070C0"/>
                </a:solidFill>
              </a:rPr>
              <a:t>                           </a:t>
            </a:r>
            <a:r>
              <a:rPr lang="ru-RU" b="1" dirty="0" smtClean="0">
                <a:solidFill>
                  <a:srgbClr val="0070C0"/>
                </a:solidFill>
              </a:rPr>
              <a:t>Сетевой проект</a:t>
            </a:r>
            <a:r>
              <a:rPr lang="ru-RU" sz="2400" b="1" dirty="0" smtClean="0">
                <a:solidFill>
                  <a:srgbClr val="0070C0"/>
                </a:solidFill>
              </a:rPr>
              <a:t> </a:t>
            </a:r>
            <a:br>
              <a:rPr lang="ru-RU" sz="2400" b="1" dirty="0" smtClean="0">
                <a:solidFill>
                  <a:srgbClr val="0070C0"/>
                </a:solidFill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699542"/>
            <a:ext cx="4620340" cy="3869333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– это совместная учебно-познавательная, исследовательская, творческая или игровая деятельность обучающихся, организованная на основе компьютерной телекоммуникации, имеющая общую проблему, цель, согласованные методы, способы деятельности, направленные на достижение совместного результата деятельности.</a:t>
            </a:r>
            <a:endParaRPr lang="ru-RU" sz="2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 descr="C:\Users\1288~1\AppData\Local\Temp\Rar$DIa0.963\2 (56)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032" y="987574"/>
            <a:ext cx="3960440" cy="33123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700" y="267495"/>
            <a:ext cx="8520600" cy="936104"/>
          </a:xfrm>
        </p:spPr>
        <p:txBody>
          <a:bodyPr/>
          <a:lstStyle/>
          <a:p>
            <a:r>
              <a:rPr lang="ru-RU" b="1" dirty="0" smtClean="0">
                <a:solidFill>
                  <a:srgbClr val="000066"/>
                </a:solidFill>
              </a:rPr>
              <a:t> </a:t>
            </a:r>
            <a:r>
              <a:rPr lang="ru-RU" sz="2400" b="1" dirty="0" smtClean="0">
                <a:solidFill>
                  <a:srgbClr val="000066"/>
                </a:solidFill>
              </a:rPr>
              <a:t>Сетевой проект – активный современный метод в        обучении математике</a:t>
            </a:r>
            <a:r>
              <a:rPr lang="ru-RU" b="1" dirty="0" smtClean="0">
                <a:solidFill>
                  <a:srgbClr val="000066"/>
                </a:solidFill>
              </a:rPr>
              <a:t>.</a:t>
            </a:r>
            <a:br>
              <a:rPr lang="ru-RU" b="1" dirty="0" smtClean="0">
                <a:solidFill>
                  <a:srgbClr val="000066"/>
                </a:solidFill>
              </a:rPr>
            </a:br>
            <a:endParaRPr lang="ru-RU" dirty="0">
              <a:solidFill>
                <a:srgbClr val="000066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1131590"/>
            <a:ext cx="4764356" cy="3437285"/>
          </a:xfrm>
        </p:spPr>
        <p:txBody>
          <a:bodyPr/>
          <a:lstStyle/>
          <a:p>
            <a:endParaRPr lang="ru-RU" sz="1800" b="1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800" b="1" dirty="0" smtClean="0">
                <a:solidFill>
                  <a:srgbClr val="0033CC"/>
                </a:solidFill>
              </a:rPr>
              <a:t>позволяет  школьникам развивать:</a:t>
            </a:r>
          </a:p>
          <a:p>
            <a:pPr lvl="1">
              <a:lnSpc>
                <a:spcPct val="100000"/>
              </a:lnSpc>
            </a:pPr>
            <a:r>
              <a:rPr lang="ru-RU" sz="1800" b="1" dirty="0" smtClean="0">
                <a:solidFill>
                  <a:srgbClr val="0033CC"/>
                </a:solidFill>
              </a:rPr>
              <a:t>познавательную активность; </a:t>
            </a:r>
          </a:p>
          <a:p>
            <a:pPr lvl="1">
              <a:lnSpc>
                <a:spcPct val="100000"/>
              </a:lnSpc>
            </a:pPr>
            <a:r>
              <a:rPr lang="ru-RU" sz="1800" b="1" dirty="0" smtClean="0">
                <a:solidFill>
                  <a:srgbClr val="0033CC"/>
                </a:solidFill>
              </a:rPr>
              <a:t>навыки работы с компьютером; </a:t>
            </a:r>
          </a:p>
          <a:p>
            <a:pPr lvl="1">
              <a:lnSpc>
                <a:spcPct val="100000"/>
              </a:lnSpc>
            </a:pPr>
            <a:r>
              <a:rPr lang="ru-RU" sz="1800" b="1" dirty="0" smtClean="0">
                <a:solidFill>
                  <a:srgbClr val="0033CC"/>
                </a:solidFill>
              </a:rPr>
              <a:t>овладевать новыми информационными технологиями; </a:t>
            </a:r>
            <a:endParaRPr lang="ru-RU" dirty="0">
              <a:solidFill>
                <a:srgbClr val="0033CC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076056" y="1779662"/>
            <a:ext cx="3756244" cy="3168352"/>
          </a:xfrm>
        </p:spPr>
        <p:txBody>
          <a:bodyPr/>
          <a:lstStyle/>
          <a:p>
            <a:pPr lvl="1">
              <a:lnSpc>
                <a:spcPct val="100000"/>
              </a:lnSpc>
            </a:pPr>
            <a:r>
              <a:rPr lang="ru-RU" sz="1800" b="1" dirty="0" smtClean="0">
                <a:solidFill>
                  <a:srgbClr val="0033CC"/>
                </a:solidFill>
              </a:rPr>
              <a:t>учиться применять их в своей будущей профессиональной деятельности;</a:t>
            </a:r>
          </a:p>
          <a:p>
            <a:pPr lvl="1">
              <a:lnSpc>
                <a:spcPct val="100000"/>
              </a:lnSpc>
            </a:pPr>
            <a:r>
              <a:rPr lang="ru-RU" sz="1800" b="1" dirty="0" smtClean="0">
                <a:solidFill>
                  <a:srgbClr val="0033CC"/>
                </a:solidFill>
              </a:rPr>
              <a:t>способствовать развитию   личностных качеств, творческой активности.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1708" y="627533"/>
            <a:ext cx="8520600" cy="2232249"/>
          </a:xfrm>
        </p:spPr>
        <p:txBody>
          <a:bodyPr/>
          <a:lstStyle/>
          <a:p>
            <a:r>
              <a:rPr lang="ru-RU" sz="3200" b="1" dirty="0" smtClean="0">
                <a:solidFill>
                  <a:srgbClr val="0033CC"/>
                </a:solidFill>
              </a:rPr>
              <a:t>Основной вид деятельности в сетевом проекте</a:t>
            </a:r>
            <a:br>
              <a:rPr lang="ru-RU" sz="3200" b="1" dirty="0" smtClean="0">
                <a:solidFill>
                  <a:srgbClr val="0033CC"/>
                </a:solidFill>
              </a:rPr>
            </a:br>
            <a:r>
              <a:rPr lang="ru-RU" sz="3200" b="1" dirty="0" smtClean="0">
                <a:solidFill>
                  <a:srgbClr val="0033CC"/>
                </a:solidFill>
              </a:rPr>
              <a:t>является работа с информационными ресурсами сети Интернет</a:t>
            </a:r>
            <a:br>
              <a:rPr lang="ru-RU" sz="3200" b="1" dirty="0" smtClean="0">
                <a:solidFill>
                  <a:srgbClr val="0033CC"/>
                </a:solidFill>
              </a:rPr>
            </a:br>
            <a:endParaRPr lang="ru-RU" sz="3200" b="1" dirty="0">
              <a:solidFill>
                <a:srgbClr val="0033CC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1700" y="2834124"/>
            <a:ext cx="8520600" cy="189786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Лена\Desktop\school-children_6-150x1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19872" y="2571750"/>
            <a:ext cx="2520280" cy="22928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95486"/>
            <a:ext cx="8520600" cy="698761"/>
          </a:xfrm>
        </p:spPr>
        <p:txBody>
          <a:bodyPr/>
          <a:lstStyle/>
          <a:p>
            <a:r>
              <a:rPr lang="ru-RU" sz="2000" b="1" dirty="0" smtClean="0">
                <a:solidFill>
                  <a:srgbClr val="0033CC"/>
                </a:solidFill>
              </a:rPr>
              <a:t>Средства организации проектной деятельности включают:</a:t>
            </a:r>
            <a:r>
              <a:rPr lang="ru-RU" b="1" dirty="0" smtClean="0">
                <a:solidFill>
                  <a:srgbClr val="0033CC"/>
                </a:solidFill>
              </a:rPr>
              <a:t/>
            </a:r>
            <a:br>
              <a:rPr lang="ru-RU" b="1" dirty="0" smtClean="0">
                <a:solidFill>
                  <a:srgbClr val="0033CC"/>
                </a:solidFill>
              </a:rPr>
            </a:br>
            <a:endParaRPr lang="ru-RU" b="1" dirty="0">
              <a:solidFill>
                <a:srgbClr val="0033CC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11700" y="771550"/>
            <a:ext cx="8520600" cy="3797325"/>
          </a:xfrm>
        </p:spPr>
        <p:txBody>
          <a:bodyPr/>
          <a:lstStyle/>
          <a:p>
            <a:pPr fontAlgn="base"/>
            <a:r>
              <a:rPr lang="ru-RU" dirty="0" smtClean="0"/>
              <a:t>·</a:t>
            </a:r>
            <a:r>
              <a:rPr lang="ru-RU" dirty="0" smtClean="0">
                <a:solidFill>
                  <a:schemeClr val="tx2">
                    <a:lumMod val="25000"/>
                  </a:schemeClr>
                </a:solidFill>
              </a:rPr>
              <a:t>      </a:t>
            </a:r>
            <a:r>
              <a:rPr lang="ru-RU" b="1" dirty="0" smtClean="0">
                <a:solidFill>
                  <a:srgbClr val="7030A0"/>
                </a:solidFill>
              </a:rPr>
              <a:t>  электронную почту;</a:t>
            </a:r>
          </a:p>
          <a:p>
            <a:pPr fontAlgn="base"/>
            <a:r>
              <a:rPr lang="ru-RU" b="1" dirty="0" smtClean="0">
                <a:solidFill>
                  <a:srgbClr val="7030A0"/>
                </a:solidFill>
              </a:rPr>
              <a:t>·        списки рассылок;</a:t>
            </a:r>
          </a:p>
          <a:p>
            <a:pPr fontAlgn="base"/>
            <a:r>
              <a:rPr lang="ru-RU" b="1" dirty="0" smtClean="0">
                <a:solidFill>
                  <a:srgbClr val="7030A0"/>
                </a:solidFill>
              </a:rPr>
              <a:t>·        электронные доски объявлений</a:t>
            </a:r>
          </a:p>
          <a:p>
            <a:pPr fontAlgn="base"/>
            <a:r>
              <a:rPr lang="ru-RU" b="1" dirty="0" smtClean="0">
                <a:solidFill>
                  <a:srgbClr val="7030A0"/>
                </a:solidFill>
              </a:rPr>
              <a:t>·        средства поиска информации в Интернете,</a:t>
            </a:r>
          </a:p>
          <a:p>
            <a:pPr fontAlgn="base"/>
            <a:r>
              <a:rPr lang="ru-RU" b="1" dirty="0" smtClean="0">
                <a:solidFill>
                  <a:srgbClr val="7030A0"/>
                </a:solidFill>
              </a:rPr>
              <a:t>·        социальные сетевые сервисы.</a:t>
            </a:r>
          </a:p>
          <a:p>
            <a:pPr fontAlgn="base"/>
            <a:r>
              <a:rPr lang="ru-RU" b="1" dirty="0" smtClean="0">
                <a:solidFill>
                  <a:srgbClr val="7030A0"/>
                </a:solidFill>
              </a:rPr>
              <a:t>·        дискуссионные группы, форумы</a:t>
            </a:r>
          </a:p>
          <a:p>
            <a:pPr fontAlgn="base"/>
            <a:r>
              <a:rPr lang="ru-RU" b="1" dirty="0" smtClean="0">
                <a:solidFill>
                  <a:srgbClr val="7030A0"/>
                </a:solidFill>
              </a:rPr>
              <a:t>·        средства общения в реальном и отложенном времени,</a:t>
            </a:r>
          </a:p>
          <a:p>
            <a:pPr fontAlgn="base"/>
            <a:r>
              <a:rPr lang="ru-RU" b="1" dirty="0" smtClean="0">
                <a:solidFill>
                  <a:srgbClr val="7030A0"/>
                </a:solidFill>
              </a:rPr>
              <a:t>·        аудио- и видеоконференции. 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Shape 6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2" name="Shape 6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63" name="Shape 63" descr="Проект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sp>
        <p:nvSpPr>
          <p:cNvPr id="69" name="Shape 69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lvl="0">
              <a:spcBef>
                <a:spcPts val="0"/>
              </a:spcBef>
              <a:buNone/>
            </a:pPr>
            <a:endParaRPr/>
          </a:p>
        </p:txBody>
      </p:sp>
      <p:pic>
        <p:nvPicPr>
          <p:cNvPr id="70" name="Shape 70" descr="Визитка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imple-light-2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</TotalTime>
  <Words>247</Words>
  <Application>Microsoft Office PowerPoint</Application>
  <PresentationFormat>Экран (16:9)</PresentationFormat>
  <Paragraphs>54</Paragraphs>
  <Slides>29</Slides>
  <Notes>22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simple-light-2</vt:lpstr>
      <vt:lpstr>«Сетевые проекты предметной области математики и информатики, как средство формирования УУД во внеурочное время»</vt:lpstr>
      <vt:lpstr>     Во главе нового ФГОC стоит деятельноcтный подход, главная цель которого развитие личности учащихся. Основными умениями, которыми должны овладеть учащиеся, являются умения ориентироваться в информационном пространстве, добывать и применять знания самостоятельно, планировать свои действия и сотрудничать со сверстниками и взрослыми.  </vt:lpstr>
      <vt:lpstr>Презентация PowerPoint</vt:lpstr>
      <vt:lpstr>                           Сетевой проект  </vt:lpstr>
      <vt:lpstr> Сетевой проект – активный современный метод в        обучении математике. </vt:lpstr>
      <vt:lpstr>Основной вид деятельности в сетевом проекте является работа с информационными ресурсами сети Интернет </vt:lpstr>
      <vt:lpstr>Средства организации проектной деятельности включают: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интернет-ресурсов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ия</dc:title>
  <cp:lastModifiedBy>RePack by Diakov</cp:lastModifiedBy>
  <cp:revision>23</cp:revision>
  <dcterms:modified xsi:type="dcterms:W3CDTF">2018-08-31T15:04:50Z</dcterms:modified>
</cp:coreProperties>
</file>