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sldIdLst>
    <p:sldId id="256" r:id="rId2"/>
    <p:sldId id="296" r:id="rId3"/>
    <p:sldId id="316" r:id="rId4"/>
    <p:sldId id="259" r:id="rId5"/>
    <p:sldId id="261" r:id="rId6"/>
    <p:sldId id="276" r:id="rId7"/>
    <p:sldId id="310" r:id="rId8"/>
    <p:sldId id="267" r:id="rId9"/>
    <p:sldId id="297" r:id="rId10"/>
    <p:sldId id="269" r:id="rId11"/>
    <p:sldId id="275" r:id="rId12"/>
    <p:sldId id="306" r:id="rId13"/>
    <p:sldId id="271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563" autoAdjust="0"/>
  </p:normalViewPr>
  <p:slideViewPr>
    <p:cSldViewPr>
      <p:cViewPr varScale="1">
        <p:scale>
          <a:sx n="97" d="100"/>
          <a:sy n="97" d="100"/>
        </p:scale>
        <p:origin x="-114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365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365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4871D-4F14-4F7E-AFBB-A60F9B9689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838A5-57B9-4265-AE99-05E075ED7E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97AC49-D766-423A-83FE-35845BEC4F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0386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EFC077-CC64-423C-A48C-F83AA730AC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40386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C83E41-4BBF-40F3-ADC1-BE101FC739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05000"/>
            <a:ext cx="82296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A2D689-9923-4AE7-8D78-B5CBBC91D5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905000"/>
            <a:ext cx="8229600" cy="4114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5C7853-C585-435C-B0CB-AC41997839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90318-D3FC-4E49-884B-FB1E0F6C46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677C4-1774-4B62-ACBE-EFE3AE9EC4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6C11C-10B3-43BB-AC91-922E3C44F8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57A9FF-4F14-4F44-8D0A-B3561CB967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8DB52-BF16-4FFA-A53A-9F51314D5A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9A4B1-2DE6-4DFA-9061-A4706D54CB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CB345-DF4F-48F6-B2A1-8E9A8F9554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D15CA4-10C6-4D52-A5F7-674D5DBC1A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355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355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E2B60F99-90FC-498B-AB72-8E8132674F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8" r:id="rId1"/>
    <p:sldLayoutId id="2147483737" r:id="rId2"/>
    <p:sldLayoutId id="2147483736" r:id="rId3"/>
    <p:sldLayoutId id="2147483735" r:id="rId4"/>
    <p:sldLayoutId id="2147483734" r:id="rId5"/>
    <p:sldLayoutId id="2147483733" r:id="rId6"/>
    <p:sldLayoutId id="2147483732" r:id="rId7"/>
    <p:sldLayoutId id="2147483731" r:id="rId8"/>
    <p:sldLayoutId id="2147483730" r:id="rId9"/>
    <p:sldLayoutId id="2147483729" r:id="rId10"/>
    <p:sldLayoutId id="2147483728" r:id="rId11"/>
    <p:sldLayoutId id="2147483727" r:id="rId12"/>
    <p:sldLayoutId id="2147483726" r:id="rId13"/>
    <p:sldLayoutId id="2147483725" r:id="rId14"/>
    <p:sldLayoutId id="2147483724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7172" name="Picture 4" descr="фо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755650" y="1052513"/>
            <a:ext cx="7272338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000" b="1" dirty="0">
                <a:solidFill>
                  <a:schemeClr val="bg1"/>
                </a:solidFill>
                <a:latin typeface="Arial" charset="0"/>
              </a:rPr>
              <a:t>Красивая осанка</a:t>
            </a: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627313" y="5305425"/>
            <a:ext cx="6516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endParaRPr lang="ru-RU" sz="24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3643306" y="0"/>
            <a:ext cx="2357454" cy="357166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50"/>
                            </p:stCondLst>
                            <p:childTnLst>
                              <p:par>
                                <p:cTn id="13" presetID="27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000" dirty="0" smtClean="0"/>
              <a:t>Причины, которые могут привести к нарушениям осанки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отрицательное влияние на формирование осанки оказывают неблагоприятные условия окружающей среды;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социально-гигиенические факторы, в частности, длительное пребывание ребенка в неправильном положении тела;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недостаточная двигательная активность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800" dirty="0" smtClean="0"/>
              <a:t>     детей (гиподинамия);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 нерациональная одежда;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3600" dirty="0" smtClean="0"/>
              <a:t> </a:t>
            </a:r>
            <a:r>
              <a:rPr lang="ru-RU" sz="2800" dirty="0" smtClean="0"/>
              <a:t>несоответствие мебели росту ребенка.</a:t>
            </a:r>
            <a:r>
              <a:rPr lang="ru-RU" sz="3600" dirty="0" smtClean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700"/>
                            </p:stCondLst>
                            <p:childTnLst>
                              <p:par>
                                <p:cTn id="12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00"/>
                            </p:stCondLst>
                            <p:childTnLst>
                              <p:par>
                                <p:cTn id="19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700"/>
                            </p:stCondLst>
                            <p:childTnLst>
                              <p:par>
                                <p:cTn id="26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700"/>
                            </p:stCondLst>
                            <p:childTnLst>
                              <p:par>
                                <p:cTn id="39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700"/>
                            </p:stCondLst>
                            <p:childTnLst>
                              <p:par>
                                <p:cTn id="46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50" name="Oval 34"/>
          <p:cNvSpPr>
            <a:spLocks noChangeArrowheads="1"/>
          </p:cNvSpPr>
          <p:nvPr/>
        </p:nvSpPr>
        <p:spPr bwMode="auto">
          <a:xfrm>
            <a:off x="2268538" y="3284538"/>
            <a:ext cx="1293812" cy="13652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ru-RU" sz="1200">
              <a:latin typeface="Arial" charset="0"/>
            </a:endParaRP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smtClean="0"/>
              <a:t>Правила для тех, кто хочет иметь красивую осанку:</a:t>
            </a:r>
          </a:p>
        </p:txBody>
      </p:sp>
      <p:graphicFrame>
        <p:nvGraphicFramePr>
          <p:cNvPr id="34821" name="Diagram 5"/>
          <p:cNvGraphicFramePr>
            <a:graphicFrameLocks/>
          </p:cNvGraphicFramePr>
          <p:nvPr/>
        </p:nvGraphicFramePr>
        <p:xfrm>
          <a:off x="-1357313" y="1428750"/>
          <a:ext cx="8642351" cy="4762500"/>
        </p:xfrm>
        <a:graphic>
          <a:graphicData uri="http://schemas.openxmlformats.org/drawingml/2006/compatibility">
            <com:legacyDrawing xmlns:com="http://schemas.openxmlformats.org/drawingml/2006/compatibility" spid="_x0000_s4098"/>
          </a:graphicData>
        </a:graphic>
      </p:graphicFrame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755650" y="2420938"/>
            <a:ext cx="970394" cy="79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1200" b="1" dirty="0">
                <a:solidFill>
                  <a:srgbClr val="C00000"/>
                </a:solidFill>
                <a:latin typeface="Arial" charset="0"/>
              </a:rPr>
              <a:t>прогулки,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1200" b="1" dirty="0">
                <a:solidFill>
                  <a:srgbClr val="C00000"/>
                </a:solidFill>
                <a:latin typeface="Arial" charset="0"/>
              </a:rPr>
              <a:t> занятия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1200" b="1" dirty="0">
                <a:solidFill>
                  <a:srgbClr val="C00000"/>
                </a:solidFill>
                <a:latin typeface="Arial" charset="0"/>
              </a:rPr>
              <a:t>спортом,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1200" b="1" dirty="0">
                <a:solidFill>
                  <a:srgbClr val="C00000"/>
                </a:solidFill>
                <a:latin typeface="Arial" charset="0"/>
              </a:rPr>
              <a:t>туризмом </a:t>
            </a:r>
          </a:p>
        </p:txBody>
      </p:sp>
      <p:sp>
        <p:nvSpPr>
          <p:cNvPr id="34832" name="Oval 16"/>
          <p:cNvSpPr>
            <a:spLocks noChangeArrowheads="1"/>
          </p:cNvSpPr>
          <p:nvPr/>
        </p:nvSpPr>
        <p:spPr bwMode="auto">
          <a:xfrm>
            <a:off x="3132138" y="4868863"/>
            <a:ext cx="1293812" cy="13652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Arial" charset="0"/>
              </a:rPr>
              <a:t>плавание</a:t>
            </a:r>
          </a:p>
        </p:txBody>
      </p:sp>
      <p:sp>
        <p:nvSpPr>
          <p:cNvPr id="4110" name="Rectangle 28"/>
          <p:cNvSpPr>
            <a:spLocks noChangeArrowheads="1"/>
          </p:cNvSpPr>
          <p:nvPr/>
        </p:nvSpPr>
        <p:spPr bwMode="auto">
          <a:xfrm>
            <a:off x="2339975" y="3789363"/>
            <a:ext cx="1143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Arial" charset="0"/>
              </a:rPr>
              <a:t>правила</a:t>
            </a:r>
          </a:p>
        </p:txBody>
      </p:sp>
      <p:sp>
        <p:nvSpPr>
          <p:cNvPr id="34845" name="Rectangle 29"/>
          <p:cNvSpPr>
            <a:spLocks noChangeArrowheads="1"/>
          </p:cNvSpPr>
          <p:nvPr/>
        </p:nvSpPr>
        <p:spPr bwMode="auto">
          <a:xfrm>
            <a:off x="3995738" y="2492375"/>
            <a:ext cx="1295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>
                <a:solidFill>
                  <a:srgbClr val="C00000"/>
                </a:solidFill>
                <a:latin typeface="Arial" charset="0"/>
              </a:rPr>
              <a:t>сон на жесткой </a:t>
            </a:r>
          </a:p>
          <a:p>
            <a:r>
              <a:rPr lang="ru-RU" sz="1200" b="1" dirty="0">
                <a:solidFill>
                  <a:srgbClr val="C00000"/>
                </a:solidFill>
                <a:latin typeface="Arial" charset="0"/>
              </a:rPr>
              <a:t>постели</a:t>
            </a:r>
          </a:p>
        </p:txBody>
      </p:sp>
      <p:sp>
        <p:nvSpPr>
          <p:cNvPr id="34846" name="Rectangle 30"/>
          <p:cNvSpPr>
            <a:spLocks noChangeArrowheads="1"/>
          </p:cNvSpPr>
          <p:nvPr/>
        </p:nvSpPr>
        <p:spPr bwMode="auto">
          <a:xfrm>
            <a:off x="4284663" y="4005263"/>
            <a:ext cx="1152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>
                <a:solidFill>
                  <a:srgbClr val="C00000"/>
                </a:solidFill>
                <a:latin typeface="Arial" charset="0"/>
              </a:rPr>
              <a:t>соблюдение </a:t>
            </a:r>
          </a:p>
          <a:p>
            <a:r>
              <a:rPr lang="ru-RU" sz="1200" b="1" dirty="0">
                <a:solidFill>
                  <a:srgbClr val="C00000"/>
                </a:solidFill>
                <a:latin typeface="Arial" charset="0"/>
              </a:rPr>
              <a:t>режима дня</a:t>
            </a:r>
          </a:p>
        </p:txBody>
      </p:sp>
      <p:sp>
        <p:nvSpPr>
          <p:cNvPr id="34847" name="Rectangle 31"/>
          <p:cNvSpPr>
            <a:spLocks noChangeArrowheads="1"/>
          </p:cNvSpPr>
          <p:nvPr/>
        </p:nvSpPr>
        <p:spPr bwMode="auto">
          <a:xfrm>
            <a:off x="2339975" y="1773238"/>
            <a:ext cx="12239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>
                <a:solidFill>
                  <a:srgbClr val="C00000"/>
                </a:solidFill>
                <a:latin typeface="Arial" charset="0"/>
              </a:rPr>
              <a:t>правильный </a:t>
            </a:r>
          </a:p>
          <a:p>
            <a:r>
              <a:rPr lang="ru-RU" sz="1200" b="1" dirty="0">
                <a:solidFill>
                  <a:srgbClr val="C00000"/>
                </a:solidFill>
                <a:latin typeface="Arial" charset="0"/>
              </a:rPr>
              <a:t>подбор обуви</a:t>
            </a:r>
          </a:p>
        </p:txBody>
      </p:sp>
      <p:sp>
        <p:nvSpPr>
          <p:cNvPr id="34851" name="Rectangle 35"/>
          <p:cNvSpPr>
            <a:spLocks noChangeArrowheads="1"/>
          </p:cNvSpPr>
          <p:nvPr/>
        </p:nvSpPr>
        <p:spPr bwMode="auto">
          <a:xfrm>
            <a:off x="395288" y="3860800"/>
            <a:ext cx="13668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>
                <a:solidFill>
                  <a:srgbClr val="C00000"/>
                </a:solidFill>
                <a:latin typeface="Arial" charset="0"/>
              </a:rPr>
              <a:t>отказ от </a:t>
            </a:r>
          </a:p>
          <a:p>
            <a:r>
              <a:rPr lang="ru-RU" sz="1200" b="1" dirty="0">
                <a:solidFill>
                  <a:srgbClr val="C00000"/>
                </a:solidFill>
                <a:latin typeface="Arial" charset="0"/>
              </a:rPr>
              <a:t>неправильного </a:t>
            </a:r>
          </a:p>
          <a:p>
            <a:r>
              <a:rPr lang="ru-RU" sz="1200" b="1" dirty="0">
                <a:solidFill>
                  <a:srgbClr val="C00000"/>
                </a:solidFill>
                <a:latin typeface="Arial" charset="0"/>
              </a:rPr>
              <a:t>положения тела </a:t>
            </a:r>
          </a:p>
          <a:p>
            <a:r>
              <a:rPr lang="ru-RU" sz="1200" b="1" dirty="0">
                <a:solidFill>
                  <a:srgbClr val="C00000"/>
                </a:solidFill>
                <a:latin typeface="Arial" charset="0"/>
              </a:rPr>
              <a:t>во время сидения</a:t>
            </a:r>
          </a:p>
        </p:txBody>
      </p:sp>
      <p:sp>
        <p:nvSpPr>
          <p:cNvPr id="4115" name="Line 38"/>
          <p:cNvSpPr>
            <a:spLocks noChangeShapeType="1"/>
          </p:cNvSpPr>
          <p:nvPr/>
        </p:nvSpPr>
        <p:spPr bwMode="auto">
          <a:xfrm flipV="1">
            <a:off x="3419475" y="3213100"/>
            <a:ext cx="503238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6" name="Line 39"/>
          <p:cNvSpPr>
            <a:spLocks noChangeShapeType="1"/>
          </p:cNvSpPr>
          <p:nvPr/>
        </p:nvSpPr>
        <p:spPr bwMode="auto">
          <a:xfrm flipV="1">
            <a:off x="2916238" y="2781300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7" name="Line 41"/>
          <p:cNvSpPr>
            <a:spLocks noChangeShapeType="1"/>
          </p:cNvSpPr>
          <p:nvPr/>
        </p:nvSpPr>
        <p:spPr bwMode="auto">
          <a:xfrm flipH="1" flipV="1">
            <a:off x="1835150" y="3213100"/>
            <a:ext cx="503238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8" name="Line 42"/>
          <p:cNvSpPr>
            <a:spLocks noChangeShapeType="1"/>
          </p:cNvSpPr>
          <p:nvPr/>
        </p:nvSpPr>
        <p:spPr bwMode="auto">
          <a:xfrm flipH="1">
            <a:off x="1547813" y="4149725"/>
            <a:ext cx="720725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9" name="Line 43"/>
          <p:cNvSpPr>
            <a:spLocks noChangeShapeType="1"/>
          </p:cNvSpPr>
          <p:nvPr/>
        </p:nvSpPr>
        <p:spPr bwMode="auto">
          <a:xfrm flipH="1">
            <a:off x="2339975" y="4581525"/>
            <a:ext cx="217488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20" name="Line 44"/>
          <p:cNvSpPr>
            <a:spLocks noChangeShapeType="1"/>
          </p:cNvSpPr>
          <p:nvPr/>
        </p:nvSpPr>
        <p:spPr bwMode="auto">
          <a:xfrm>
            <a:off x="3276600" y="4508500"/>
            <a:ext cx="360363" cy="361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21" name="Line 45"/>
          <p:cNvSpPr>
            <a:spLocks noChangeShapeType="1"/>
          </p:cNvSpPr>
          <p:nvPr/>
        </p:nvSpPr>
        <p:spPr bwMode="auto">
          <a:xfrm>
            <a:off x="3563938" y="4076700"/>
            <a:ext cx="64770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4838" name="Oval 22"/>
          <p:cNvSpPr>
            <a:spLocks noChangeArrowheads="1"/>
          </p:cNvSpPr>
          <p:nvPr/>
        </p:nvSpPr>
        <p:spPr bwMode="auto">
          <a:xfrm>
            <a:off x="1331913" y="4941888"/>
            <a:ext cx="1357312" cy="14335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ru-RU" sz="1200">
              <a:latin typeface="Arial" charset="0"/>
            </a:endParaRPr>
          </a:p>
        </p:txBody>
      </p:sp>
      <p:sp>
        <p:nvSpPr>
          <p:cNvPr id="34853" name="Rectangle 37"/>
          <p:cNvSpPr>
            <a:spLocks noChangeArrowheads="1"/>
          </p:cNvSpPr>
          <p:nvPr/>
        </p:nvSpPr>
        <p:spPr bwMode="auto">
          <a:xfrm>
            <a:off x="1403350" y="5229225"/>
            <a:ext cx="15113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>
                <a:solidFill>
                  <a:srgbClr val="C00000"/>
                </a:solidFill>
                <a:latin typeface="Arial" charset="0"/>
              </a:rPr>
              <a:t>равномерная </a:t>
            </a:r>
          </a:p>
          <a:p>
            <a:r>
              <a:rPr lang="ru-RU" sz="1200" b="1" dirty="0">
                <a:solidFill>
                  <a:srgbClr val="C00000"/>
                </a:solidFill>
                <a:latin typeface="Arial" charset="0"/>
              </a:rPr>
              <a:t>нагрузка на позвоночник при ношении груза</a:t>
            </a:r>
          </a:p>
        </p:txBody>
      </p:sp>
      <p:pic>
        <p:nvPicPr>
          <p:cNvPr id="4124" name="Picture 49" descr="J01018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9668" y="1412875"/>
            <a:ext cx="3448420" cy="237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5" name="Picture 50" descr="j02321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1863" y="4292600"/>
            <a:ext cx="2411412" cy="221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50" grpId="0" animBg="1"/>
      <p:bldP spid="34818" grpId="0"/>
      <p:bldDgm spid="34821" grpId="0"/>
      <p:bldP spid="34831" grpId="0"/>
      <p:bldP spid="34832" grpId="0" animBg="1"/>
      <p:bldP spid="34845" grpId="0"/>
      <p:bldP spid="34846" grpId="0"/>
      <p:bldP spid="34847" grpId="0"/>
      <p:bldP spid="34851" grpId="0"/>
      <p:bldP spid="34838" grpId="0" animBg="1"/>
      <p:bldP spid="348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260350"/>
            <a:ext cx="8007350" cy="360045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mtClean="0">
                <a:solidFill>
                  <a:schemeClr val="folHlink"/>
                </a:solidFill>
                <a:latin typeface="Comic Sans MS" pitchFamily="66" charset="0"/>
              </a:rPr>
              <a:t>	</a:t>
            </a:r>
            <a:endParaRPr lang="ru-RU" sz="2400" smtClean="0"/>
          </a:p>
        </p:txBody>
      </p:sp>
      <p:sp>
        <p:nvSpPr>
          <p:cNvPr id="206860" name="Rectangle 12"/>
          <p:cNvSpPr>
            <a:spLocks noChangeArrowheads="1"/>
          </p:cNvSpPr>
          <p:nvPr/>
        </p:nvSpPr>
        <p:spPr bwMode="auto">
          <a:xfrm>
            <a:off x="468313" y="357166"/>
            <a:ext cx="7488237" cy="2788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Утро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каждого школьника должно начинаться с зарядки, т.к. утренняя гимнастика дает заряд бодрости на весь день. </a:t>
            </a:r>
          </a:p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Итак, правильная осанка – это красота и стройность, свидетельство хорошего здоровья и высокой активности человека.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  <a:buClr>
                <a:schemeClr val="hlink"/>
              </a:buClr>
              <a:buSzPct val="120000"/>
            </a:pPr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47106" name="Picture 2" descr="C:\Users\Admin\Desktop\Новая папка\мама\мамин компьютер\всякое\олимп урок фото\DSC00799.JPG"/>
          <p:cNvPicPr preferRelativeResize="0"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928934"/>
            <a:ext cx="4228496" cy="3171372"/>
          </a:xfrm>
          <a:prstGeom prst="rect">
            <a:avLst/>
          </a:prstGeom>
          <a:noFill/>
        </p:spPr>
      </p:pic>
      <p:pic>
        <p:nvPicPr>
          <p:cNvPr id="47107" name="Picture 3" descr="C:\Users\Admin\Desktop\Новая папка\мама\мамин компьютер\всякое\олимп урок фото\DSC00816.JPG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928934"/>
            <a:ext cx="4286280" cy="321471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00563" y="2492375"/>
            <a:ext cx="4125912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Соблюдайте эти правила и у вас всегда будет красивая осанка!</a:t>
            </a:r>
          </a:p>
        </p:txBody>
      </p:sp>
      <p:pic>
        <p:nvPicPr>
          <p:cNvPr id="26630" name="Picture 6" descr="kotscvetami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857232"/>
            <a:ext cx="3744913" cy="517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4000496" y="3716338"/>
            <a:ext cx="4964117" cy="24495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b="1" i="1" dirty="0" smtClean="0"/>
              <a:t>Выполнила:</a:t>
            </a:r>
            <a:endParaRPr lang="ru-RU" sz="2400" b="1" i="1" dirty="0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b="1" i="1" dirty="0" smtClean="0"/>
              <a:t>Панова Надежда Леонидовна</a:t>
            </a:r>
            <a:endParaRPr lang="ru-RU" sz="2400" b="1" i="1" dirty="0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b="1" i="1" dirty="0" smtClean="0"/>
              <a:t>Учитель физической культуры</a:t>
            </a:r>
            <a:endParaRPr lang="ru-RU" sz="2000" b="1" i="1" dirty="0" smtClean="0"/>
          </a:p>
        </p:txBody>
      </p:sp>
      <p:sp>
        <p:nvSpPr>
          <p:cNvPr id="8195" name="WordArt 5"/>
          <p:cNvSpPr>
            <a:spLocks noChangeArrowheads="1" noChangeShapeType="1" noTextEdit="1"/>
          </p:cNvSpPr>
          <p:nvPr/>
        </p:nvSpPr>
        <p:spPr bwMode="auto">
          <a:xfrm>
            <a:off x="1643042" y="836613"/>
            <a:ext cx="6745308" cy="2879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Красивая осанка - </a:t>
            </a:r>
          </a:p>
          <a:p>
            <a:pPr algn="ctr"/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залог здоровья!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9220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фо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3957" name="Rectangle 5"/>
          <p:cNvSpPr>
            <a:spLocks noChangeArrowheads="1"/>
          </p:cNvSpPr>
          <p:nvPr/>
        </p:nvSpPr>
        <p:spPr bwMode="auto">
          <a:xfrm>
            <a:off x="1692275" y="549275"/>
            <a:ext cx="60483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 dirty="0">
                <a:solidFill>
                  <a:schemeClr val="bg1"/>
                </a:solidFill>
                <a:latin typeface="Arial" charset="0"/>
              </a:rPr>
              <a:t>Цель </a:t>
            </a:r>
            <a:r>
              <a:rPr lang="ru-RU" sz="5400" b="1" dirty="0" smtClean="0">
                <a:solidFill>
                  <a:schemeClr val="bg1"/>
                </a:solidFill>
                <a:latin typeface="Arial" charset="0"/>
              </a:rPr>
              <a:t>урока:</a:t>
            </a:r>
            <a:endParaRPr lang="ru-RU" sz="54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44" y="4071942"/>
            <a:ext cx="8643998" cy="1643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3958" name="Rectangle 6"/>
          <p:cNvSpPr>
            <a:spLocks noChangeArrowheads="1"/>
          </p:cNvSpPr>
          <p:nvPr/>
        </p:nvSpPr>
        <p:spPr bwMode="auto">
          <a:xfrm>
            <a:off x="571472" y="4357694"/>
            <a:ext cx="771530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Формирование навыка правильной осанки</a:t>
            </a:r>
            <a:endParaRPr lang="ru-RU" sz="3200" dirty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53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2539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1268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1214414" y="500042"/>
            <a:ext cx="6715172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C:\Users\Admin\Desktop\short_field_with_flowers.jpg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47625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Что такое осанка?</a:t>
            </a: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142845" y="1428737"/>
            <a:ext cx="6500858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Arial" charset="0"/>
              </a:rPr>
              <a:t>	</a:t>
            </a: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Осанка – </a:t>
            </a:r>
            <a:r>
              <a:rPr lang="ru-RU" sz="25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это привычное положение тела при стоянии, ходьбе, сидении; формируется в процессе роста, развития и воспитания (в период от 5 до 18 лет</a:t>
            </a:r>
            <a:r>
              <a:rPr lang="ru-RU" sz="25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).</a:t>
            </a:r>
          </a:p>
          <a:p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5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Правильная осанка характеризуется:</a:t>
            </a:r>
          </a:p>
          <a:p>
            <a:pPr>
              <a:buFontTx/>
              <a:buChar char="•"/>
            </a:pP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нормальным положением </a:t>
            </a: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позвоночника, </a:t>
            </a: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симметричным расположением плеч и лопаток,</a:t>
            </a:r>
          </a:p>
          <a:p>
            <a:pPr>
              <a:buFontTx/>
              <a:buChar char="•"/>
            </a:pP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прямое держание головы и прямые </a:t>
            </a: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ноги </a:t>
            </a: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без уплощения стоп.</a:t>
            </a:r>
          </a:p>
        </p:txBody>
      </p:sp>
      <p:pic>
        <p:nvPicPr>
          <p:cNvPr id="5127" name="Picture 7" descr="pozvonochni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1341438"/>
            <a:ext cx="2182812" cy="539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12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5" name="Picture 2" descr="C:\Users\Admin\Desktop\short_field_with_flowers.jpg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323850" y="404813"/>
            <a:ext cx="7848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600" b="1" dirty="0">
                <a:latin typeface="Arial" charset="0"/>
              </a:rPr>
              <a:t>Виды осанки:</a:t>
            </a:r>
          </a:p>
        </p:txBody>
      </p:sp>
      <p:pic>
        <p:nvPicPr>
          <p:cNvPr id="7174" name="Picture 6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1196975"/>
            <a:ext cx="6840538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539750" y="5013325"/>
            <a:ext cx="8064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Arial" charset="0"/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827088" y="5229225"/>
            <a:ext cx="77771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09600" indent="-609600" eaLnBrk="1" hangingPunct="1">
              <a:buFontTx/>
              <a:buNone/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а) </a:t>
            </a:r>
            <a:r>
              <a:rPr lang="ru-RU" sz="2000" b="1" dirty="0" smtClean="0">
                <a:solidFill>
                  <a:schemeClr val="bg1"/>
                </a:solidFill>
              </a:rPr>
              <a:t>«сутуловатость</a:t>
            </a:r>
            <a:r>
              <a:rPr lang="ru-RU" sz="2000" b="1" dirty="0" smtClean="0">
                <a:solidFill>
                  <a:schemeClr val="bg1"/>
                </a:solidFill>
              </a:rPr>
              <a:t>», 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б) </a:t>
            </a:r>
            <a:r>
              <a:rPr lang="ru-RU" sz="2000" b="1" dirty="0" smtClean="0">
                <a:solidFill>
                  <a:schemeClr val="bg1"/>
                </a:solidFill>
              </a:rPr>
              <a:t>«круглая спина</a:t>
            </a:r>
            <a:r>
              <a:rPr lang="ru-RU" sz="2000" b="1" dirty="0" smtClean="0">
                <a:solidFill>
                  <a:schemeClr val="bg1"/>
                </a:solidFill>
              </a:rPr>
              <a:t>»,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в) </a:t>
            </a:r>
            <a:r>
              <a:rPr lang="ru-RU" sz="2000" b="1" dirty="0" smtClean="0">
                <a:solidFill>
                  <a:schemeClr val="bg1"/>
                </a:solidFill>
              </a:rPr>
              <a:t>«вогнутая спина</a:t>
            </a:r>
            <a:r>
              <a:rPr lang="ru-RU" sz="2000" b="1" dirty="0" smtClean="0">
                <a:solidFill>
                  <a:schemeClr val="bg1"/>
                </a:solidFill>
              </a:rPr>
              <a:t>», </a:t>
            </a:r>
            <a:r>
              <a:rPr lang="ru-RU" sz="2000" dirty="0" smtClean="0">
                <a:solidFill>
                  <a:schemeClr val="bg1"/>
                </a:solidFill>
              </a:rPr>
              <a:t>г</a:t>
            </a:r>
            <a:r>
              <a:rPr lang="ru-RU" sz="2000" dirty="0" smtClean="0">
                <a:solidFill>
                  <a:schemeClr val="bg1"/>
                </a:solidFill>
              </a:rPr>
              <a:t>) </a:t>
            </a:r>
            <a:r>
              <a:rPr lang="ru-RU" sz="2000" b="1" dirty="0" smtClean="0">
                <a:solidFill>
                  <a:schemeClr val="bg1"/>
                </a:solidFill>
              </a:rPr>
              <a:t>«кругло-вогнутая спина</a:t>
            </a:r>
            <a:r>
              <a:rPr lang="ru-RU" sz="2000" b="1" dirty="0" smtClean="0">
                <a:solidFill>
                  <a:schemeClr val="bg1"/>
                </a:solidFill>
              </a:rPr>
              <a:t>»,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д</a:t>
            </a:r>
            <a:r>
              <a:rPr lang="ru-RU" sz="2000" dirty="0" smtClean="0">
                <a:solidFill>
                  <a:schemeClr val="bg1"/>
                </a:solidFill>
              </a:rPr>
              <a:t>) </a:t>
            </a:r>
            <a:r>
              <a:rPr lang="ru-RU" sz="2000" b="1" dirty="0" smtClean="0">
                <a:solidFill>
                  <a:schemeClr val="bg1"/>
                </a:solidFill>
              </a:rPr>
              <a:t>«плоская спина</a:t>
            </a:r>
            <a:r>
              <a:rPr lang="ru-RU" sz="2000" b="1" dirty="0" smtClean="0">
                <a:solidFill>
                  <a:schemeClr val="bg1"/>
                </a:solidFill>
              </a:rPr>
              <a:t>»,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е) </a:t>
            </a:r>
            <a:r>
              <a:rPr lang="ru-RU" sz="2000" b="1" dirty="0" smtClean="0">
                <a:solidFill>
                  <a:schemeClr val="bg1"/>
                </a:solidFill>
              </a:rPr>
              <a:t>«плоско-вогнутая спина</a:t>
            </a:r>
            <a:r>
              <a:rPr lang="ru-RU" sz="2000" b="1" dirty="0" smtClean="0">
                <a:solidFill>
                  <a:schemeClr val="bg1"/>
                </a:solidFill>
              </a:rPr>
              <a:t>»</a:t>
            </a:r>
            <a:endParaRPr lang="ru-RU" sz="20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2297" name="Text Box 10"/>
          <p:cNvSpPr txBox="1">
            <a:spLocks noChangeArrowheads="1"/>
          </p:cNvSpPr>
          <p:nvPr/>
        </p:nvSpPr>
        <p:spPr bwMode="auto">
          <a:xfrm>
            <a:off x="1258888" y="4652963"/>
            <a:ext cx="2159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Arial" charset="0"/>
              </a:rPr>
              <a:t>1</a:t>
            </a:r>
          </a:p>
        </p:txBody>
      </p:sp>
      <p:sp>
        <p:nvSpPr>
          <p:cNvPr id="12298" name="Text Box 11"/>
          <p:cNvSpPr txBox="1">
            <a:spLocks noChangeArrowheads="1"/>
          </p:cNvSpPr>
          <p:nvPr/>
        </p:nvSpPr>
        <p:spPr bwMode="auto">
          <a:xfrm>
            <a:off x="2339975" y="4652963"/>
            <a:ext cx="2159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Arial" charset="0"/>
              </a:rPr>
              <a:t>2</a:t>
            </a:r>
          </a:p>
        </p:txBody>
      </p:sp>
      <p:sp>
        <p:nvSpPr>
          <p:cNvPr id="12299" name="Text Box 12"/>
          <p:cNvSpPr txBox="1">
            <a:spLocks noChangeArrowheads="1"/>
          </p:cNvSpPr>
          <p:nvPr/>
        </p:nvSpPr>
        <p:spPr bwMode="auto">
          <a:xfrm>
            <a:off x="3276600" y="4652963"/>
            <a:ext cx="2873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Arial" charset="0"/>
              </a:rPr>
              <a:t>3</a:t>
            </a:r>
          </a:p>
        </p:txBody>
      </p:sp>
      <p:sp>
        <p:nvSpPr>
          <p:cNvPr id="12300" name="Text Box 13"/>
          <p:cNvSpPr txBox="1">
            <a:spLocks noChangeArrowheads="1"/>
          </p:cNvSpPr>
          <p:nvPr/>
        </p:nvSpPr>
        <p:spPr bwMode="auto">
          <a:xfrm>
            <a:off x="4284663" y="4652963"/>
            <a:ext cx="2873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Arial" charset="0"/>
              </a:rPr>
              <a:t>4</a:t>
            </a:r>
          </a:p>
        </p:txBody>
      </p:sp>
      <p:sp>
        <p:nvSpPr>
          <p:cNvPr id="12301" name="Text Box 14"/>
          <p:cNvSpPr txBox="1">
            <a:spLocks noChangeArrowheads="1"/>
          </p:cNvSpPr>
          <p:nvPr/>
        </p:nvSpPr>
        <p:spPr bwMode="auto">
          <a:xfrm>
            <a:off x="5219700" y="4652963"/>
            <a:ext cx="288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Arial" charset="0"/>
              </a:rPr>
              <a:t>5</a:t>
            </a:r>
          </a:p>
        </p:txBody>
      </p:sp>
      <p:sp>
        <p:nvSpPr>
          <p:cNvPr id="12302" name="Text Box 15"/>
          <p:cNvSpPr txBox="1">
            <a:spLocks noChangeArrowheads="1"/>
          </p:cNvSpPr>
          <p:nvPr/>
        </p:nvSpPr>
        <p:spPr bwMode="auto">
          <a:xfrm>
            <a:off x="6588125" y="4652963"/>
            <a:ext cx="2159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Arial" charset="0"/>
              </a:rPr>
              <a:t>6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908050"/>
            <a:ext cx="6677042" cy="5184775"/>
          </a:xfrm>
        </p:spPr>
        <p:txBody>
          <a:bodyPr/>
          <a:lstStyle/>
          <a:p>
            <a:pPr algn="just"/>
            <a:r>
              <a:rPr lang="ru-RU" sz="3600" b="1" u="sng" dirty="0" smtClean="0">
                <a:latin typeface="Arial" charset="0"/>
              </a:rPr>
              <a:t>При правильной осанке</a:t>
            </a:r>
            <a:r>
              <a:rPr lang="ru-RU" sz="3600" dirty="0" smtClean="0">
                <a:latin typeface="Arial" charset="0"/>
              </a:rPr>
              <a:t> </a:t>
            </a:r>
            <a:r>
              <a:rPr lang="ru-RU" dirty="0" smtClean="0">
                <a:latin typeface="Arial" charset="0"/>
              </a:rPr>
              <a:t>голова и туловище расположены на одной вертикали, плечи развернуты, слегка опущены и находятся на одном уровне, лопатки не выпирают, грудь приподнята, живот втянут, ноги выпрямлены в коленных и тазобедренных суставах, стопа без деформаций. </a:t>
            </a:r>
            <a:endParaRPr lang="ru-RU" dirty="0">
              <a:latin typeface="Arial" charset="0"/>
            </a:endParaRPr>
          </a:p>
        </p:txBody>
      </p:sp>
      <p:pic>
        <p:nvPicPr>
          <p:cNvPr id="6" name="Picture 7" descr="1"/>
          <p:cNvPicPr>
            <a:picLocks noChangeAspect="1" noChangeArrowheads="1"/>
          </p:cNvPicPr>
          <p:nvPr/>
        </p:nvPicPr>
        <p:blipFill>
          <a:blip r:embed="rId2" cstate="print"/>
          <a:srcRect r="80206"/>
          <a:stretch>
            <a:fillRect/>
          </a:stretch>
        </p:blipFill>
        <p:spPr bwMode="auto">
          <a:xfrm>
            <a:off x="7143768" y="928670"/>
            <a:ext cx="1612900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70" name="Picture 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1557338"/>
            <a:ext cx="4643437" cy="530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1971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57338"/>
            <a:ext cx="3328988" cy="530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1972" name="WordArt 4"/>
          <p:cNvSpPr>
            <a:spLocks noChangeArrowheads="1" noChangeShapeType="1" noTextEdit="1"/>
          </p:cNvSpPr>
          <p:nvPr/>
        </p:nvSpPr>
        <p:spPr bwMode="auto">
          <a:xfrm>
            <a:off x="611188" y="0"/>
            <a:ext cx="8243887" cy="14398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14"/>
              </a:avLst>
            </a:prstTxWarp>
          </a:bodyPr>
          <a:lstStyle/>
          <a:p>
            <a:pPr algn="ctr"/>
            <a:r>
              <a:rPr lang="ru-RU" sz="28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Искривления   позвоночника</a:t>
            </a:r>
          </a:p>
        </p:txBody>
      </p:sp>
      <p:pic>
        <p:nvPicPr>
          <p:cNvPr id="5" name="Picture 6" descr="Осанка, сколиоз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1428736"/>
            <a:ext cx="1817711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11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11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000" dirty="0" smtClean="0"/>
              <a:t>ПРОБЛЕМА: Как формировать </a:t>
            </a:r>
            <a:r>
              <a:rPr lang="ru-RU" sz="4000" dirty="0" smtClean="0"/>
              <a:t>правильную </a:t>
            </a:r>
            <a:r>
              <a:rPr lang="ru-RU" sz="4000" dirty="0" smtClean="0"/>
              <a:t>осанку?</a:t>
            </a:r>
            <a:endParaRPr lang="ru-RU" sz="40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2928934"/>
            <a:ext cx="721523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 каждом занятие по физической культуре мы выполняем упражнения, способствующие формированию навыка правильной осанки. Для профилактики и коррекции нарушений осанки используется корригирующая гимнастика, позволяющая  формировать правильную осанку и  стабилизировать имеющиеся функциональные нарушения позвоночника. Выработка и закрепление навыка правильной осанки происходят во время выполнения различных упражнений (строевых, </a:t>
            </a:r>
            <a:r>
              <a:rPr lang="ru-RU" dirty="0" err="1" smtClean="0"/>
              <a:t>общеразвивающих</a:t>
            </a:r>
            <a:r>
              <a:rPr lang="ru-RU" dirty="0" smtClean="0"/>
              <a:t>), при которых обязательно сохраняется правильное положение тела. Стиль выполнения гимнастических упражнений и требований к технике движений дают основание рассматривать гимнастику, как своего рода «школу осанки».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1065198"/>
          </a:xfrm>
        </p:spPr>
        <p:txBody>
          <a:bodyPr/>
          <a:lstStyle/>
          <a:p>
            <a:pPr eaLnBrk="1" hangingPunct="1">
              <a:defRPr/>
            </a:pPr>
            <a:r>
              <a:rPr lang="ru-RU" sz="3500" dirty="0" smtClean="0"/>
              <a:t>КАК ПРОВЕРИТЬ СВОЮ ОСАНКУ?</a:t>
            </a:r>
            <a:endParaRPr lang="ru-RU" sz="3500" dirty="0" smtClean="0"/>
          </a:p>
        </p:txBody>
      </p:sp>
      <p:sp>
        <p:nvSpPr>
          <p:cNvPr id="168965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4500563" y="1196975"/>
            <a:ext cx="4270375" cy="4470400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Простейший способ оценить свою осанку заключается в следующем. Встаньте вплотную спиной к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стене, касаясь ее </a:t>
            </a:r>
            <a:r>
              <a:rPr lang="ru-RU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затылком</a:t>
            </a:r>
            <a:r>
              <a:rPr lang="ru-RU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0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лопатками, </a:t>
            </a:r>
            <a:r>
              <a:rPr lang="ru-RU" sz="20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ягодицами, икрами </a:t>
            </a:r>
            <a:r>
              <a:rPr lang="ru-RU" sz="20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и пятками. Сохранить это положение в течение 5 с. </a:t>
            </a:r>
            <a:endParaRPr lang="ru-RU" sz="2000" b="1" i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Запомнить </a:t>
            </a:r>
            <a:r>
              <a:rPr lang="ru-RU" sz="20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его и, стараясь не нарушать, сделать шаг вперед, затем назад.</a:t>
            </a:r>
            <a:r>
              <a:rPr lang="ru-RU" sz="1800" dirty="0" smtClean="0">
                <a:solidFill>
                  <a:schemeClr val="tx2"/>
                </a:solidFill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2"/>
                </a:solidFill>
                <a:cs typeface="Times New Roman" pitchFamily="18" charset="0"/>
              </a:rPr>
            </a:br>
            <a:endParaRPr lang="ru-RU" sz="1800" dirty="0" smtClean="0">
              <a:solidFill>
                <a:schemeClr val="tx2"/>
              </a:solidFill>
              <a:cs typeface="Times New Roman" pitchFamily="18" charset="0"/>
            </a:endParaRPr>
          </a:p>
          <a:p>
            <a:pPr eaLnBrk="1" hangingPunct="1">
              <a:buNone/>
              <a:defRPr/>
            </a:pPr>
            <a:endParaRPr lang="ru-RU" sz="1800" b="1" dirty="0" smtClean="0"/>
          </a:p>
          <a:p>
            <a:pPr eaLnBrk="1" hangingPunct="1">
              <a:buNone/>
              <a:defRPr/>
            </a:pPr>
            <a:endParaRPr lang="ru-RU" dirty="0" smtClean="0"/>
          </a:p>
        </p:txBody>
      </p:sp>
      <p:pic>
        <p:nvPicPr>
          <p:cNvPr id="22532" name="Picture 6" descr="image00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1484313"/>
            <a:ext cx="3584575" cy="50403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1253</TotalTime>
  <Words>388</Words>
  <Application>Microsoft Office PowerPoint</Application>
  <PresentationFormat>Экран (4:3)</PresentationFormat>
  <Paragraphs>61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Океан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ПРОБЛЕМА: Как формировать правильную осанку?</vt:lpstr>
      <vt:lpstr>КАК ПРОВЕРИТЬ СВОЮ ОСАНКУ?</vt:lpstr>
      <vt:lpstr>Причины, которые могут привести к нарушениям осанки </vt:lpstr>
      <vt:lpstr>Правила для тех, кто хочет иметь красивую осанку:</vt:lpstr>
      <vt:lpstr>Слайд 12</vt:lpstr>
      <vt:lpstr>Соблюдайте эти правила и у вас всегда будет красивая осанка!</vt:lpstr>
    </vt:vector>
  </TitlesOfParts>
  <Company>Старорусская 30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Николаев А.А.</dc:creator>
  <cp:lastModifiedBy>Admin</cp:lastModifiedBy>
  <cp:revision>110</cp:revision>
  <dcterms:created xsi:type="dcterms:W3CDTF">2007-04-06T11:53:17Z</dcterms:created>
  <dcterms:modified xsi:type="dcterms:W3CDTF">2017-09-24T16:28:48Z</dcterms:modified>
</cp:coreProperties>
</file>