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80" r:id="rId2"/>
    <p:sldId id="268" r:id="rId3"/>
    <p:sldId id="266" r:id="rId4"/>
    <p:sldId id="269" r:id="rId5"/>
    <p:sldId id="273" r:id="rId6"/>
    <p:sldId id="282" r:id="rId7"/>
    <p:sldId id="281" r:id="rId8"/>
    <p:sldId id="274" r:id="rId9"/>
    <p:sldId id="275" r:id="rId10"/>
    <p:sldId id="276" r:id="rId11"/>
    <p:sldId id="277" r:id="rId12"/>
    <p:sldId id="278" r:id="rId13"/>
    <p:sldId id="27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204318D8-F921-4387-A095-D1DBFCBBBBB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D1B88CC5-5291-4C6F-B94B-474F372D14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142984"/>
            <a:ext cx="864399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Урок  Второстепенные члены предложения. Распространенные и нераспространенные     предложения.</a:t>
            </a:r>
          </a:p>
          <a:p>
            <a:pPr algn="ctr"/>
            <a:r>
              <a:rPr lang="ru-RU" sz="2800" dirty="0" smtClean="0"/>
              <a:t>3 класс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Владивосток, Приморский край,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АНПОО ДВЦНО НШДС «Классическая европейская прогимназия»</a:t>
            </a: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УМК «Начальная школа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века» </a:t>
            </a:r>
          </a:p>
          <a:p>
            <a:pPr algn="r"/>
            <a:endParaRPr lang="ru-RU" sz="2800" dirty="0" smtClean="0"/>
          </a:p>
          <a:p>
            <a:pPr algn="r"/>
            <a:r>
              <a:rPr lang="ru-RU" sz="2800" dirty="0" smtClean="0"/>
              <a:t>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ln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3 группа</a:t>
            </a:r>
          </a:p>
          <a:p>
            <a:r>
              <a:rPr lang="ru-RU" sz="2800" b="1" dirty="0" smtClean="0"/>
              <a:t>В лесу растут разные ягоды. </a:t>
            </a:r>
          </a:p>
          <a:p>
            <a:r>
              <a:rPr lang="ru-RU" sz="2800" b="1" dirty="0" smtClean="0"/>
              <a:t>Высокие ёлки окружили полянку. </a:t>
            </a:r>
          </a:p>
          <a:p>
            <a:r>
              <a:rPr lang="ru-RU" sz="2800" b="1" dirty="0" smtClean="0"/>
              <a:t>Вершина пушистой ели увешана шишками.</a:t>
            </a:r>
          </a:p>
          <a:p>
            <a:r>
              <a:rPr lang="ru-RU" sz="2800" b="1" dirty="0" smtClean="0"/>
              <a:t> В небе над облаками кружат быстрые ласточки.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929454" y="485776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500298" y="485776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AutoShape 2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ww.mp3.ist/resim/social/https:/i1.sndcdn.com/artworks-000126877509-rk7tz0-crop.jpg"/>
          <p:cNvPicPr>
            <a:picLocks noChangeAspect="1" noChangeArrowheads="1"/>
          </p:cNvPicPr>
          <p:nvPr/>
        </p:nvPicPr>
        <p:blipFill>
          <a:blip r:embed="rId2" cstate="print"/>
          <a:srcRect t="35594" b="38982"/>
          <a:stretch>
            <a:fillRect/>
          </a:stretch>
        </p:blipFill>
        <p:spPr bwMode="auto">
          <a:xfrm>
            <a:off x="4786314" y="4786322"/>
            <a:ext cx="1928826" cy="142876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3571868" y="4929198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71868" y="485776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85786" y="4857760"/>
            <a:ext cx="1500198" cy="1588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ln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4 группа</a:t>
            </a:r>
          </a:p>
          <a:p>
            <a:r>
              <a:rPr lang="ru-RU" sz="2800" b="1" dirty="0" smtClean="0"/>
              <a:t>В лесу растут разные ягоды. </a:t>
            </a:r>
          </a:p>
          <a:p>
            <a:r>
              <a:rPr lang="ru-RU" sz="2800" b="1" dirty="0" smtClean="0"/>
              <a:t>Высокие ёлки окружили полянку. </a:t>
            </a:r>
          </a:p>
          <a:p>
            <a:r>
              <a:rPr lang="ru-RU" sz="2800" b="1" dirty="0" smtClean="0"/>
              <a:t>Вершина пушистой ели увешана шишками.</a:t>
            </a:r>
          </a:p>
          <a:p>
            <a:r>
              <a:rPr lang="ru-RU" sz="2800" b="1" dirty="0" smtClean="0"/>
              <a:t> В небе над облаками кружат быстрые ласточки.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000364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AutoShape 2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ww.mp3.ist/resim/social/https:/i1.sndcdn.com/artworks-000126877509-rk7tz0-crop.jpg"/>
          <p:cNvPicPr>
            <a:picLocks noChangeAspect="1" noChangeArrowheads="1"/>
          </p:cNvPicPr>
          <p:nvPr/>
        </p:nvPicPr>
        <p:blipFill>
          <a:blip r:embed="rId2" cstate="print"/>
          <a:srcRect l="11111" t="35594" r="7407" b="38982"/>
          <a:stretch>
            <a:fillRect/>
          </a:stretch>
        </p:blipFill>
        <p:spPr bwMode="auto">
          <a:xfrm>
            <a:off x="1071538" y="4643446"/>
            <a:ext cx="1571636" cy="142876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214810" y="485776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14810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429256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02920" y="530352"/>
            <a:ext cx="8183880" cy="5490936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3900" dirty="0" smtClean="0">
                <a:solidFill>
                  <a:srgbClr val="00B050"/>
                </a:solidFill>
              </a:rPr>
              <a:t>Какие члены предложения выделяют в предложении?</a:t>
            </a:r>
          </a:p>
          <a:p>
            <a:pPr>
              <a:buNone/>
            </a:pPr>
            <a:endParaRPr lang="ru-RU" sz="3900" dirty="0" smtClean="0">
              <a:solidFill>
                <a:srgbClr val="00B050"/>
              </a:solidFill>
            </a:endParaRPr>
          </a:p>
          <a:p>
            <a:r>
              <a:rPr lang="ru-RU" sz="3900" dirty="0" smtClean="0">
                <a:solidFill>
                  <a:srgbClr val="00B050"/>
                </a:solidFill>
              </a:rPr>
              <a:t>Каким может быть предложение по наличию или отсутствию второстепенных членов предложения?</a:t>
            </a:r>
          </a:p>
          <a:p>
            <a:endParaRPr lang="ru-RU" sz="3900" dirty="0" smtClean="0">
              <a:solidFill>
                <a:srgbClr val="00B050"/>
              </a:solidFill>
            </a:endParaRPr>
          </a:p>
          <a:p>
            <a:r>
              <a:rPr lang="ru-RU" sz="3900" dirty="0" smtClean="0">
                <a:solidFill>
                  <a:srgbClr val="00B050"/>
                </a:solidFill>
              </a:rPr>
              <a:t>Какую функцию выполняют главные члены предложения?</a:t>
            </a:r>
          </a:p>
          <a:p>
            <a:endParaRPr lang="ru-RU" sz="3900" dirty="0" smtClean="0">
              <a:solidFill>
                <a:srgbClr val="00B050"/>
              </a:solidFill>
            </a:endParaRPr>
          </a:p>
          <a:p>
            <a:r>
              <a:rPr lang="ru-RU" sz="3900" dirty="0" smtClean="0">
                <a:solidFill>
                  <a:srgbClr val="00B050"/>
                </a:solidFill>
              </a:rPr>
              <a:t>Какую функцию выполняют второстепенные члены предложения?</a:t>
            </a:r>
            <a:endParaRPr lang="ru-RU" sz="39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- Продолжи фразу: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Мне понравилось…..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Сегодня было трудным…..</a:t>
            </a:r>
          </a:p>
          <a:p>
            <a:pPr>
              <a:buNone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Оцените свою работу на уроке:</a:t>
            </a:r>
          </a:p>
          <a:p>
            <a:r>
              <a:rPr lang="ru-RU" sz="32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Зелёный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- Мне всё понятно. Я молодец.</a:t>
            </a:r>
          </a:p>
          <a:p>
            <a:r>
              <a:rPr lang="ru-RU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Жёлтый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–У меня не всё получилось, но я старался.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Красный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- Мне надо быть внимательнее.</a:t>
            </a:r>
          </a:p>
          <a:p>
            <a:pPr>
              <a:buNone/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0080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Пословица  </a:t>
            </a:r>
            <a:r>
              <a:rPr lang="en-US" dirty="0" smtClean="0"/>
              <a:t>http</a:t>
            </a:r>
            <a:r>
              <a:rPr lang="en-US" dirty="0"/>
              <a:t>://kladraz.ru/poslovicy-i-pogovorki/poslovicy-i-pogovorki-pro-uchene.html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6221" y="2253917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картинки:   </a:t>
            </a:r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smtClean="0"/>
              <a:t>yandex.ru/images/search?text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7212" y="2645938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Картинка дети:   </a:t>
            </a:r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smtClean="0"/>
              <a:t>yandex.ru/images/search?img_url=https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3143248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t=</a:t>
            </a:r>
            <a:r>
              <a:rPr lang="ru-RU" dirty="0" smtClean="0"/>
              <a:t>учитель%20у%20доски%20картинки&amp;</a:t>
            </a:r>
            <a:r>
              <a:rPr lang="en-US" dirty="0" err="1" smtClean="0"/>
              <a:t>img_url</a:t>
            </a:r>
            <a:r>
              <a:rPr lang="en-US" dirty="0" smtClean="0"/>
              <a:t>=https%3A%2F%2Fstatic5.depositphotos.com%2F1000489%2F455%2Fv%2F950%2Fdepositphotos_4553605-stock-illustration-teacher-girl.jpg&amp;pos=1&amp;rpt=</a:t>
            </a:r>
            <a:r>
              <a:rPr lang="en-US" dirty="0" err="1" smtClean="0"/>
              <a:t>simage&amp;stype</a:t>
            </a:r>
            <a:r>
              <a:rPr lang="en-US" dirty="0" smtClean="0"/>
              <a:t>=</a:t>
            </a:r>
            <a:r>
              <a:rPr lang="en-US" dirty="0" err="1" smtClean="0"/>
              <a:t>image&amp;lr</a:t>
            </a:r>
            <a:r>
              <a:rPr lang="en-US" dirty="0" smtClean="0"/>
              <a:t>=11406&amp;source=wiz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6530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285860"/>
            <a:ext cx="785295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Знание — сокровище, которое следует за тем, кто им обладает.</a:t>
            </a:r>
          </a:p>
        </p:txBody>
      </p:sp>
      <p:sp>
        <p:nvSpPr>
          <p:cNvPr id="4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irina1962\Desktop\66661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74994"/>
            <a:ext cx="3882008" cy="2911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643570" y="2643182"/>
            <a:ext cx="2452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 Китайская мудрость)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293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mbdou13bug.ucoz.ru/SOLNZ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000372"/>
            <a:ext cx="4762533" cy="3571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4206969679"/>
              </p:ext>
            </p:extLst>
          </p:nvPr>
        </p:nvGraphicFramePr>
        <p:xfrm>
          <a:off x="1285852" y="214290"/>
          <a:ext cx="6696744" cy="28956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696744"/>
              </a:tblGrid>
              <a:tr h="2471461">
                <a:tc>
                  <a:txBody>
                    <a:bodyPr/>
                    <a:lstStyle/>
                    <a:p>
                      <a:r>
                        <a:rPr lang="ru-RU" sz="4000" dirty="0"/>
                        <a:t>Над рекой остановился</a:t>
                      </a:r>
                      <a:br>
                        <a:rPr lang="ru-RU" sz="4000" dirty="0"/>
                      </a:br>
                      <a:r>
                        <a:rPr lang="ru-RU" sz="4000" dirty="0"/>
                        <a:t>Шар воздушный, золотой.</a:t>
                      </a:r>
                      <a:br>
                        <a:rPr lang="ru-RU" sz="4000" dirty="0"/>
                      </a:br>
                      <a:r>
                        <a:rPr lang="ru-RU" sz="4000" dirty="0"/>
                        <a:t>А потом за лесом скрылся,</a:t>
                      </a:r>
                      <a:br>
                        <a:rPr lang="ru-RU" sz="4000" dirty="0"/>
                      </a:br>
                      <a:r>
                        <a:rPr lang="ru-RU" sz="4000" dirty="0"/>
                        <a:t>Покачавшись над водой.</a:t>
                      </a:r>
                    </a:p>
                  </a:txBody>
                  <a:tcPr anchor="ctr"/>
                </a:tc>
              </a:tr>
              <a:tr h="336851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EE1199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15140" y="4000504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солнце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59 -0.02984 C 0.1368 -0.02984 0.25712 0.02684 0.25712 0.09669 C 0.25712 0.16655 0.1368 0.22346 -0.01059 0.22346 C -0.15851 0.22346 -0.2783 0.16655 -0.2783 0.09669 C -0.2783 0.02684 -0.15851 -0.02984 -0.01059 -0.02984 Z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gfons.com/upload/paper_grid_PNG54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5" t="22603" r="11892" b="54115"/>
          <a:stretch/>
        </p:blipFill>
        <p:spPr bwMode="auto">
          <a:xfrm>
            <a:off x="206631" y="1162714"/>
            <a:ext cx="7525319" cy="2914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66007" y="116632"/>
            <a:ext cx="41044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Чистописание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1500174"/>
            <a:ext cx="6405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kern="1200" dirty="0">
                <a:solidFill>
                  <a:srgbClr val="000000"/>
                </a:solidFill>
                <a:effectLst/>
                <a:latin typeface="Propisi"/>
                <a:ea typeface="Times New Roman"/>
                <a:cs typeface="Times New Roman"/>
              </a:rPr>
              <a:t> </a:t>
            </a:r>
            <a:r>
              <a:rPr lang="ru-RU" sz="6000" kern="1200" dirty="0" err="1">
                <a:solidFill>
                  <a:srgbClr val="000000"/>
                </a:solidFill>
                <a:effectLst/>
                <a:latin typeface="Propisi"/>
                <a:ea typeface="Times New Roman"/>
                <a:cs typeface="Vijaya"/>
              </a:rPr>
              <a:t>ол</a:t>
            </a:r>
            <a:r>
              <a:rPr lang="ru-RU" sz="6000" kern="1200" dirty="0">
                <a:solidFill>
                  <a:srgbClr val="000000"/>
                </a:solidFill>
                <a:effectLst/>
                <a:latin typeface="Propisi"/>
                <a:ea typeface="Times New Roman"/>
                <a:cs typeface="Vijaya"/>
              </a:rPr>
              <a:t> </a:t>
            </a:r>
            <a:r>
              <a:rPr lang="ru-RU" sz="6000" kern="1200" dirty="0" smtClean="0">
                <a:solidFill>
                  <a:srgbClr val="000000"/>
                </a:solidFill>
                <a:effectLst/>
                <a:latin typeface="Propisi"/>
                <a:ea typeface="Times New Roman"/>
                <a:cs typeface="Vijaya"/>
              </a:rPr>
              <a:t>  ил   ал  </a:t>
            </a:r>
            <a:r>
              <a:rPr lang="ru-RU" sz="6000" kern="1200" dirty="0" err="1" smtClean="0">
                <a:solidFill>
                  <a:srgbClr val="000000"/>
                </a:solidFill>
                <a:effectLst/>
                <a:latin typeface="Propisi"/>
                <a:ea typeface="Times New Roman"/>
                <a:cs typeface="Vijaya"/>
              </a:rPr>
              <a:t>лл</a:t>
            </a:r>
            <a:r>
              <a:rPr lang="ru-RU" sz="6000" kern="1200" dirty="0" smtClean="0">
                <a:solidFill>
                  <a:srgbClr val="000000"/>
                </a:solidFill>
                <a:effectLst/>
                <a:latin typeface="Propisi"/>
                <a:ea typeface="Times New Roman"/>
                <a:cs typeface="Vijaya"/>
              </a:rPr>
              <a:t> </a:t>
            </a:r>
            <a:endParaRPr lang="ru-RU" sz="6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953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428728" y="2357430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1250133" y="217883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00430" y="2428868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00430" y="2357430"/>
            <a:ext cx="1857388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5500694" y="235743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357290" y="3786190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Составьте предложение. </a:t>
            </a:r>
            <a:endParaRPr lang="ru-RU" sz="3600" dirty="0"/>
          </a:p>
        </p:txBody>
      </p:sp>
      <p:pic>
        <p:nvPicPr>
          <p:cNvPr id="14" name="Picture 2" descr="http://mbdou13bug.ucoz.ru/SOLN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571612"/>
            <a:ext cx="2667018" cy="2000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1357290" y="4643446"/>
            <a:ext cx="5572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Измените его так, чтобы оно стало распространенным.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928670"/>
            <a:ext cx="78581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Второстепенные члены предложения. Предложения распространенные и нераспространенные.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riafresa.net/newimages/blackboard-clipart-beautiful-teacher-18.png"/>
          <p:cNvPicPr>
            <a:picLocks noChangeAspect="1" noChangeArrowheads="1"/>
          </p:cNvPicPr>
          <p:nvPr/>
        </p:nvPicPr>
        <p:blipFill>
          <a:blip r:embed="rId2"/>
          <a:srcRect l="3960" r="1980" b="10072"/>
          <a:stretch>
            <a:fillRect/>
          </a:stretch>
        </p:blipFill>
        <p:spPr bwMode="auto">
          <a:xfrm>
            <a:off x="-214346" y="428580"/>
            <a:ext cx="10179915" cy="64294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571480"/>
            <a:ext cx="64294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Определение </a:t>
            </a:r>
            <a:r>
              <a:rPr lang="ru-RU" sz="2800" i="1" u="sng" dirty="0" smtClean="0">
                <a:solidFill>
                  <a:srgbClr val="FFFF00"/>
                </a:solidFill>
              </a:rPr>
              <a:t>главных</a:t>
            </a:r>
            <a:r>
              <a:rPr lang="ru-RU" sz="2800" i="1" dirty="0" smtClean="0">
                <a:solidFill>
                  <a:srgbClr val="FFFF00"/>
                </a:solidFill>
              </a:rPr>
              <a:t> и </a:t>
            </a:r>
            <a:r>
              <a:rPr lang="ru-RU" sz="2800" i="1" u="sng" dirty="0" smtClean="0">
                <a:solidFill>
                  <a:srgbClr val="FFFF00"/>
                </a:solidFill>
              </a:rPr>
              <a:t>второстепенных</a:t>
            </a:r>
            <a:r>
              <a:rPr lang="ru-RU" sz="2800" i="1" dirty="0" smtClean="0">
                <a:solidFill>
                  <a:srgbClr val="FFFF00"/>
                </a:solidFill>
              </a:rPr>
              <a:t> членов предложения.</a:t>
            </a:r>
            <a:endParaRPr lang="ru-RU" sz="2800" i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1857364"/>
            <a:ext cx="6429420" cy="293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800" i="1" dirty="0" smtClean="0">
                <a:solidFill>
                  <a:srgbClr val="FFFF00"/>
                </a:solidFill>
              </a:rPr>
              <a:t>находить </a:t>
            </a:r>
            <a:r>
              <a:rPr lang="ru-RU" sz="2800" i="1" dirty="0">
                <a:solidFill>
                  <a:srgbClr val="FFFF00"/>
                </a:solidFill>
              </a:rPr>
              <a:t>в предложении   </a:t>
            </a:r>
            <a:endParaRPr lang="ru-RU" sz="2800" i="1" dirty="0" smtClean="0">
              <a:solidFill>
                <a:srgbClr val="FFFF00"/>
              </a:solidFill>
            </a:endParaRPr>
          </a:p>
          <a:p>
            <a:pPr>
              <a:spcAft>
                <a:spcPts val="1000"/>
              </a:spcAft>
            </a:pPr>
            <a:r>
              <a:rPr lang="ru-RU" sz="2800" i="1" dirty="0">
                <a:solidFill>
                  <a:srgbClr val="FFFF00"/>
                </a:solidFill>
              </a:rPr>
              <a:t> </a:t>
            </a:r>
            <a:r>
              <a:rPr lang="ru-RU" sz="2800" i="1" dirty="0" smtClean="0">
                <a:solidFill>
                  <a:srgbClr val="FFFF00"/>
                </a:solidFill>
              </a:rPr>
              <a:t>    </a:t>
            </a:r>
            <a:r>
              <a:rPr lang="ru-RU" sz="2800" i="1" u="sng" dirty="0" smtClean="0">
                <a:solidFill>
                  <a:srgbClr val="FFFF00"/>
                </a:solidFill>
              </a:rPr>
              <a:t>грамматическую </a:t>
            </a:r>
            <a:r>
              <a:rPr lang="ru-RU" sz="2800" i="1" u="sng" dirty="0">
                <a:solidFill>
                  <a:srgbClr val="FFFF00"/>
                </a:solidFill>
              </a:rPr>
              <a:t>основу</a:t>
            </a:r>
            <a:r>
              <a:rPr lang="ru-RU" sz="2800" i="1" dirty="0">
                <a:solidFill>
                  <a:srgbClr val="FFFF00"/>
                </a:solidFill>
              </a:rPr>
              <a:t>;  </a:t>
            </a:r>
            <a:endParaRPr lang="ru-RU" sz="2800" i="1" dirty="0" smtClean="0">
              <a:solidFill>
                <a:srgbClr val="FFFF00"/>
              </a:solidFill>
            </a:endParaRPr>
          </a:p>
          <a:p>
            <a:pPr marL="342900" indent="-342900">
              <a:spcAft>
                <a:spcPts val="1000"/>
              </a:spcAft>
              <a:buFontTx/>
              <a:buChar char="-"/>
            </a:pPr>
            <a:r>
              <a:rPr lang="ru-RU" sz="2800" i="1" dirty="0" smtClean="0">
                <a:solidFill>
                  <a:srgbClr val="FFFF00"/>
                </a:solidFill>
              </a:rPr>
              <a:t>разбирать </a:t>
            </a:r>
            <a:r>
              <a:rPr lang="ru-RU" sz="2800" i="1" dirty="0">
                <a:solidFill>
                  <a:srgbClr val="FFFF00"/>
                </a:solidFill>
              </a:rPr>
              <a:t>предложение </a:t>
            </a:r>
            <a:r>
              <a:rPr lang="ru-RU" sz="2800" i="1" u="sng" dirty="0" smtClean="0">
                <a:solidFill>
                  <a:srgbClr val="FFFF00"/>
                </a:solidFill>
              </a:rPr>
              <a:t>по </a:t>
            </a:r>
            <a:r>
              <a:rPr lang="ru-RU" sz="2800" i="1" u="sng" dirty="0">
                <a:solidFill>
                  <a:srgbClr val="FFFF00"/>
                </a:solidFill>
              </a:rPr>
              <a:t>членам предложения</a:t>
            </a:r>
            <a:r>
              <a:rPr lang="ru-RU" sz="2800" i="1" dirty="0">
                <a:solidFill>
                  <a:srgbClr val="FFFF00"/>
                </a:solidFill>
              </a:rPr>
              <a:t>;  </a:t>
            </a:r>
            <a:endParaRPr lang="ru-RU" sz="2800" i="1" dirty="0" smtClean="0">
              <a:solidFill>
                <a:srgbClr val="FFFF00"/>
              </a:solidFill>
            </a:endParaRPr>
          </a:p>
          <a:p>
            <a:pPr marL="342900" indent="-342900">
              <a:spcAft>
                <a:spcPts val="1000"/>
              </a:spcAft>
              <a:buFontTx/>
              <a:buChar char="-"/>
            </a:pPr>
            <a:r>
              <a:rPr lang="ru-RU" sz="2800" i="1" dirty="0" smtClean="0">
                <a:solidFill>
                  <a:srgbClr val="FFFF00"/>
                </a:solidFill>
              </a:rPr>
              <a:t>различать </a:t>
            </a:r>
            <a:r>
              <a:rPr lang="ru-RU" sz="2800" i="1" u="sng" dirty="0">
                <a:solidFill>
                  <a:srgbClr val="FFFF00"/>
                </a:solidFill>
              </a:rPr>
              <a:t>распространённые</a:t>
            </a:r>
            <a:r>
              <a:rPr lang="ru-RU" sz="2800" i="1" dirty="0">
                <a:solidFill>
                  <a:srgbClr val="FFFF00"/>
                </a:solidFill>
              </a:rPr>
              <a:t> и </a:t>
            </a:r>
            <a:r>
              <a:rPr lang="ru-RU" sz="2800" i="1" u="sng" dirty="0">
                <a:solidFill>
                  <a:srgbClr val="FFFF00"/>
                </a:solidFill>
              </a:rPr>
              <a:t>нераспространённые</a:t>
            </a:r>
            <a:r>
              <a:rPr lang="ru-RU" sz="2800" i="1" dirty="0">
                <a:solidFill>
                  <a:srgbClr val="FFFF00"/>
                </a:solidFill>
              </a:rPr>
              <a:t> предложения.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ln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1 группа</a:t>
            </a:r>
          </a:p>
          <a:p>
            <a:r>
              <a:rPr lang="ru-RU" sz="2800" b="1" dirty="0" smtClean="0"/>
              <a:t>В лесу растут разные ягоды. </a:t>
            </a:r>
          </a:p>
          <a:p>
            <a:r>
              <a:rPr lang="ru-RU" sz="2800" b="1" dirty="0" smtClean="0"/>
              <a:t>Высокие ёлки окружили полянку. </a:t>
            </a:r>
          </a:p>
          <a:p>
            <a:r>
              <a:rPr lang="ru-RU" sz="2800" b="1" dirty="0" smtClean="0"/>
              <a:t>Вершина пушистой ели увешана шишками.</a:t>
            </a:r>
          </a:p>
          <a:p>
            <a:r>
              <a:rPr lang="ru-RU" sz="2800" b="1" dirty="0" smtClean="0"/>
              <a:t> В небе над облаками кружат быстрые ласточки.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28662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143372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AutoShape 2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ww.mp3.ist/resim/social/https:/i1.sndcdn.com/artworks-000126877509-rk7tz0-crop.jpg"/>
          <p:cNvPicPr>
            <a:picLocks noChangeAspect="1" noChangeArrowheads="1"/>
          </p:cNvPicPr>
          <p:nvPr/>
        </p:nvPicPr>
        <p:blipFill>
          <a:blip r:embed="rId2" cstate="print"/>
          <a:srcRect t="35594" b="38982"/>
          <a:stretch>
            <a:fillRect/>
          </a:stretch>
        </p:blipFill>
        <p:spPr bwMode="auto">
          <a:xfrm>
            <a:off x="2143108" y="4714884"/>
            <a:ext cx="1928826" cy="142876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214942" y="4857760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214942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429388" y="4786322"/>
            <a:ext cx="1000132" cy="15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ln>
            <a:solidFill>
              <a:schemeClr val="tx1"/>
            </a:solidFill>
            <a:prstDash val="dash"/>
          </a:ln>
        </p:spPr>
        <p:txBody>
          <a:bodyPr>
            <a:normAutofit/>
          </a:bodyPr>
          <a:lstStyle/>
          <a:p>
            <a:r>
              <a:rPr lang="ru-RU" sz="2800" b="1" dirty="0" smtClean="0"/>
              <a:t>2 группа</a:t>
            </a:r>
          </a:p>
          <a:p>
            <a:r>
              <a:rPr lang="ru-RU" sz="2800" b="1" dirty="0" smtClean="0"/>
              <a:t>В лесу растут разные ягоды. </a:t>
            </a:r>
          </a:p>
          <a:p>
            <a:r>
              <a:rPr lang="ru-RU" sz="2800" b="1" dirty="0" smtClean="0"/>
              <a:t>Высокие ёлки окружили полянку. </a:t>
            </a:r>
          </a:p>
          <a:p>
            <a:r>
              <a:rPr lang="ru-RU" sz="2800" b="1" dirty="0" smtClean="0"/>
              <a:t>Вершина пушистой ели увешана шишками.</a:t>
            </a:r>
          </a:p>
          <a:p>
            <a:r>
              <a:rPr lang="ru-RU" sz="2800" b="1" dirty="0" smtClean="0"/>
              <a:t> В небе над облаками кружат быстрые ласточки.</a:t>
            </a:r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7224" y="5000636"/>
            <a:ext cx="1428760" cy="1588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AutoShape 2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cdn.pixabay.com/photo/2012/04/24/12/58/wave-39943_960_720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ww.mp3.ist/resim/social/https:/i1.sndcdn.com/artworks-000126877509-rk7tz0-crop.jpg"/>
          <p:cNvPicPr>
            <a:picLocks noChangeAspect="1" noChangeArrowheads="1"/>
          </p:cNvPicPr>
          <p:nvPr/>
        </p:nvPicPr>
        <p:blipFill>
          <a:blip r:embed="rId2" cstate="print"/>
          <a:srcRect t="35594" b="38982"/>
          <a:stretch>
            <a:fillRect/>
          </a:stretch>
        </p:blipFill>
        <p:spPr bwMode="auto">
          <a:xfrm>
            <a:off x="3643306" y="4929198"/>
            <a:ext cx="1928826" cy="142876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2500298" y="5072074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00298" y="5000636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786446" y="5000636"/>
            <a:ext cx="100013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858</TotalTime>
  <Words>327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Soho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Работа в группе</vt:lpstr>
      <vt:lpstr>Работа в группе</vt:lpstr>
      <vt:lpstr>Работа в группе</vt:lpstr>
      <vt:lpstr>Работа в группе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Где? Зачем? Каков? Что делала? Куда? Почему? Что? Кому? Как? Что будет делать? Откуда? Когда?</dc:title>
  <dc:creator>ирина</dc:creator>
  <cp:lastModifiedBy>ирина</cp:lastModifiedBy>
  <cp:revision>71</cp:revision>
  <dcterms:created xsi:type="dcterms:W3CDTF">2017-11-20T10:11:59Z</dcterms:created>
  <dcterms:modified xsi:type="dcterms:W3CDTF">2018-07-29T12:09:58Z</dcterms:modified>
</cp:coreProperties>
</file>