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87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26.07.2018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844824"/>
            <a:ext cx="6336704" cy="1472184"/>
          </a:xfrm>
        </p:spPr>
        <p:txBody>
          <a:bodyPr/>
          <a:lstStyle/>
          <a:p>
            <a:r>
              <a:rPr lang="ru-RU" dirty="0" smtClean="0"/>
              <a:t>Квадрат суммы и квадрат разности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76672"/>
            <a:ext cx="5472608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Методическая разработка</a:t>
            </a:r>
          </a:p>
          <a:p>
            <a:r>
              <a:rPr lang="ru-RU" dirty="0" smtClean="0"/>
              <a:t>Смирновой В.Н     «МОУ»КСОШ №8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счёт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708392" cy="19770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</a:rPr>
              <a:t>Вынесите общий множитель за скобки</a:t>
            </a:r>
            <a:endParaRPr lang="en-US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lang="en-US" dirty="0" smtClean="0"/>
              <a:t>a</a:t>
            </a:r>
            <a:r>
              <a:rPr lang="en-US" baseline="30000" dirty="0" smtClean="0"/>
              <a:t>2</a:t>
            </a:r>
            <a:r>
              <a:rPr lang="en-US" dirty="0" smtClean="0"/>
              <a:t>+a                               a</a:t>
            </a:r>
            <a:r>
              <a:rPr lang="en-US" baseline="30000" dirty="0" smtClean="0"/>
              <a:t>3</a:t>
            </a:r>
            <a:r>
              <a:rPr lang="en-US" dirty="0" smtClean="0"/>
              <a:t>-a</a:t>
            </a:r>
            <a:r>
              <a:rPr lang="en-US" baseline="30000" dirty="0" smtClean="0"/>
              <a:t>2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</a:t>
            </a:r>
            <a:r>
              <a:rPr lang="en-US" baseline="30000" dirty="0" smtClean="0"/>
              <a:t>3</a:t>
            </a:r>
            <a:r>
              <a:rPr lang="en-US" dirty="0" smtClean="0"/>
              <a:t>-x</a:t>
            </a:r>
            <a:r>
              <a:rPr lang="en-US" baseline="30000" dirty="0" smtClean="0"/>
              <a:t>2</a:t>
            </a:r>
            <a:r>
              <a:rPr lang="en-US" dirty="0" smtClean="0"/>
              <a:t>                               3m</a:t>
            </a:r>
            <a:r>
              <a:rPr lang="en-US" baseline="30000" dirty="0" smtClean="0"/>
              <a:t>2</a:t>
            </a:r>
            <a:r>
              <a:rPr lang="en-US" dirty="0" smtClean="0"/>
              <a:t>+9m</a:t>
            </a:r>
            <a:r>
              <a:rPr lang="en-US" baseline="30000" dirty="0" smtClean="0"/>
              <a:t>3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</a:t>
            </a:r>
            <a:r>
              <a:rPr lang="en-US" baseline="30000" dirty="0" smtClean="0"/>
              <a:t>5</a:t>
            </a:r>
            <a:r>
              <a:rPr lang="en-US" dirty="0" smtClean="0"/>
              <a:t>-x</a:t>
            </a:r>
            <a:r>
              <a:rPr lang="en-US" baseline="30000" dirty="0" smtClean="0"/>
              <a:t>7</a:t>
            </a:r>
            <a:r>
              <a:rPr lang="en-US" dirty="0" smtClean="0"/>
              <a:t>                                9p</a:t>
            </a:r>
            <a:r>
              <a:rPr lang="en-US" baseline="30000" dirty="0" smtClean="0"/>
              <a:t>3</a:t>
            </a:r>
            <a:r>
              <a:rPr lang="en-US" dirty="0" smtClean="0"/>
              <a:t>-8p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971600" y="3356992"/>
            <a:ext cx="7962088" cy="28304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</a:rPr>
              <a:t>Представьте в виде многочлена 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dirty="0" err="1" smtClean="0"/>
              <a:t>m+x</a:t>
            </a:r>
            <a:r>
              <a:rPr lang="en-US" dirty="0" smtClean="0"/>
              <a:t>)(</a:t>
            </a:r>
            <a:r>
              <a:rPr lang="en-US" dirty="0" err="1" smtClean="0"/>
              <a:t>y+n</a:t>
            </a:r>
            <a:r>
              <a:rPr lang="en-US" dirty="0" smtClean="0"/>
              <a:t>)                           (b-2)(a-1)</a:t>
            </a:r>
          </a:p>
          <a:p>
            <a:pPr>
              <a:buNone/>
            </a:pPr>
            <a:r>
              <a:rPr lang="en-US" dirty="0" smtClean="0"/>
              <a:t>(a-b)(</a:t>
            </a:r>
            <a:r>
              <a:rPr lang="en-US" dirty="0" err="1" smtClean="0"/>
              <a:t>x+y</a:t>
            </a:r>
            <a:r>
              <a:rPr lang="en-US" dirty="0" smtClean="0"/>
              <a:t>)                              (x+6)(a+1)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быстрей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8496944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      </a:t>
            </a:r>
            <a:r>
              <a:rPr lang="en-US" sz="2400" dirty="0" smtClean="0"/>
              <a:t>(</a:t>
            </a:r>
            <a:r>
              <a:rPr lang="en-US" sz="2400" dirty="0" err="1" smtClean="0"/>
              <a:t>x+y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 (</a:t>
            </a:r>
            <a:r>
              <a:rPr lang="en-US" sz="2400" dirty="0" err="1" smtClean="0"/>
              <a:t>m+n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(</a:t>
            </a:r>
            <a:r>
              <a:rPr lang="en-US" sz="2400" dirty="0" err="1" smtClean="0"/>
              <a:t>a+b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</a:t>
            </a:r>
            <a:r>
              <a:rPr lang="en-US" sz="2400" dirty="0" smtClean="0"/>
              <a:t>(p-g)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  (a-m)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(x-k)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</a:t>
            </a:r>
            <a:r>
              <a:rPr lang="en-US" sz="2400" dirty="0" smtClean="0"/>
              <a:t>(b+3)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 (</a:t>
            </a:r>
            <a:r>
              <a:rPr lang="en-US" sz="2400" dirty="0" err="1" smtClean="0"/>
              <a:t>x+g</a:t>
            </a:r>
            <a:r>
              <a:rPr lang="en-US" sz="2400" dirty="0" smtClean="0"/>
              <a:t>)</a:t>
            </a:r>
            <a:r>
              <a:rPr lang="en-US" sz="2400" baseline="30000" dirty="0" smtClean="0"/>
              <a:t>2                                    </a:t>
            </a:r>
            <a:r>
              <a:rPr lang="en-US" sz="2400" dirty="0" smtClean="0"/>
              <a:t>(a+6)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</a:t>
            </a:r>
            <a:r>
              <a:rPr lang="en-US" sz="2400" dirty="0" smtClean="0"/>
              <a:t>(10-c)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(5-a)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(7-k)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</a:t>
            </a:r>
            <a:r>
              <a:rPr lang="en-US" sz="2400" dirty="0" smtClean="0"/>
              <a:t>(y-3)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  (k-6)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(m-4)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</a:t>
            </a:r>
            <a:r>
              <a:rPr lang="en-US" sz="2400" dirty="0" smtClean="0"/>
              <a:t>(2x+3)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(3a+4)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(5y+2)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</a:t>
            </a:r>
            <a:r>
              <a:rPr lang="en-US" sz="2400" dirty="0" smtClean="0"/>
              <a:t>(7y-1)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 (4a-2)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(3x-2)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</a:t>
            </a:r>
            <a:r>
              <a:rPr lang="en-US" sz="2400" dirty="0" smtClean="0"/>
              <a:t>(5a-2x)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(4m-3a)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(3m</a:t>
            </a:r>
            <a:r>
              <a:rPr lang="ru-RU" sz="2400" dirty="0" smtClean="0"/>
              <a:t>-</a:t>
            </a:r>
            <a:r>
              <a:rPr lang="en-US" sz="2400" dirty="0" smtClean="0"/>
              <a:t>4k)</a:t>
            </a:r>
            <a:r>
              <a:rPr lang="en-US" sz="2400" baseline="30000" dirty="0" smtClean="0"/>
              <a:t>2</a:t>
            </a:r>
            <a:endParaRPr lang="ru-RU" sz="24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9632" y="1412776"/>
            <a:ext cx="6840760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/>
              <a:t>X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+xy+y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   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+2mn+n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 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+2ab+b</a:t>
            </a:r>
            <a:r>
              <a:rPr lang="en-US" sz="1800" baseline="30000" dirty="0" smtClean="0"/>
              <a:t>2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 p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-pq+q 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  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-2am+m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  </a:t>
            </a:r>
            <a:r>
              <a:rPr lang="ru-RU" sz="1800" dirty="0" smtClean="0"/>
              <a:t> </a:t>
            </a:r>
            <a:r>
              <a:rPr lang="en-US" sz="1800" dirty="0" smtClean="0"/>
              <a:t>x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-2xk+k</a:t>
            </a:r>
            <a:r>
              <a:rPr lang="en-US" sz="1800" baseline="30000" dirty="0" smtClean="0"/>
              <a:t>2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b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+6b+9                   x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+18x+81                 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+12a+36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100-20c+c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25-10a+a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        49-14k+K</a:t>
            </a:r>
            <a:r>
              <a:rPr lang="en-US" sz="1800" baseline="30000" dirty="0" smtClean="0"/>
              <a:t>2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y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+6y+9                    k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-12k+36                 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-8m+16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4x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+12x+9                9a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+24a+4                 25y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+20y+4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49y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-14y+1              16a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-16a+4                9y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-12x+4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25a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-20ax+4x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   16m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-24ma+9a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      9m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+24mk+16k</a:t>
            </a:r>
            <a:r>
              <a:rPr lang="en-US" sz="1800" baseline="30000" dirty="0" smtClean="0"/>
              <a:t>2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сообразительней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19672" y="1556792"/>
            <a:ext cx="6624736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(100+1)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(100-1)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(1000-1)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/>
              <a:t>61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  72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81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/>
              <a:t>199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299</a:t>
            </a:r>
            <a:r>
              <a:rPr lang="en-US" sz="2400" baseline="30000" dirty="0" smtClean="0"/>
              <a:t>2   </a:t>
            </a:r>
            <a:r>
              <a:rPr lang="en-US" sz="2400" dirty="0" smtClean="0"/>
              <a:t>                 99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/>
              <a:t>999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     702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                  301</a:t>
            </a:r>
            <a:r>
              <a:rPr lang="en-US" sz="2400" baseline="30000" dirty="0" smtClean="0"/>
              <a:t>2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latin typeface="Corbel" pitchFamily="34" charset="0"/>
              </a:rPr>
              <a:t>9</a:t>
            </a:r>
            <a:r>
              <a:rPr lang="ru-RU" sz="2400" dirty="0" smtClean="0">
                <a:latin typeface="Corbel" pitchFamily="34" charset="0"/>
              </a:rPr>
              <a:t>,9</a:t>
            </a:r>
            <a:r>
              <a:rPr lang="ru-RU" sz="2400" baseline="30000" dirty="0" smtClean="0">
                <a:latin typeface="Corbel" pitchFamily="34" charset="0"/>
              </a:rPr>
              <a:t>2</a:t>
            </a:r>
            <a:r>
              <a:rPr lang="ru-RU" sz="2400" dirty="0" smtClean="0">
                <a:latin typeface="Corbel" pitchFamily="34" charset="0"/>
              </a:rPr>
              <a:t>                                     8,9</a:t>
            </a:r>
            <a:r>
              <a:rPr lang="ru-RU" sz="2400" baseline="30000" dirty="0" smtClean="0">
                <a:latin typeface="Corbel" pitchFamily="34" charset="0"/>
              </a:rPr>
              <a:t>2</a:t>
            </a:r>
            <a:r>
              <a:rPr lang="ru-RU" sz="2400" dirty="0" smtClean="0">
                <a:latin typeface="Corbel" pitchFamily="34" charset="0"/>
              </a:rPr>
              <a:t>                          10,2</a:t>
            </a:r>
            <a:r>
              <a:rPr lang="ru-RU" sz="2400" baseline="30000" dirty="0" smtClean="0">
                <a:latin typeface="Corbel" pitchFamily="34" charset="0"/>
              </a:rPr>
              <a:t>2</a:t>
            </a:r>
            <a:endParaRPr lang="ru-RU" sz="2400" dirty="0" smtClean="0">
              <a:latin typeface="Corbel" pitchFamily="34" charset="0"/>
            </a:endParaRPr>
          </a:p>
          <a:p>
            <a:endParaRPr lang="ru-RU" sz="24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5616" y="1556792"/>
            <a:ext cx="7704856" cy="4630648"/>
          </a:xfrm>
        </p:spPr>
        <p:txBody>
          <a:bodyPr/>
          <a:lstStyle/>
          <a:p>
            <a:pPr marL="596646" indent="-514350">
              <a:buNone/>
            </a:pPr>
            <a:r>
              <a:rPr lang="ru-RU" dirty="0" smtClean="0">
                <a:latin typeface="Arial Black" pitchFamily="34" charset="0"/>
              </a:rPr>
              <a:t>10201               9801              998001</a:t>
            </a:r>
          </a:p>
          <a:p>
            <a:pPr marL="596646" indent="-514350">
              <a:buNone/>
            </a:pPr>
            <a:r>
              <a:rPr lang="ru-RU" dirty="0" smtClean="0">
                <a:latin typeface="Arial Black" pitchFamily="34" charset="0"/>
              </a:rPr>
              <a:t>  3721  </a:t>
            </a:r>
            <a:r>
              <a:rPr lang="ru-RU" dirty="0" smtClean="0"/>
              <a:t>                     </a:t>
            </a:r>
            <a:r>
              <a:rPr lang="ru-RU" dirty="0" smtClean="0">
                <a:latin typeface="Arial Black" pitchFamily="34" charset="0"/>
              </a:rPr>
              <a:t>5184               6561</a:t>
            </a:r>
          </a:p>
          <a:p>
            <a:pPr marL="596646" indent="-514350">
              <a:buNone/>
            </a:pPr>
            <a:r>
              <a:rPr lang="ru-RU" dirty="0" smtClean="0">
                <a:latin typeface="Arial Black" pitchFamily="34" charset="0"/>
              </a:rPr>
              <a:t>39601             89401</a:t>
            </a:r>
            <a:r>
              <a:rPr lang="ru-RU" dirty="0" smtClean="0"/>
              <a:t>                         </a:t>
            </a:r>
            <a:r>
              <a:rPr lang="ru-RU" dirty="0" smtClean="0">
                <a:latin typeface="Arial Black" pitchFamily="34" charset="0"/>
              </a:rPr>
              <a:t>90601</a:t>
            </a:r>
          </a:p>
          <a:p>
            <a:pPr marL="596646" indent="-514350">
              <a:buNone/>
            </a:pPr>
            <a:r>
              <a:rPr lang="ru-RU" dirty="0" smtClean="0">
                <a:latin typeface="Arial Black" pitchFamily="34" charset="0"/>
              </a:rPr>
              <a:t>998001          </a:t>
            </a:r>
            <a:r>
              <a:rPr lang="ru-RU" smtClean="0">
                <a:latin typeface="Arial Black" pitchFamily="34" charset="0"/>
              </a:rPr>
              <a:t>492804               90601</a:t>
            </a:r>
            <a:endParaRPr lang="ru-RU" dirty="0" smtClean="0">
              <a:latin typeface="Arial Black" pitchFamily="34" charset="0"/>
            </a:endParaRPr>
          </a:p>
          <a:p>
            <a:pPr marL="596646" indent="-514350">
              <a:buNone/>
            </a:pP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98,01</a:t>
            </a:r>
            <a:r>
              <a:rPr lang="ru-RU" dirty="0" smtClean="0"/>
              <a:t>                       </a:t>
            </a:r>
            <a:r>
              <a:rPr lang="ru-RU" dirty="0" smtClean="0">
                <a:latin typeface="Arial Black" pitchFamily="34" charset="0"/>
              </a:rPr>
              <a:t>79,21               104,04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492896"/>
            <a:ext cx="4000488" cy="1143000"/>
          </a:xfrm>
        </p:spPr>
        <p:txBody>
          <a:bodyPr/>
          <a:lstStyle/>
          <a:p>
            <a:r>
              <a:rPr lang="ru-RU" dirty="0" smtClean="0"/>
              <a:t>Спасибо за урок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257</TotalTime>
  <Words>179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Квадрат суммы и квадрат разности</vt:lpstr>
      <vt:lpstr>Устный счёт</vt:lpstr>
      <vt:lpstr>Кто быстрей</vt:lpstr>
      <vt:lpstr>Ответы</vt:lpstr>
      <vt:lpstr>Кто сообразительней</vt:lpstr>
      <vt:lpstr>Ответы</vt:lpstr>
      <vt:lpstr>Спасибо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 суммы и квадрат разности</dc:title>
  <dc:creator>User</dc:creator>
  <cp:lastModifiedBy>Acer</cp:lastModifiedBy>
  <cp:revision>32</cp:revision>
  <dcterms:created xsi:type="dcterms:W3CDTF">2012-12-27T15:47:42Z</dcterms:created>
  <dcterms:modified xsi:type="dcterms:W3CDTF">2018-07-25T20:17:49Z</dcterms:modified>
</cp:coreProperties>
</file>