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8" r:id="rId12"/>
    <p:sldId id="269" r:id="rId13"/>
    <p:sldId id="270" r:id="rId14"/>
    <p:sldId id="271" r:id="rId15"/>
    <p:sldId id="274" r:id="rId16"/>
    <p:sldId id="275" r:id="rId17"/>
    <p:sldId id="286" r:id="rId18"/>
    <p:sldId id="276" r:id="rId19"/>
    <p:sldId id="277" r:id="rId20"/>
    <p:sldId id="278" r:id="rId21"/>
    <p:sldId id="281" r:id="rId22"/>
    <p:sldId id="280" r:id="rId23"/>
    <p:sldId id="279" r:id="rId24"/>
    <p:sldId id="265" r:id="rId25"/>
    <p:sldId id="266" r:id="rId26"/>
    <p:sldId id="282" r:id="rId27"/>
    <p:sldId id="283" r:id="rId28"/>
    <p:sldId id="284" r:id="rId29"/>
    <p:sldId id="285" r:id="rId30"/>
    <p:sldId id="28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000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015" autoAdjust="0"/>
    <p:restoredTop sz="86377" autoAdjust="0"/>
  </p:normalViewPr>
  <p:slideViewPr>
    <p:cSldViewPr>
      <p:cViewPr varScale="1">
        <p:scale>
          <a:sx n="73" d="100"/>
          <a:sy n="73" d="100"/>
        </p:scale>
        <p:origin x="-139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5398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dLbls>
            <c:dLbl>
              <c:idx val="0"/>
              <c:layout>
                <c:manualLayout>
                  <c:x val="8.4846189700615894E-3"/>
                  <c:y val="-0.31982398145057384"/>
                </c:manualLayout>
              </c:layout>
              <c:showVal val="1"/>
            </c:dLbl>
            <c:dLbl>
              <c:idx val="1"/>
              <c:layout>
                <c:manualLayout>
                  <c:x val="1.6249452627633134E-2"/>
                  <c:y val="-0.14888462960370699"/>
                </c:manualLayout>
              </c:layout>
              <c:showVal val="1"/>
            </c:dLbl>
            <c:dLbl>
              <c:idx val="2"/>
              <c:layout>
                <c:manualLayout>
                  <c:x val="6.1835315999157689E-3"/>
                  <c:y val="-7.3202102028414623E-2"/>
                </c:manualLayout>
              </c:layout>
              <c:showVal val="1"/>
            </c:dLbl>
            <c:dLbl>
              <c:idx val="3"/>
              <c:layout>
                <c:manualLayout>
                  <c:x val="7.7294641595854674E-3"/>
                  <c:y val="-0.31104243611969556"/>
                </c:manualLayout>
              </c:layout>
              <c:showVal val="1"/>
            </c:dLbl>
            <c:dLbl>
              <c:idx val="4"/>
              <c:layout>
                <c:manualLayout>
                  <c:x val="5.9592795564515381E-3"/>
                  <c:y val="-0.40824315254103438"/>
                </c:manualLayout>
              </c:layout>
              <c:showVal val="1"/>
            </c:dLbl>
            <c:showVal val="1"/>
          </c:dLbls>
          <c:cat>
            <c:strRef>
              <c:f>Лист1!$A$2:$A$6</c:f>
              <c:strCache>
                <c:ptCount val="5"/>
                <c:pt idx="0">
                  <c:v>Знают о роли растений</c:v>
                </c:pt>
                <c:pt idx="1">
                  <c:v>Знают как ухаживать за комнатными растениями</c:v>
                </c:pt>
                <c:pt idx="2">
                  <c:v>Знают какие растения лучше выращивать в школьных помещениях</c:v>
                </c:pt>
                <c:pt idx="3">
                  <c:v>Не придают значения роли растений</c:v>
                </c:pt>
                <c:pt idx="4">
                  <c:v>Знают, что долго находиться в непроветриваемых помещениях вредно для здоровья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0.72000000000000008</c:v>
                </c:pt>
                <c:pt idx="1">
                  <c:v>0.22000000000000003</c:v>
                </c:pt>
                <c:pt idx="2">
                  <c:v>5.000000000000001E-2</c:v>
                </c:pt>
                <c:pt idx="3">
                  <c:v>0.71000000000000008</c:v>
                </c:pt>
                <c:pt idx="4">
                  <c:v>0.98</c:v>
                </c:pt>
              </c:numCache>
            </c:numRef>
          </c:val>
        </c:ser>
        <c:shape val="cylinder"/>
        <c:axId val="81778176"/>
        <c:axId val="81779712"/>
        <c:axId val="0"/>
      </c:bar3DChart>
      <c:catAx>
        <c:axId val="81778176"/>
        <c:scaling>
          <c:orientation val="minMax"/>
        </c:scaling>
        <c:axPos val="b"/>
        <c:tickLblPos val="nextTo"/>
        <c:txPr>
          <a:bodyPr/>
          <a:lstStyle/>
          <a:p>
            <a:pPr>
              <a:defRPr sz="1050"/>
            </a:pPr>
            <a:endParaRPr lang="ru-RU"/>
          </a:p>
        </c:txPr>
        <c:crossAx val="81779712"/>
        <c:crosses val="autoZero"/>
        <c:auto val="1"/>
        <c:lblAlgn val="ctr"/>
        <c:lblOffset val="100"/>
      </c:catAx>
      <c:valAx>
        <c:axId val="81779712"/>
        <c:scaling>
          <c:orientation val="minMax"/>
        </c:scaling>
        <c:axPos val="l"/>
        <c:majorGridlines/>
        <c:numFmt formatCode="0%" sourceLinked="1"/>
        <c:tickLblPos val="nextTo"/>
        <c:crossAx val="817781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5852A7C-045D-4CE2-845B-80FD16861528}" type="datetimeFigureOut">
              <a:rPr lang="ru-RU" smtClean="0"/>
              <a:pPr/>
              <a:t>19.02.2018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FBD988-449B-4D4C-A0CB-8C1F86B2ED73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28926" y="3643314"/>
            <a:ext cx="5816599" cy="2928938"/>
          </a:xfrm>
        </p:spPr>
        <p:txBody>
          <a:bodyPr>
            <a:normAutofit fontScale="85000" lnSpcReduction="20000"/>
          </a:bodyPr>
          <a:lstStyle/>
          <a:p>
            <a:pPr algn="r" eaLnBrk="1" hangingPunct="1"/>
            <a:r>
              <a:rPr lang="ru-RU" b="1" dirty="0" smtClean="0">
                <a:solidFill>
                  <a:schemeClr val="tx1"/>
                </a:solidFill>
              </a:rPr>
              <a:t>                             </a:t>
            </a:r>
            <a:r>
              <a:rPr lang="ru-RU" sz="1600" b="1" dirty="0" smtClean="0">
                <a:solidFill>
                  <a:schemeClr val="tx1"/>
                </a:solidFill>
              </a:rPr>
              <a:t>Авторы </a:t>
            </a:r>
          </a:p>
          <a:p>
            <a:pPr algn="r" eaLnBrk="1" hangingPunct="1"/>
            <a:r>
              <a:rPr lang="ru-RU" sz="1600" b="1" dirty="0" smtClean="0">
                <a:solidFill>
                  <a:schemeClr val="tx1"/>
                </a:solidFill>
              </a:rPr>
              <a:t>                                                   ученики 7 класса</a:t>
            </a:r>
            <a:endParaRPr lang="ru-RU" sz="1600" dirty="0" smtClean="0">
              <a:solidFill>
                <a:schemeClr val="tx1"/>
              </a:solidFill>
            </a:endParaRPr>
          </a:p>
          <a:p>
            <a:pPr algn="r" eaLnBrk="1" hangingPunct="1"/>
            <a:r>
              <a:rPr lang="ru-RU" sz="1600" b="1" dirty="0" smtClean="0">
                <a:solidFill>
                  <a:schemeClr val="tx1"/>
                </a:solidFill>
              </a:rPr>
              <a:t>                                                    Филатов Максим</a:t>
            </a:r>
            <a:endParaRPr lang="ru-RU" sz="1600" dirty="0" smtClean="0">
              <a:solidFill>
                <a:schemeClr val="tx1"/>
              </a:solidFill>
            </a:endParaRPr>
          </a:p>
          <a:p>
            <a:pPr algn="r" eaLnBrk="1" hangingPunct="1"/>
            <a:r>
              <a:rPr lang="ru-RU" sz="1600" b="1" dirty="0" smtClean="0">
                <a:solidFill>
                  <a:schemeClr val="tx1"/>
                </a:solidFill>
              </a:rPr>
              <a:t>                                                 и Бакумова Алёна</a:t>
            </a:r>
            <a:endParaRPr lang="ru-RU" sz="1600" dirty="0" smtClean="0">
              <a:solidFill>
                <a:schemeClr val="tx1"/>
              </a:solidFill>
            </a:endParaRPr>
          </a:p>
          <a:p>
            <a:pPr algn="r" eaLnBrk="1" hangingPunct="1"/>
            <a:r>
              <a:rPr lang="ru-RU" sz="1600" b="1" dirty="0" smtClean="0">
                <a:solidFill>
                  <a:schemeClr val="tx1"/>
                </a:solidFill>
              </a:rPr>
              <a:t>                                               Руководитель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</a:p>
          <a:p>
            <a:pPr algn="r" eaLnBrk="1" hangingPunct="1"/>
            <a:r>
              <a:rPr lang="ru-RU" sz="1600" b="1" dirty="0" smtClean="0">
                <a:solidFill>
                  <a:schemeClr val="tx1"/>
                </a:solidFill>
              </a:rPr>
              <a:t>                                                  учитель математики</a:t>
            </a:r>
            <a:endParaRPr lang="ru-RU" sz="1600" dirty="0" smtClean="0">
              <a:solidFill>
                <a:schemeClr val="tx1"/>
              </a:solidFill>
            </a:endParaRPr>
          </a:p>
          <a:p>
            <a:pPr algn="r" eaLnBrk="1" hangingPunct="1"/>
            <a:r>
              <a:rPr lang="ru-RU" sz="1600" b="1" dirty="0" smtClean="0">
                <a:solidFill>
                  <a:schemeClr val="tx1"/>
                </a:solidFill>
              </a:rPr>
              <a:t>                                                           Самофалова Т.П.</a:t>
            </a:r>
            <a:endParaRPr lang="ru-RU" sz="1600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ru-RU" sz="1600" dirty="0" smtClean="0">
                <a:solidFill>
                  <a:schemeClr val="tx1"/>
                </a:solidFill>
              </a:rPr>
              <a:t> </a:t>
            </a:r>
          </a:p>
          <a:p>
            <a:pPr eaLnBrk="1" hangingPunct="1"/>
            <a:endParaRPr lang="ru-RU" sz="1600" b="1" dirty="0" smtClean="0">
              <a:solidFill>
                <a:schemeClr val="tx1"/>
              </a:solidFill>
            </a:endParaRPr>
          </a:p>
          <a:p>
            <a:pPr eaLnBrk="1" hangingPunct="1"/>
            <a:endParaRPr lang="ru-RU" sz="1600" b="1" dirty="0" smtClean="0">
              <a:solidFill>
                <a:schemeClr val="tx1"/>
              </a:solidFill>
            </a:endParaRPr>
          </a:p>
          <a:p>
            <a:pPr eaLnBrk="1" hangingPunct="1"/>
            <a:endParaRPr lang="ru-RU" sz="1600" b="1" dirty="0" smtClean="0">
              <a:solidFill>
                <a:schemeClr val="tx1"/>
              </a:solidFill>
            </a:endParaRPr>
          </a:p>
          <a:p>
            <a:pPr algn="l" eaLnBrk="1" hangingPunct="1"/>
            <a:r>
              <a:rPr lang="ru-RU" sz="1600" b="1" dirty="0" smtClean="0">
                <a:solidFill>
                  <a:schemeClr val="tx1"/>
                </a:solidFill>
              </a:rPr>
              <a:t>                                            2018 год</a:t>
            </a: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14290"/>
            <a:ext cx="8572560" cy="212365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600" b="1" i="1" spc="50" dirty="0" smtClean="0">
                <a:ln w="11430"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Математика +здоровье</a:t>
            </a:r>
            <a:endParaRPr lang="ru-RU" sz="6600" b="1" i="1" spc="50" dirty="0">
              <a:ln w="11430">
                <a:solidFill>
                  <a:schemeClr val="tx2">
                    <a:lumMod val="75000"/>
                  </a:schemeClr>
                </a:solidFill>
              </a:ln>
              <a:solidFill>
                <a:schemeClr val="tx2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16388" name="Рисунок 8" descr="http://img-fotki.yandex.ru/get/4707/47407354.29b/0_901bf_b934bf75_ori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43182"/>
            <a:ext cx="5057782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2918"/>
            <a:ext cx="9144000" cy="10668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Начало учебного дня</a:t>
            </a:r>
            <a:endParaRPr lang="ru-RU" sz="54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071678"/>
            <a:ext cx="8229600" cy="3751344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углекислый газ – 0,03%</a:t>
            </a:r>
          </a:p>
          <a:p>
            <a:pPr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кислород, азот и другие газы - 99,97%</a:t>
            </a:r>
          </a:p>
          <a:p>
            <a:pPr>
              <a:buNone/>
            </a:pP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Расчёт:</a:t>
            </a:r>
          </a:p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126000:100∙0,03=37,8 л. – углекислого газа в нашем классе</a:t>
            </a:r>
          </a:p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126000-37,8=125962,2 л. – кислород и остальные газы.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356"/>
            <a:ext cx="91440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Таблица поглощения воздуха</a:t>
            </a:r>
            <a:endParaRPr lang="ru-RU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2071678"/>
          <a:ext cx="8215371" cy="392909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2738457"/>
                <a:gridCol w="2738457"/>
                <a:gridCol w="2738457"/>
              </a:tblGrid>
              <a:tr h="19645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Bookman Old Style" pitchFamily="18" charset="0"/>
                        </a:rPr>
                        <a:t>1 ученик </a:t>
                      </a:r>
                      <a:endParaRPr lang="ru-RU" sz="2400" b="1" dirty="0" smtClean="0">
                        <a:latin typeface="Bookman Old Style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Bookman Old Style" pitchFamily="18" charset="0"/>
                        </a:rPr>
                        <a:t>за </a:t>
                      </a:r>
                      <a:r>
                        <a:rPr lang="ru-RU" sz="2400" b="1" dirty="0">
                          <a:latin typeface="Bookman Old Style" pitchFamily="18" charset="0"/>
                        </a:rPr>
                        <a:t>1 час</a:t>
                      </a:r>
                      <a:endParaRPr lang="ru-RU" sz="2400" b="1" dirty="0"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Bookman Old Style" pitchFamily="18" charset="0"/>
                        </a:rPr>
                        <a:t>1 класс </a:t>
                      </a:r>
                      <a:endParaRPr lang="ru-RU" sz="2400" b="1" dirty="0" smtClean="0">
                        <a:latin typeface="Bookman Old Style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Bookman Old Style" pitchFamily="18" charset="0"/>
                        </a:rPr>
                        <a:t>за </a:t>
                      </a:r>
                      <a:r>
                        <a:rPr lang="ru-RU" sz="2400" b="1" dirty="0">
                          <a:latin typeface="Bookman Old Style" pitchFamily="18" charset="0"/>
                        </a:rPr>
                        <a:t>1 час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Bookman Old Style" pitchFamily="18" charset="0"/>
                        </a:rPr>
                        <a:t>(20 учеников)</a:t>
                      </a:r>
                      <a:endParaRPr lang="ru-RU" sz="2400" b="1" dirty="0"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Bookman Old Style" pitchFamily="18" charset="0"/>
                        </a:rPr>
                        <a:t>Учебный день (6 уроков)</a:t>
                      </a:r>
                      <a:endParaRPr lang="ru-RU" sz="2400" b="1" dirty="0"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9645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30 л.</a:t>
                      </a:r>
                      <a:endParaRPr lang="ru-RU" sz="20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600 л.</a:t>
                      </a:r>
                      <a:endParaRPr lang="ru-RU" sz="20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3600 л</a:t>
                      </a:r>
                      <a:r>
                        <a:rPr lang="ru-RU" sz="24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</a:t>
                      </a:r>
                      <a:endParaRPr lang="ru-RU" sz="20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928802"/>
            <a:ext cx="8572560" cy="4325112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выдыхаемом воздухе примерно 5% углекислого газа</a:t>
            </a:r>
          </a:p>
          <a:p>
            <a:pPr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Расчёт:</a:t>
            </a:r>
          </a:p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3600:100∙5=180 л.+37,8 л (начало дня) = = 217,8 л. углекислого газа к концу учебного дня. </a:t>
            </a:r>
          </a:p>
          <a:p>
            <a:pPr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126000:100=1260 л - 1%</a:t>
            </a:r>
          </a:p>
          <a:p>
            <a:pPr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217,8:1260=0,17 % углекислого газа </a:t>
            </a:r>
          </a:p>
          <a:p>
            <a:pPr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концу учебного дня. 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642918"/>
            <a:ext cx="9144000" cy="10668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Конец учебного дня</a:t>
            </a:r>
            <a:endParaRPr lang="ru-RU" sz="54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356"/>
            <a:ext cx="91440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Повышение концентрации </a:t>
            </a:r>
            <a:b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углекислого газа</a:t>
            </a:r>
            <a:endParaRPr lang="ru-RU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28802"/>
            <a:ext cx="9144000" cy="96526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</a:t>
            </a:r>
            <a:r>
              <a:rPr lang="ru-RU" b="1" dirty="0" smtClean="0"/>
              <a:t>0,1% - предельно допустимое количество углекислого газа в закрытом помещении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2928934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36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Негативное влияние</a:t>
            </a:r>
            <a:r>
              <a:rPr kumimoji="0" lang="ru-RU" sz="36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: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143380"/>
            <a:ext cx="252344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2000" b="1" i="0" u="none" strike="noStrike" kern="1200" cap="none" spc="0" normalizeH="0" baseline="0" noProof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Ухудшение</a:t>
            </a:r>
          </a:p>
          <a:p>
            <a:pPr algn="ctr"/>
            <a:r>
              <a:rPr kumimoji="0" lang="ru-RU" sz="2000" b="1" i="0" u="none" strike="noStrike" kern="1200" cap="none" spc="0" normalizeH="0" baseline="0" noProof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результатов</a:t>
            </a:r>
            <a:r>
              <a:rPr kumimoji="0" lang="ru-RU" sz="2000" b="1" i="0" u="none" strike="noStrike" kern="1200" cap="none" spc="0" normalizeH="0" noProof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b="1" i="0" u="none" strike="noStrike" kern="1200" cap="none" spc="0" normalizeH="0" baseline="0" noProof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учебы</a:t>
            </a:r>
            <a:endParaRPr lang="ru-RU" sz="2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5357826"/>
            <a:ext cx="287771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2000" b="1" i="0" u="none" strike="noStrike" kern="1200" cap="none" spc="0" normalizeH="0" baseline="0" noProof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Снижение</a:t>
            </a:r>
          </a:p>
          <a:p>
            <a:pPr algn="ctr"/>
            <a:r>
              <a:rPr kumimoji="0" lang="ru-RU" sz="2000" b="1" i="0" u="none" strike="noStrike" kern="1200" cap="none" spc="0" normalizeH="0" baseline="0" noProof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работоспособности</a:t>
            </a:r>
            <a:endParaRPr lang="ru-RU" sz="2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21405" y="4143380"/>
            <a:ext cx="29225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2000" b="1" i="0" u="none" strike="noStrike" kern="1200" cap="none" spc="0" normalizeH="0" baseline="0" noProof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Возрастание </a:t>
            </a:r>
          </a:p>
          <a:p>
            <a:pPr algn="ctr"/>
            <a:r>
              <a:rPr kumimoji="0" lang="ru-RU" sz="2000" b="1" i="0" u="none" strike="noStrike" kern="1200" cap="none" spc="0" normalizeH="0" baseline="0" noProof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количества ошибок</a:t>
            </a:r>
            <a:endParaRPr lang="ru-RU" sz="2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5286388"/>
            <a:ext cx="381226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2000" b="1" i="0" u="none" strike="noStrike" kern="1200" cap="none" spc="0" normalizeH="0" baseline="0" noProof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70% учащихся </a:t>
            </a:r>
          </a:p>
          <a:p>
            <a:pPr algn="ctr"/>
            <a:r>
              <a:rPr kumimoji="0" lang="ru-RU" sz="2000" b="1" i="0" u="none" strike="noStrike" kern="1200" cap="none" spc="0" normalizeH="0" baseline="0" noProof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не могут сосредоточиться</a:t>
            </a:r>
            <a:r>
              <a:rPr kumimoji="0" lang="ru-RU" sz="2000" b="1" i="0" u="none" strike="noStrike" kern="1200" cap="none" spc="0" normalizeH="0" noProof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algn="ctr"/>
            <a:r>
              <a:rPr kumimoji="0" lang="ru-RU" sz="2000" b="1" i="0" u="none" strike="noStrike" kern="1200" cap="none" spc="0" normalizeH="0" baseline="0" noProof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на работе</a:t>
            </a:r>
            <a:endParaRPr lang="ru-RU" sz="2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Стрелка вниз 14"/>
          <p:cNvSpPr/>
          <p:nvPr/>
        </p:nvSpPr>
        <p:spPr>
          <a:xfrm rot="19156559">
            <a:off x="6831514" y="3447961"/>
            <a:ext cx="458234" cy="8734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>
            <a:off x="2714612" y="3643314"/>
            <a:ext cx="500066" cy="17145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низ 16"/>
          <p:cNvSpPr/>
          <p:nvPr/>
        </p:nvSpPr>
        <p:spPr>
          <a:xfrm rot="2792626">
            <a:off x="1619546" y="3476675"/>
            <a:ext cx="438601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низ 17"/>
          <p:cNvSpPr/>
          <p:nvPr/>
        </p:nvSpPr>
        <p:spPr>
          <a:xfrm>
            <a:off x="5572132" y="3571876"/>
            <a:ext cx="500066" cy="17145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5" grpId="0" animBg="1"/>
      <p:bldP spid="16" grpId="0" animBg="1"/>
      <p:bldP spid="17" grpId="0" animBg="1"/>
      <p:bldP spid="1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85794"/>
            <a:ext cx="9144000" cy="106680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Что делать?</a:t>
            </a:r>
            <a:endParaRPr lang="ru-RU" sz="6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14554"/>
            <a:ext cx="9144000" cy="6080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Искать помощи у природы!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0" y="3214686"/>
            <a:ext cx="9144000" cy="335758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Окружить себя различными растениями,</a:t>
            </a:r>
            <a:r>
              <a:rPr kumimoji="0" lang="ru-RU" sz="3000" b="0" i="0" u="none" strike="noStrike" kern="1200" cap="none" spc="0" normalizeH="0" noProof="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000" b="0" i="0" u="none" strike="noStrike" kern="1200" cap="none" spc="0" normalizeH="0" baseline="0" noProof="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которые 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активно вбирают всё вредное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вырабатывают кислород 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благоприятно воздействуют на человека 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своим биополем.</a:t>
            </a:r>
            <a:endParaRPr kumimoji="0" lang="ru-RU" sz="3000" b="0" i="0" u="none" strike="noStrike" kern="1200" cap="none" spc="0" normalizeH="0" baseline="0" noProof="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1500166" y="4357694"/>
            <a:ext cx="428628" cy="21431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Нашивка 5"/>
          <p:cNvSpPr/>
          <p:nvPr/>
        </p:nvSpPr>
        <p:spPr>
          <a:xfrm>
            <a:off x="1928794" y="4857760"/>
            <a:ext cx="428628" cy="21431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571472" y="5357826"/>
            <a:ext cx="428628" cy="21431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6" y="0"/>
            <a:ext cx="84296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Поиск информации</a:t>
            </a:r>
            <a:endParaRPr lang="ru-RU" sz="6000" b="1" dirty="0">
              <a:ln w="17780" cmpd="sng">
                <a:solidFill>
                  <a:schemeClr val="tx2"/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5" name="Picture 3" descr="C:\Users\user\Downloads\Новая папка\Новая папка\DSC042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3375423"/>
            <a:ext cx="4643438" cy="3482578"/>
          </a:xfrm>
          <a:prstGeom prst="rect">
            <a:avLst/>
          </a:prstGeom>
          <a:noFill/>
        </p:spPr>
      </p:pic>
      <p:pic>
        <p:nvPicPr>
          <p:cNvPr id="3074" name="Picture 2" descr="C:\Users\user\Downloads\Новая папка\Новая папка\DSC04287.JPG"/>
          <p:cNvPicPr>
            <a:picLocks noChangeAspect="1" noChangeArrowheads="1"/>
          </p:cNvPicPr>
          <p:nvPr/>
        </p:nvPicPr>
        <p:blipFill>
          <a:blip r:embed="rId3" cstate="print"/>
          <a:srcRect r="4749"/>
          <a:stretch>
            <a:fillRect/>
          </a:stretch>
        </p:blipFill>
        <p:spPr bwMode="auto">
          <a:xfrm>
            <a:off x="0" y="1142984"/>
            <a:ext cx="4572032" cy="36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85794"/>
            <a:ext cx="9144000" cy="1000132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Комнатные растения </a:t>
            </a:r>
            <a:br>
              <a:rPr lang="ru-RU" sz="4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4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 экология помещения</a:t>
            </a:r>
            <a:endParaRPr lang="ru-RU" sz="4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49424"/>
            <a:ext cx="9144000" cy="10367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0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1 большое комнатное растение на площади 10 м</a:t>
            </a:r>
            <a:r>
              <a:rPr lang="ru-RU" sz="3000" b="1" baseline="30000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2</a:t>
            </a:r>
            <a:r>
              <a:rPr lang="ru-RU" sz="30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 очищает 70-80% воздуха.</a:t>
            </a:r>
          </a:p>
        </p:txBody>
      </p:sp>
      <p:pic>
        <p:nvPicPr>
          <p:cNvPr id="4098" name="Picture 2" descr="C:\Users\user\Downloads\Новая папка\Новая папка\DSC04270.JPG"/>
          <p:cNvPicPr>
            <a:picLocks noChangeAspect="1" noChangeArrowheads="1"/>
          </p:cNvPicPr>
          <p:nvPr/>
        </p:nvPicPr>
        <p:blipFill>
          <a:blip r:embed="rId2" cstate="print"/>
          <a:srcRect b="14671"/>
          <a:stretch>
            <a:fillRect/>
          </a:stretch>
        </p:blipFill>
        <p:spPr bwMode="auto">
          <a:xfrm>
            <a:off x="4344000" y="3500438"/>
            <a:ext cx="4800000" cy="3071834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0" y="3357562"/>
            <a:ext cx="4357686" cy="321471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Площадь нашего класса 42 м</a:t>
            </a:r>
            <a:r>
              <a:rPr kumimoji="0" lang="ru-RU" sz="2400" b="1" i="0" u="none" strike="noStrike" kern="1200" cap="none" spc="0" normalizeH="0" baseline="30000" noProof="0" dirty="0" smtClean="0">
                <a:ln>
                  <a:solidFill>
                    <a:schemeClr val="tx1"/>
                  </a:solidFill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2400" b="1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5 больших комнатных растений 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или 10 небольших растений 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будут очищать воздух 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в нашем классе.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sz="80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Бегония</a:t>
            </a:r>
            <a:endParaRPr lang="ru-RU" sz="8000" b="1" i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</a:endParaRPr>
          </a:p>
        </p:txBody>
      </p:sp>
      <p:pic>
        <p:nvPicPr>
          <p:cNvPr id="5122" name="Picture 2" descr="C:\Users\user\Downloads\Новая папка\бегония\4e00d2f7cbda72decfea00e82efdd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85926"/>
            <a:ext cx="8502710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00034" y="500042"/>
            <a:ext cx="8229600" cy="10668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1" u="none" strike="noStrike" kern="1200" cap="none" spc="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Хлорофитум</a:t>
            </a:r>
            <a:endParaRPr kumimoji="0" lang="ru-RU" sz="8000" b="1" i="1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6146" name="Picture 2" descr="C:\Users\user\Downloads\Новая папка\хлорофитум\VLSpiderPlant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714488"/>
            <a:ext cx="3929090" cy="49342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147" name="Picture 3" descr="C:\Users\user\Downloads\Новая папка\хлорофитум\2-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928802"/>
            <a:ext cx="3286148" cy="21907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148" name="Picture 4" descr="C:\Users\user\Downloads\Новая папка\хлорофитум\1(169).jpg"/>
          <p:cNvPicPr>
            <a:picLocks noChangeAspect="1" noChangeArrowheads="1"/>
          </p:cNvPicPr>
          <p:nvPr/>
        </p:nvPicPr>
        <p:blipFill>
          <a:blip r:embed="rId4" cstate="print"/>
          <a:srcRect b="18249"/>
          <a:stretch>
            <a:fillRect/>
          </a:stretch>
        </p:blipFill>
        <p:spPr bwMode="auto">
          <a:xfrm>
            <a:off x="500034" y="4286256"/>
            <a:ext cx="3728429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0" y="214290"/>
            <a:ext cx="9144000" cy="2071702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1200" cap="none" spc="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Пеларгония (комнатная герань)</a:t>
            </a:r>
            <a:endParaRPr kumimoji="0" lang="ru-RU" sz="5400" b="1" i="1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7170" name="Picture 2" descr="C:\Users\user\Downloads\Новая папка\пеларгония\177100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214554"/>
            <a:ext cx="3357586" cy="1888642"/>
          </a:xfrm>
          <a:prstGeom prst="rect">
            <a:avLst/>
          </a:prstGeom>
          <a:noFill/>
        </p:spPr>
      </p:pic>
      <p:pic>
        <p:nvPicPr>
          <p:cNvPr id="7171" name="Picture 3" descr="C:\Users\user\Downloads\Новая папка\пеларгония\2bd1fb6c70ac0b41fb0349ede3b036c0.jpg"/>
          <p:cNvPicPr>
            <a:picLocks noChangeAspect="1" noChangeArrowheads="1"/>
          </p:cNvPicPr>
          <p:nvPr/>
        </p:nvPicPr>
        <p:blipFill>
          <a:blip r:embed="rId3"/>
          <a:srcRect l="12235" r="10412"/>
          <a:stretch>
            <a:fillRect/>
          </a:stretch>
        </p:blipFill>
        <p:spPr bwMode="auto">
          <a:xfrm>
            <a:off x="214282" y="2219569"/>
            <a:ext cx="4786314" cy="4638431"/>
          </a:xfrm>
          <a:prstGeom prst="rect">
            <a:avLst/>
          </a:prstGeom>
          <a:noFill/>
        </p:spPr>
      </p:pic>
      <p:pic>
        <p:nvPicPr>
          <p:cNvPr id="7172" name="Picture 4" descr="C:\Users\user\Downloads\Новая папка\пеларгония\879623929859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4286256"/>
            <a:ext cx="2571744" cy="2571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643174" y="0"/>
            <a:ext cx="3714776" cy="164307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5400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Georgia" pitchFamily="18" charset="0"/>
              </a:rPr>
              <a:t>Введение</a:t>
            </a:r>
            <a:endParaRPr lang="ru-RU" sz="5400" b="1" i="1" dirty="0">
              <a:ln w="18000">
                <a:solidFill>
                  <a:srgbClr val="002060"/>
                </a:solidFill>
                <a:prstDash val="solid"/>
                <a:miter lim="800000"/>
              </a:ln>
              <a:solidFill>
                <a:schemeClr val="accent3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 descr="C:\Users\user\Downloads\Новая папка\DSC038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14422"/>
            <a:ext cx="3524275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ser\Downloads\Новая папка\DSC039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214422"/>
            <a:ext cx="3595713" cy="26967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Users\user\Downloads\Новая папка\DSC039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4000504"/>
            <a:ext cx="3643338" cy="2732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1" name="Picture 7" descr="C:\Users\user\Downloads\Новая папка\DSC040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4000504"/>
            <a:ext cx="3643338" cy="2732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0034" y="500042"/>
            <a:ext cx="8229600" cy="10668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1" u="none" strike="noStrike" kern="1200" cap="none" spc="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Диффенбахия</a:t>
            </a:r>
            <a:endParaRPr kumimoji="0" lang="ru-RU" sz="8000" b="1" i="1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8194" name="Picture 2" descr="C:\Users\user\Downloads\Новая папка\диффенбахия\4.jpg"/>
          <p:cNvPicPr>
            <a:picLocks noChangeAspect="1" noChangeArrowheads="1"/>
          </p:cNvPicPr>
          <p:nvPr/>
        </p:nvPicPr>
        <p:blipFill>
          <a:blip r:embed="rId2"/>
          <a:srcRect l="11760" b="4412"/>
          <a:stretch>
            <a:fillRect/>
          </a:stretch>
        </p:blipFill>
        <p:spPr bwMode="auto">
          <a:xfrm>
            <a:off x="2714612" y="1714488"/>
            <a:ext cx="3429024" cy="49506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8196" name="Picture 4" descr="C:\Users\user\Downloads\Новая папка\диффенбахия\ff7083d3a2cac3dc95d824f2f5e8106c.jpg"/>
          <p:cNvPicPr>
            <a:picLocks noChangeAspect="1" noChangeArrowheads="1"/>
          </p:cNvPicPr>
          <p:nvPr/>
        </p:nvPicPr>
        <p:blipFill>
          <a:blip r:embed="rId3"/>
          <a:srcRect l="13750" r="12500"/>
          <a:stretch>
            <a:fillRect/>
          </a:stretch>
        </p:blipFill>
        <p:spPr bwMode="auto">
          <a:xfrm>
            <a:off x="6286512" y="2000240"/>
            <a:ext cx="2694741" cy="4000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8197" name="Picture 5" descr="C:\Users\user\Downloads\Новая папка\диффенбахия\4345093339fb7bfd0d7c5d83c3710b9a_i-90.jpg"/>
          <p:cNvPicPr>
            <a:picLocks noChangeAspect="1" noChangeArrowheads="1"/>
          </p:cNvPicPr>
          <p:nvPr/>
        </p:nvPicPr>
        <p:blipFill>
          <a:blip r:embed="rId4"/>
          <a:srcRect l="9375" r="9374"/>
          <a:stretch>
            <a:fillRect/>
          </a:stretch>
        </p:blipFill>
        <p:spPr bwMode="auto">
          <a:xfrm>
            <a:off x="142843" y="2000240"/>
            <a:ext cx="2437839" cy="4000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14282" y="285728"/>
            <a:ext cx="5143536" cy="10668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1" u="none" strike="noStrike" kern="1200" cap="none" spc="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Драцена</a:t>
            </a:r>
            <a:endParaRPr kumimoji="0" lang="ru-RU" sz="8000" b="1" i="1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9218" name="Picture 2" descr="C:\Users\user\Downloads\Новая папка\драцена\271513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714356"/>
            <a:ext cx="3536181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9219" name="Picture 3" descr="C:\Users\user\Downloads\Новая папка\драцена\Dracena-deremskaya-Lemon-Lim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3214686"/>
            <a:ext cx="2928958" cy="34415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9223" name="Picture 7" descr="http://wmsecret.com/system/uploads/page_file/source/380/704/704380/758173-704380.jpg"/>
          <p:cNvPicPr>
            <a:picLocks noChangeAspect="1" noChangeArrowheads="1"/>
          </p:cNvPicPr>
          <p:nvPr/>
        </p:nvPicPr>
        <p:blipFill>
          <a:blip r:embed="rId4"/>
          <a:srcRect l="13356" r="16524"/>
          <a:stretch>
            <a:fillRect/>
          </a:stretch>
        </p:blipFill>
        <p:spPr bwMode="auto">
          <a:xfrm>
            <a:off x="500034" y="1500174"/>
            <a:ext cx="4500594" cy="5214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714356"/>
            <a:ext cx="9144000" cy="1357322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Правильный уход </a:t>
            </a:r>
            <a:br>
              <a:rPr lang="ru-RU" sz="4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 растениями</a:t>
            </a:r>
            <a:endParaRPr lang="ru-RU" sz="4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9937" name="Picture 1" descr="C:\Users\user\Downloads\Новая папка\Новая папка\DSC04277.JPG"/>
          <p:cNvPicPr>
            <a:picLocks noChangeAspect="1" noChangeArrowheads="1"/>
          </p:cNvPicPr>
          <p:nvPr/>
        </p:nvPicPr>
        <p:blipFill>
          <a:blip r:embed="rId2" cstate="print"/>
          <a:srcRect l="13395" r="25585"/>
          <a:stretch>
            <a:fillRect/>
          </a:stretch>
        </p:blipFill>
        <p:spPr bwMode="auto">
          <a:xfrm>
            <a:off x="5214942" y="2214554"/>
            <a:ext cx="3571900" cy="4390244"/>
          </a:xfrm>
          <a:prstGeom prst="rect">
            <a:avLst/>
          </a:prstGeom>
          <a:noFill/>
        </p:spPr>
      </p:pic>
      <p:pic>
        <p:nvPicPr>
          <p:cNvPr id="39938" name="Picture 2" descr="C:\Users\user\Downloads\Новая папка\Новая папка\DSC04273.JPG"/>
          <p:cNvPicPr>
            <a:picLocks noChangeAspect="1" noChangeArrowheads="1"/>
          </p:cNvPicPr>
          <p:nvPr/>
        </p:nvPicPr>
        <p:blipFill>
          <a:blip r:embed="rId3" cstate="print"/>
          <a:srcRect l="25301"/>
          <a:stretch>
            <a:fillRect/>
          </a:stretch>
        </p:blipFill>
        <p:spPr bwMode="auto">
          <a:xfrm>
            <a:off x="285720" y="2214554"/>
            <a:ext cx="4357718" cy="4375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9144000" cy="10668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i="1" spc="50" dirty="0" smtClean="0">
                <a:ln w="11430"/>
                <a:solidFill>
                  <a:schemeClr val="accent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Практические исследования</a:t>
            </a:r>
            <a:endParaRPr lang="ru-RU" sz="4400" b="1" i="1" spc="50" dirty="0">
              <a:ln w="11430"/>
              <a:solidFill>
                <a:schemeClr val="accent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1857364"/>
            <a:ext cx="9144000" cy="500066"/>
          </a:xfrm>
        </p:spPr>
        <p:txBody>
          <a:bodyPr>
            <a:normAutofit fontScale="92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Объект исследования: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ученики 5,7,8,9 классов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Содержимое 7"/>
          <p:cNvSpPr txBox="1">
            <a:spLocks/>
          </p:cNvSpPr>
          <p:nvPr/>
        </p:nvSpPr>
        <p:spPr>
          <a:xfrm>
            <a:off x="0" y="2571744"/>
            <a:ext cx="9144000" cy="235745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ru-RU" sz="2800" b="1" i="0" u="none" strike="noStrike" kern="120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Bookman Old Style" pitchFamily="18" charset="0"/>
                <a:ea typeface="+mn-ea"/>
                <a:cs typeface="+mn-cs"/>
              </a:rPr>
              <a:t>Тема: Определение количества учеников, знающих о роли комнатных растений в оздоровлении воздуха помещений и</a:t>
            </a:r>
            <a:r>
              <a:rPr kumimoji="0" lang="ru-RU" sz="2800" b="1" i="0" u="none" strike="noStrike" kern="1200" normalizeH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Bookman Old Style" pitchFamily="18" charset="0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Bookman Old Style" pitchFamily="18" charset="0"/>
                <a:ea typeface="+mn-ea"/>
                <a:cs typeface="+mn-cs"/>
              </a:rPr>
              <a:t>использующих эти знания дома и в школе.</a:t>
            </a:r>
          </a:p>
        </p:txBody>
      </p:sp>
      <p:sp>
        <p:nvSpPr>
          <p:cNvPr id="5" name="Содержимое 7"/>
          <p:cNvSpPr txBox="1">
            <a:spLocks/>
          </p:cNvSpPr>
          <p:nvPr/>
        </p:nvSpPr>
        <p:spPr>
          <a:xfrm>
            <a:off x="0" y="5072074"/>
            <a:ext cx="9144000" cy="107157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ru-RU" sz="2800" b="1" i="0" u="none" strike="noStrike" kern="1200" normalizeH="0" baseline="0" noProof="0" dirty="0" smtClean="0">
                <a:ln w="19050">
                  <a:solidFill>
                    <a:schemeClr val="accent3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Bookman Old Style" pitchFamily="18" charset="0"/>
                <a:ea typeface="+mn-ea"/>
                <a:cs typeface="+mn-cs"/>
              </a:rPr>
              <a:t>Цель исследования: Провести анализ</a:t>
            </a:r>
            <a:r>
              <a:rPr kumimoji="0" lang="ru-RU" sz="2800" b="1" i="0" u="none" strike="noStrike" kern="1200" normalizeH="0" noProof="0" dirty="0" smtClean="0">
                <a:ln w="19050">
                  <a:solidFill>
                    <a:schemeClr val="accent3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Bookman Old Style" pitchFamily="18" charset="0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normalizeH="0" baseline="0" noProof="0" dirty="0" smtClean="0">
                <a:ln w="19050">
                  <a:solidFill>
                    <a:schemeClr val="accent3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Bookman Old Style" pitchFamily="18" charset="0"/>
                <a:ea typeface="+mn-ea"/>
                <a:cs typeface="+mn-cs"/>
              </a:rPr>
              <a:t>данных, полученных при опросе учеников.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357166"/>
            <a:ext cx="3786214" cy="10668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8000" b="1" dirty="0" smtClean="0">
                <a:ln/>
                <a:solidFill>
                  <a:schemeClr val="accent3"/>
                </a:solidFill>
              </a:rPr>
              <a:t>Анкета</a:t>
            </a:r>
            <a:endParaRPr lang="ru-RU" sz="8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14488"/>
            <a:ext cx="9144000" cy="4643470"/>
          </a:xfrm>
        </p:spPr>
        <p:txBody>
          <a:bodyPr>
            <a:normAutofit lnSpcReduction="10000"/>
          </a:bodyPr>
          <a:lstStyle/>
          <a:p>
            <a:pPr lvl="0" algn="ctr">
              <a:buFont typeface="Wingdings" pitchFamily="2" charset="2"/>
              <a:buChar char="q"/>
            </a:pPr>
            <a:r>
              <a:rPr lang="ru-RU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Знаете ли вы, что комнатные растения очищают воздух в помещении?</a:t>
            </a:r>
          </a:p>
          <a:p>
            <a:pPr lvl="0" algn="ctr">
              <a:buFont typeface="Wingdings" pitchFamily="2" charset="2"/>
              <a:buChar char="q"/>
            </a:pPr>
            <a:r>
              <a:rPr lang="ru-RU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растения лучше выращивать в школьных кабинетах?</a:t>
            </a:r>
          </a:p>
          <a:p>
            <a:pPr lvl="0" algn="ctr">
              <a:buFont typeface="Wingdings" pitchFamily="2" charset="2"/>
              <a:buChar char="q"/>
            </a:pPr>
            <a:r>
              <a:rPr lang="ru-RU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Знаете ли вы, как осуществлять правильный </a:t>
            </a:r>
            <a:r>
              <a:rPr lang="ru-RU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уход </a:t>
            </a:r>
            <a:r>
              <a:rPr lang="ru-RU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растениями?</a:t>
            </a:r>
          </a:p>
          <a:p>
            <a:pPr lvl="0" algn="ctr">
              <a:buFont typeface="Wingdings" pitchFamily="2" charset="2"/>
              <a:buChar char="q"/>
            </a:pPr>
            <a:r>
              <a:rPr lang="ru-RU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Откуда вы узнали, что нужно окружать себя различными растениями?</a:t>
            </a:r>
          </a:p>
          <a:p>
            <a:pPr lvl="0" algn="ctr">
              <a:buFont typeface="Wingdings" pitchFamily="2" charset="2"/>
              <a:buChar char="q"/>
            </a:pPr>
            <a:r>
              <a:rPr lang="ru-RU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способы очищения воздуха вы знаете?</a:t>
            </a:r>
          </a:p>
          <a:p>
            <a:pPr lvl="0" algn="ctr">
              <a:buFont typeface="Wingdings" pitchFamily="2" charset="2"/>
              <a:buChar char="q"/>
            </a:pPr>
            <a:r>
              <a:rPr lang="ru-RU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нельзя долго находиться в непроветриваемом помещении?</a:t>
            </a:r>
            <a:endParaRPr lang="ru-RU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066800"/>
          </a:xfrm>
        </p:spPr>
        <p:txBody>
          <a:bodyPr>
            <a:normAutofit/>
          </a:bodyPr>
          <a:lstStyle/>
          <a:p>
            <a:pPr algn="ctr"/>
            <a:r>
              <a:rPr lang="ru-RU" sz="4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Результаты исследования</a:t>
            </a:r>
            <a:endParaRPr lang="ru-RU" sz="42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-214346" y="1285860"/>
          <a:ext cx="9358346" cy="5572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35732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Заключение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85926"/>
            <a:ext cx="9144000" cy="221457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1. </a:t>
            </a:r>
            <a:r>
              <a:rPr lang="ru-RU" dirty="0" smtClean="0">
                <a:solidFill>
                  <a:srgbClr val="800080"/>
                </a:solidFill>
              </a:rPr>
              <a:t>Уровень концентрации углекислого газа в воздухе выше нормы после 6 урока, поэтому необходимо проветривать помещение после 3 урока, так как концентрация углекислого газа в помещении становится </a:t>
            </a:r>
            <a:r>
              <a:rPr lang="ru-RU" dirty="0" smtClean="0">
                <a:solidFill>
                  <a:srgbClr val="800080"/>
                </a:solidFill>
              </a:rPr>
              <a:t>критической</a:t>
            </a:r>
            <a:r>
              <a:rPr lang="ru-RU" dirty="0" smtClean="0">
                <a:solidFill>
                  <a:srgbClr val="800080"/>
                </a:solidFill>
              </a:rPr>
              <a:t>.</a:t>
            </a:r>
            <a:endParaRPr lang="ru-RU" dirty="0" smtClean="0">
              <a:solidFill>
                <a:srgbClr val="800080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0" y="4143380"/>
            <a:ext cx="9144000" cy="200026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Для оздоровления климата в классной комнате необходимо наличие комнатных растений. Они  очищают воздух, оптимизируют защитные силы организма против инфекционных заболеваний.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Новая папка\Новая папка\DSC04288.JPG"/>
          <p:cNvPicPr>
            <a:picLocks noChangeAspect="1" noChangeArrowheads="1"/>
          </p:cNvPicPr>
          <p:nvPr/>
        </p:nvPicPr>
        <p:blipFill>
          <a:blip r:embed="rId2" cstate="print"/>
          <a:srcRect l="14583" t="15625" b="7813"/>
          <a:stretch>
            <a:fillRect/>
          </a:stretch>
        </p:blipFill>
        <p:spPr bwMode="auto">
          <a:xfrm>
            <a:off x="214282" y="928670"/>
            <a:ext cx="2786082" cy="33297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055" name="Picture 7" descr="C:\Users\user\Downloads\Новая папка\Новая папка\DSC04278.JPG"/>
          <p:cNvPicPr>
            <a:picLocks noChangeAspect="1" noChangeArrowheads="1"/>
          </p:cNvPicPr>
          <p:nvPr/>
        </p:nvPicPr>
        <p:blipFill>
          <a:blip r:embed="rId3" cstate="print"/>
          <a:srcRect l="12903" t="20968" r="20430" b="4839"/>
          <a:stretch>
            <a:fillRect/>
          </a:stretch>
        </p:blipFill>
        <p:spPr bwMode="auto">
          <a:xfrm>
            <a:off x="3071802" y="2285992"/>
            <a:ext cx="2310864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056" name="Picture 8" descr="C:\Users\user\Downloads\Новая папка\Новая папка\DSC04275.JPG"/>
          <p:cNvPicPr>
            <a:picLocks noChangeAspect="1" noChangeArrowheads="1"/>
          </p:cNvPicPr>
          <p:nvPr/>
        </p:nvPicPr>
        <p:blipFill>
          <a:blip r:embed="rId4" cstate="print"/>
          <a:srcRect l="17158" t="16341" r="17888" b="10126"/>
          <a:stretch>
            <a:fillRect/>
          </a:stretch>
        </p:blipFill>
        <p:spPr bwMode="auto">
          <a:xfrm>
            <a:off x="5500694" y="571480"/>
            <a:ext cx="3449662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057" name="Picture 9" descr="C:\Users\user\Downloads\Новая папка\Новая папка\DSC04279.JPG"/>
          <p:cNvPicPr>
            <a:picLocks noChangeAspect="1" noChangeArrowheads="1"/>
          </p:cNvPicPr>
          <p:nvPr/>
        </p:nvPicPr>
        <p:blipFill>
          <a:blip r:embed="rId5" cstate="print"/>
          <a:srcRect l="2977" t="7938" r="22609" b="4749"/>
          <a:stretch>
            <a:fillRect/>
          </a:stretch>
        </p:blipFill>
        <p:spPr bwMode="auto">
          <a:xfrm>
            <a:off x="5572132" y="3643314"/>
            <a:ext cx="3357586" cy="29546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714356"/>
            <a:ext cx="9001156" cy="54014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1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</a:t>
            </a:r>
          </a:p>
          <a:p>
            <a:pPr algn="ctr"/>
            <a:r>
              <a:rPr lang="ru-RU" sz="11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внимание!</a:t>
            </a:r>
            <a:endParaRPr lang="ru-RU" sz="11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14290"/>
            <a:ext cx="6072230" cy="164307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5400" b="1" i="1" dirty="0" smtClean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Georgia" pitchFamily="18" charset="0"/>
              </a:rPr>
              <a:t>Актуальность</a:t>
            </a:r>
            <a:endParaRPr lang="ru-RU" sz="5400" b="1" i="1" dirty="0">
              <a:ln w="18000">
                <a:solidFill>
                  <a:srgbClr val="0070C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335758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Необходимость </a:t>
            </a:r>
            <a:r>
              <a:rPr lang="ru-RU" sz="4000" dirty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сохранения </a:t>
            </a:r>
            <a:r>
              <a:rPr lang="ru-RU" sz="40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здоровья школьников </a:t>
            </a:r>
          </a:p>
          <a:p>
            <a:pPr algn="ctr">
              <a:buNone/>
            </a:pPr>
            <a:r>
              <a:rPr lang="ru-RU" sz="40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 </a:t>
            </a:r>
            <a:r>
              <a:rPr lang="ru-RU" sz="4000" dirty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помощью расчета количества воздуха в классе и поиска способа </a:t>
            </a:r>
            <a:r>
              <a:rPr lang="ru-RU" sz="40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очистки </a:t>
            </a:r>
            <a:r>
              <a:rPr lang="ru-RU" sz="4000" dirty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0232" y="642918"/>
            <a:ext cx="51435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Цель: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214554"/>
            <a:ext cx="9144000" cy="18573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- рассчитать </a:t>
            </a:r>
            <a:r>
              <a:rPr lang="ru-RU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количество </a:t>
            </a:r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кислорода в </a:t>
            </a:r>
            <a:r>
              <a:rPr lang="ru-RU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кабинете математики, </a:t>
            </a:r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необходимое </a:t>
            </a:r>
          </a:p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для хорошей работоспособности </a:t>
            </a:r>
          </a:p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учащихся </a:t>
            </a:r>
            <a:r>
              <a:rPr lang="ru-RU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 </a:t>
            </a:r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уроке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4357694"/>
            <a:ext cx="735811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- найти </a:t>
            </a:r>
            <a:r>
              <a:rPr lang="ru-RU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способ очистки воздуха </a:t>
            </a:r>
            <a:endParaRPr lang="ru-RU" sz="2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 </a:t>
            </a:r>
            <a:r>
              <a:rPr lang="ru-RU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классе</a:t>
            </a:r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143932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Объект исследования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071678"/>
            <a:ext cx="8186766" cy="67951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воздух </a:t>
            </a: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кабинете математики</a:t>
            </a:r>
          </a:p>
        </p:txBody>
      </p:sp>
      <p:pic>
        <p:nvPicPr>
          <p:cNvPr id="1026" name="Picture 2" descr="C:\Users\user\Downloads\Новая папка\Новая папка\DSC042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857496"/>
            <a:ext cx="4800000" cy="36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571480"/>
            <a:ext cx="6257940" cy="1066800"/>
          </a:xfrm>
        </p:spPr>
        <p:txBody>
          <a:bodyPr>
            <a:noAutofit/>
          </a:bodyPr>
          <a:lstStyle/>
          <a:p>
            <a:pPr algn="ctr"/>
            <a:r>
              <a:rPr lang="ru-RU" sz="7200" b="1" i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Задачи:</a:t>
            </a:r>
            <a:endParaRPr lang="ru-RU" sz="7200" b="1" i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643470"/>
          </a:xfrm>
        </p:spPr>
        <p:txBody>
          <a:bodyPr>
            <a:normAutofit fontScale="92500"/>
          </a:bodyPr>
          <a:lstStyle/>
          <a:p>
            <a:pPr lvl="0"/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Исследовать </a:t>
            </a:r>
            <a:r>
              <a:rPr lang="ru-RU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 проанализировать литературные источники и публикации.</a:t>
            </a:r>
          </a:p>
          <a:p>
            <a:pPr lvl="0"/>
            <a:r>
              <a:rPr lang="ru-RU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Провести статистический анализ данных, полученных при опросе учеников, что они знают о роли растений на состояние чистоты воздуха в помещении </a:t>
            </a:r>
          </a:p>
          <a:p>
            <a:pPr lvl="0"/>
            <a:r>
              <a:rPr lang="ru-RU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Определить количество углекислого газа  и кислорода в помещении.</a:t>
            </a:r>
          </a:p>
          <a:p>
            <a:pPr lvl="0"/>
            <a:r>
              <a:rPr lang="ru-RU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Предложить для озеленения учебных кабинетов комнатные растения с наилучшими, с точки зрения очистки воздуха, свойствами.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2918"/>
            <a:ext cx="9144000" cy="1066800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Этапы исследования</a:t>
            </a:r>
            <a:endParaRPr lang="ru-RU" sz="5400" b="1" i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071678"/>
            <a:ext cx="8229600" cy="38576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en-US" b="1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ru-RU" b="1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– знакомство </a:t>
            </a:r>
            <a: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 литературными источниками и публикациями </a:t>
            </a:r>
            <a:endParaRPr lang="ru-RU" b="1" dirty="0" smtClean="0">
              <a:ln w="12700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b="1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en-US" b="1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</a:t>
            </a:r>
            <a:r>
              <a:rPr lang="ru-RU" b="1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– практические исследования и статистическая обработка </a:t>
            </a:r>
          </a:p>
          <a:p>
            <a:pPr algn="ctr">
              <a:buNone/>
            </a:pPr>
            <a:r>
              <a:rPr lang="ru-RU" b="1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полученных данных</a:t>
            </a:r>
          </a:p>
          <a:p>
            <a:pPr algn="ctr">
              <a:buNone/>
            </a:pPr>
            <a:r>
              <a:rPr lang="ru-RU" b="1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en-US" b="1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III</a:t>
            </a:r>
            <a:r>
              <a:rPr lang="ru-RU" b="1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– анализ и оценка </a:t>
            </a:r>
            <a: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результатов исследования</a:t>
            </a:r>
            <a:r>
              <a:rPr lang="ru-RU" b="1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ru-RU" b="1" dirty="0">
              <a:ln w="12700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85794"/>
            <a:ext cx="9144000" cy="1643074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Расчёт количества воздуха </a:t>
            </a:r>
            <a:b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 углекислого газа </a:t>
            </a:r>
            <a:b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 кабинете математики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4929190" y="3357562"/>
            <a:ext cx="4041775" cy="20002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>
                <a:ln w="17780" cmpd="sng">
                  <a:solidFill>
                    <a:schemeClr val="accent3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длина – 7 м, </a:t>
            </a:r>
            <a:endParaRPr lang="ru-RU" sz="3600" b="1" dirty="0" smtClean="0">
              <a:ln w="17780" cmpd="sng">
                <a:solidFill>
                  <a:schemeClr val="accent3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>
              <a:buNone/>
            </a:pPr>
            <a:r>
              <a:rPr lang="ru-RU" sz="3600" b="1" dirty="0" smtClean="0">
                <a:ln w="17780" cmpd="sng">
                  <a:solidFill>
                    <a:schemeClr val="accent3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ширина </a:t>
            </a:r>
            <a:r>
              <a:rPr lang="ru-RU" sz="3600" b="1" dirty="0" smtClean="0">
                <a:ln w="17780" cmpd="sng">
                  <a:solidFill>
                    <a:schemeClr val="accent3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– 6 м, </a:t>
            </a:r>
            <a:endParaRPr lang="ru-RU" sz="3600" b="1" dirty="0" smtClean="0">
              <a:ln w="17780" cmpd="sng">
                <a:solidFill>
                  <a:schemeClr val="accent3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>
              <a:buNone/>
            </a:pPr>
            <a:r>
              <a:rPr lang="ru-RU" sz="3600" b="1" dirty="0" smtClean="0">
                <a:ln w="17780" cmpd="sng">
                  <a:solidFill>
                    <a:schemeClr val="accent3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высота </a:t>
            </a:r>
            <a:r>
              <a:rPr lang="ru-RU" sz="3600" b="1" dirty="0" smtClean="0">
                <a:ln w="17780" cmpd="sng">
                  <a:solidFill>
                    <a:schemeClr val="accent3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– 3 м.</a:t>
            </a:r>
            <a:endParaRPr lang="ru-RU" sz="3600" b="1" dirty="0">
              <a:ln w="17780" cmpd="sng">
                <a:solidFill>
                  <a:schemeClr val="accent3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0" name="Picture 2" descr="C:\Users\user\Downloads\Новая папка\Новая папка\DSC04284.JPG"/>
          <p:cNvPicPr>
            <a:picLocks noChangeAspect="1" noChangeArrowheads="1"/>
          </p:cNvPicPr>
          <p:nvPr/>
        </p:nvPicPr>
        <p:blipFill>
          <a:blip r:embed="rId2" cstate="print"/>
          <a:srcRect l="11290" t="10982" b="2996"/>
          <a:stretch>
            <a:fillRect/>
          </a:stretch>
        </p:blipFill>
        <p:spPr bwMode="auto">
          <a:xfrm>
            <a:off x="285720" y="2928934"/>
            <a:ext cx="4420226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714356"/>
            <a:ext cx="9144000" cy="106680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Объём воздуха в классе</a:t>
            </a:r>
            <a:endParaRPr lang="ru-RU" sz="54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2249424"/>
            <a:ext cx="8186766" cy="2894088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=7∙6∙3=126 м</a:t>
            </a:r>
            <a:r>
              <a:rPr lang="ru-RU" sz="3600" b="1" baseline="30000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</a:p>
          <a:p>
            <a:pPr algn="ctr"/>
            <a:endParaRPr lang="ru-RU" sz="3600" b="1" baseline="30000" dirty="0" smtClean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литр =1 дм</a:t>
            </a:r>
            <a:r>
              <a:rPr lang="ru-RU" sz="3600" b="1" baseline="30000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</a:p>
          <a:p>
            <a:pPr algn="ctr"/>
            <a:endParaRPr lang="ru-RU" sz="3600" b="1" dirty="0" smtClean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126 м</a:t>
            </a:r>
            <a:r>
              <a:rPr lang="ru-RU" sz="3600" b="1" baseline="30000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=126000 дм</a:t>
            </a:r>
            <a:r>
              <a:rPr lang="ru-RU" sz="3600" b="1" baseline="30000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= 126000л. </a:t>
            </a:r>
            <a:endParaRPr lang="ru-RU" sz="3600" b="1" dirty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417</TotalTime>
  <Words>616</Words>
  <Application>Microsoft Office PowerPoint</Application>
  <PresentationFormat>Экран (4:3)</PresentationFormat>
  <Paragraphs>124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Городская</vt:lpstr>
      <vt:lpstr>Тема Office</vt:lpstr>
      <vt:lpstr>Поток</vt:lpstr>
      <vt:lpstr>Слайд 1</vt:lpstr>
      <vt:lpstr>Введение</vt:lpstr>
      <vt:lpstr>Актуальность</vt:lpstr>
      <vt:lpstr>Слайд 4</vt:lpstr>
      <vt:lpstr>Объект исследования </vt:lpstr>
      <vt:lpstr>Задачи:</vt:lpstr>
      <vt:lpstr>Этапы исследования</vt:lpstr>
      <vt:lpstr>Расчёт количества воздуха  и углекислого газа  в кабинете математики</vt:lpstr>
      <vt:lpstr>Объём воздуха в классе</vt:lpstr>
      <vt:lpstr>Начало учебного дня</vt:lpstr>
      <vt:lpstr>Таблица поглощения воздуха</vt:lpstr>
      <vt:lpstr>Конец учебного дня</vt:lpstr>
      <vt:lpstr>Повышение концентрации  углекислого газа</vt:lpstr>
      <vt:lpstr>Что делать?</vt:lpstr>
      <vt:lpstr>Слайд 15</vt:lpstr>
      <vt:lpstr>Комнатные растения  и экология помещения</vt:lpstr>
      <vt:lpstr>Бегония</vt:lpstr>
      <vt:lpstr>Слайд 18</vt:lpstr>
      <vt:lpstr>Слайд 19</vt:lpstr>
      <vt:lpstr>Слайд 20</vt:lpstr>
      <vt:lpstr>Слайд 21</vt:lpstr>
      <vt:lpstr>Правильный уход  за растениями</vt:lpstr>
      <vt:lpstr>Практические исследования</vt:lpstr>
      <vt:lpstr>Анкета</vt:lpstr>
      <vt:lpstr>Результаты исследования</vt:lpstr>
      <vt:lpstr>Заключение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58</cp:revision>
  <dcterms:created xsi:type="dcterms:W3CDTF">2018-02-03T06:00:53Z</dcterms:created>
  <dcterms:modified xsi:type="dcterms:W3CDTF">2018-02-19T22:17:20Z</dcterms:modified>
</cp:coreProperties>
</file>