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notesMasterIdLst>
    <p:notesMasterId r:id="rId44"/>
  </p:notesMasterIdLst>
  <p:sldIdLst>
    <p:sldId id="257" r:id="rId2"/>
    <p:sldId id="274" r:id="rId3"/>
    <p:sldId id="278" r:id="rId4"/>
    <p:sldId id="258" r:id="rId5"/>
    <p:sldId id="259" r:id="rId6"/>
    <p:sldId id="279" r:id="rId7"/>
    <p:sldId id="260" r:id="rId8"/>
    <p:sldId id="261" r:id="rId9"/>
    <p:sldId id="262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63" r:id="rId20"/>
    <p:sldId id="275" r:id="rId21"/>
    <p:sldId id="264" r:id="rId22"/>
    <p:sldId id="265" r:id="rId23"/>
    <p:sldId id="276" r:id="rId24"/>
    <p:sldId id="277" r:id="rId25"/>
    <p:sldId id="292" r:id="rId26"/>
    <p:sldId id="293" r:id="rId27"/>
    <p:sldId id="294" r:id="rId28"/>
    <p:sldId id="295" r:id="rId29"/>
    <p:sldId id="296" r:id="rId30"/>
    <p:sldId id="266" r:id="rId31"/>
    <p:sldId id="267" r:id="rId32"/>
    <p:sldId id="268" r:id="rId33"/>
    <p:sldId id="269" r:id="rId34"/>
    <p:sldId id="270" r:id="rId35"/>
    <p:sldId id="271" r:id="rId36"/>
    <p:sldId id="272" r:id="rId37"/>
    <p:sldId id="273" r:id="rId38"/>
    <p:sldId id="297" r:id="rId39"/>
    <p:sldId id="298" r:id="rId40"/>
    <p:sldId id="289" r:id="rId41"/>
    <p:sldId id="290" r:id="rId42"/>
    <p:sldId id="291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4" autoAdjust="0"/>
    <p:restoredTop sz="94660"/>
  </p:normalViewPr>
  <p:slideViewPr>
    <p:cSldViewPr>
      <p:cViewPr varScale="1">
        <p:scale>
          <a:sx n="86" d="100"/>
          <a:sy n="86" d="100"/>
        </p:scale>
        <p:origin x="-14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D4732F-112C-44A5-A792-5DD79F531DE6}" type="datetimeFigureOut">
              <a:rPr lang="ru-RU" smtClean="0"/>
              <a:t>04.09.2015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5FF155-4A71-41FE-8A93-E467BAD76F0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ea typeface="Lucida Sans Unicode" charset="0"/>
              <a:cs typeface="Lucida Sans Unicode" charset="0"/>
            </a:endParaRPr>
          </a:p>
        </p:txBody>
      </p:sp>
      <p:sp>
        <p:nvSpPr>
          <p:cNvPr id="33795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ea typeface="Lucida Sans Unicode" charset="0"/>
              <a:cs typeface="Lucida Sans Unicode" charset="0"/>
            </a:endParaRPr>
          </a:p>
        </p:txBody>
      </p:sp>
      <p:sp>
        <p:nvSpPr>
          <p:cNvPr id="34819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ea typeface="Lucida Sans Unicode" charset="0"/>
              <a:cs typeface="Lucida Sans Unicode" charset="0"/>
            </a:endParaRPr>
          </a:p>
        </p:txBody>
      </p:sp>
      <p:sp>
        <p:nvSpPr>
          <p:cNvPr id="35843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ea typeface="Lucida Sans Unicode" charset="0"/>
              <a:cs typeface="Lucida Sans Unicode" charset="0"/>
            </a:endParaRPr>
          </a:p>
        </p:txBody>
      </p:sp>
      <p:sp>
        <p:nvSpPr>
          <p:cNvPr id="35843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ea typeface="Lucida Sans Unicode" charset="0"/>
              <a:cs typeface="Lucida Sans Unicode" charset="0"/>
            </a:endParaRPr>
          </a:p>
        </p:txBody>
      </p:sp>
      <p:sp>
        <p:nvSpPr>
          <p:cNvPr id="32771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ea typeface="Lucida Sans Unicode" charset="0"/>
              <a:cs typeface="Lucida Sans Unicode" charset="0"/>
            </a:endParaRPr>
          </a:p>
        </p:txBody>
      </p:sp>
      <p:sp>
        <p:nvSpPr>
          <p:cNvPr id="32771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093788" y="28416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05000"/>
            <a:ext cx="381000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381000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4076700"/>
            <a:ext cx="381000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76700"/>
            <a:ext cx="381000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216900" y="6248400"/>
            <a:ext cx="533400" cy="609600"/>
          </a:xfrm>
        </p:spPr>
        <p:txBody>
          <a:bodyPr/>
          <a:lstStyle>
            <a:lvl1pPr>
              <a:defRPr/>
            </a:lvl1pPr>
          </a:lstStyle>
          <a:p>
            <a:fld id="{12739E37-E5FF-4A0B-AD00-48EF33F589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C1958-258B-4594-92EA-DE5F76473D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3788" y="28416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100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38100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248400"/>
            <a:ext cx="533400" cy="609600"/>
          </a:xfrm>
        </p:spPr>
        <p:txBody>
          <a:bodyPr/>
          <a:lstStyle>
            <a:lvl1pPr>
              <a:defRPr/>
            </a:lvl1pPr>
          </a:lstStyle>
          <a:p>
            <a:fld id="{9FF2B567-2B43-4998-BEED-7D849F7AFE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147620" y="155851"/>
            <a:ext cx="1924050" cy="1558637"/>
            <a:chOff x="1357290" y="889276"/>
            <a:chExt cx="1924050" cy="1558637"/>
          </a:xfrm>
        </p:grpSpPr>
        <p:pic>
          <p:nvPicPr>
            <p:cNvPr id="4" name="Picture 7" descr="C:\Users\User\Desktop\Общее\МАМА\Портфолио\Картинки\3801-student-school-supplies-clip-art-1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9531" t="54594" r="32594" b="25000"/>
            <a:stretch>
              <a:fillRect/>
            </a:stretch>
          </p:blipFill>
          <p:spPr bwMode="auto">
            <a:xfrm>
              <a:off x="1357290" y="1714488"/>
              <a:ext cx="1924050" cy="733425"/>
            </a:xfrm>
            <a:prstGeom prst="rect">
              <a:avLst/>
            </a:prstGeom>
            <a:noFill/>
          </p:spPr>
        </p:pic>
        <p:pic>
          <p:nvPicPr>
            <p:cNvPr id="5" name="Picture 2" descr="C:\Users\User\Desktop\Общее\МАМА\Портфолио\Картинки\Bambi-5c3669ea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571604" y="889276"/>
              <a:ext cx="1071570" cy="1182354"/>
            </a:xfrm>
            <a:prstGeom prst="rect">
              <a:avLst/>
            </a:prstGeom>
            <a:noFill/>
          </p:spPr>
        </p:pic>
      </p:grpSp>
      <p:pic>
        <p:nvPicPr>
          <p:cNvPr id="6" name="Picture 4" descr="C:\Users\User\Desktop\Общее\МАМА\Портфолио\Картинки\1328103450_untitled-1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250"/>
          <a:stretch>
            <a:fillRect/>
          </a:stretch>
        </p:blipFill>
        <p:spPr bwMode="auto">
          <a:xfrm>
            <a:off x="0" y="5582390"/>
            <a:ext cx="1142976" cy="1275609"/>
          </a:xfrm>
          <a:prstGeom prst="rect">
            <a:avLst/>
          </a:prstGeom>
          <a:noFill/>
        </p:spPr>
      </p:pic>
      <p:pic>
        <p:nvPicPr>
          <p:cNvPr id="7" name="Picture 7" descr="C:\Users\User\Desktop\Общее\МАМА\Портфолио\Картинки\3801-student-school-supplies-clip-art-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56" t="71820" r="66250" b="1943"/>
          <a:stretch>
            <a:fillRect/>
          </a:stretch>
        </p:blipFill>
        <p:spPr bwMode="auto">
          <a:xfrm>
            <a:off x="1000100" y="6197039"/>
            <a:ext cx="1071570" cy="660961"/>
          </a:xfrm>
          <a:prstGeom prst="rect">
            <a:avLst/>
          </a:prstGeom>
          <a:noFill/>
        </p:spPr>
      </p:pic>
      <p:pic>
        <p:nvPicPr>
          <p:cNvPr id="1026" name="Picture 2" descr="C:\Users\User\Desktop\Общее\МАМА\Портфолио\z_b553aa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21679" y="214290"/>
            <a:ext cx="3236601" cy="4552581"/>
          </a:xfrm>
          <a:prstGeom prst="round2DiagRect">
            <a:avLst/>
          </a:prstGeom>
          <a:noFill/>
          <a:effectLst>
            <a:softEdge rad="127000"/>
          </a:effectLst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4599392" cy="1727203"/>
          </a:xfr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cs typeface="Times New Roman" pitchFamily="18" charset="0"/>
              </a:rPr>
              <a:t>Департамент образования города Москвы</a:t>
            </a:r>
            <a:b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cs typeface="Times New Roman" pitchFamily="18" charset="0"/>
              </a:rPr>
              <a:t>Северо-Западное окружное  управление образования</a:t>
            </a:r>
            <a:endParaRPr lang="ru-RU" sz="28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1371600" y="4605358"/>
            <a:ext cx="6400800" cy="1752600"/>
          </a:xfrm>
        </p:spPr>
        <p:txBody>
          <a:bodyPr anchor="ctr"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по геометрии на тему :</a:t>
            </a:r>
          </a:p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«Конус»</a:t>
            </a:r>
          </a:p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учителя математики</a:t>
            </a:r>
            <a:b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СОШ №1056</a:t>
            </a:r>
            <a:b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Романенко Елены Алексеевны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Задача </a:t>
            </a:r>
          </a:p>
        </p:txBody>
      </p:sp>
      <p:pic>
        <p:nvPicPr>
          <p:cNvPr id="107524" name="Picture 4" descr="воронк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2636838"/>
            <a:ext cx="3529012" cy="2352675"/>
          </a:xfrm>
        </p:spPr>
      </p:pic>
      <p:sp>
        <p:nvSpPr>
          <p:cNvPr id="10752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211960" y="1700808"/>
            <a:ext cx="4535487" cy="3603625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Какова площадь поверхности воронки, образовавшейся при взрыве 122-мм бомбы?</a:t>
            </a:r>
          </a:p>
          <a:p>
            <a:pPr>
              <a:buFontTx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FontTx/>
              <a:buNone/>
            </a:pPr>
            <a:r>
              <a:rPr lang="ru-RU" dirty="0"/>
              <a:t>     </a:t>
            </a:r>
          </a:p>
        </p:txBody>
      </p:sp>
      <p:sp>
        <p:nvSpPr>
          <p:cNvPr id="107525" name="Oval 5"/>
          <p:cNvSpPr>
            <a:spLocks noChangeArrowheads="1"/>
          </p:cNvSpPr>
          <p:nvPr/>
        </p:nvSpPr>
        <p:spPr bwMode="auto">
          <a:xfrm>
            <a:off x="5076825" y="4941888"/>
            <a:ext cx="2736850" cy="2889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7526" name="Line 6"/>
          <p:cNvSpPr>
            <a:spLocks noChangeShapeType="1"/>
          </p:cNvSpPr>
          <p:nvPr/>
        </p:nvSpPr>
        <p:spPr bwMode="auto">
          <a:xfrm>
            <a:off x="5076825" y="5084763"/>
            <a:ext cx="1439863" cy="649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7527" name="Line 7"/>
          <p:cNvSpPr>
            <a:spLocks noChangeShapeType="1"/>
          </p:cNvSpPr>
          <p:nvPr/>
        </p:nvSpPr>
        <p:spPr bwMode="auto">
          <a:xfrm flipH="1">
            <a:off x="6516688" y="5084763"/>
            <a:ext cx="1295400" cy="649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cxnSp>
        <p:nvCxnSpPr>
          <p:cNvPr id="107528" name="AutoShape 8"/>
          <p:cNvCxnSpPr>
            <a:cxnSpLocks noChangeShapeType="1"/>
            <a:stCxn id="107526" idx="0"/>
            <a:endCxn id="107527" idx="0"/>
          </p:cNvCxnSpPr>
          <p:nvPr/>
        </p:nvCxnSpPr>
        <p:spPr bwMode="auto">
          <a:xfrm rot="5400000" flipV="1">
            <a:off x="6443663" y="3717925"/>
            <a:ext cx="1587" cy="2735263"/>
          </a:xfrm>
          <a:prstGeom prst="curvedConnector3">
            <a:avLst>
              <a:gd name="adj1" fmla="val 950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Для решения задачи надо измерить: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628775"/>
            <a:ext cx="8318530" cy="4191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cs typeface="Times New Roman" pitchFamily="18" charset="0"/>
              </a:rPr>
              <a:t>   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Длину окружности основания воронки: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С= 12м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и глубину по склону: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ℓ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1,5 м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Найти: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бок.=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Решение: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бок.=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b="1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Rℓ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       С= 2</a:t>
            </a:r>
            <a:r>
              <a:rPr lang="el-GR" sz="2800" b="1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R=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С: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l-GR" sz="2800" b="1" dirty="0">
                <a:latin typeface="Times New Roman" pitchFamily="18" charset="0"/>
                <a:cs typeface="Times New Roman" pitchFamily="18" charset="0"/>
              </a:rPr>
              <a:t>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SzTx/>
              <a:buFontTx/>
              <a:buNone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бок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.=</a:t>
            </a:r>
            <a:r>
              <a:rPr lang="ru-RU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b="1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Rℓ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l-GR" sz="2800" b="1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Сℓ:2</a:t>
            </a:r>
            <a:r>
              <a:rPr lang="el-GR" sz="2800" b="1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=Сℓ:2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SzTx/>
              <a:buFontTx/>
              <a:buNone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бок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.=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12·1,5:2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= 9м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SzTx/>
              <a:buFontTx/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Ответ: 9 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²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dirty="0">
              <a:cs typeface="Times New Roman" pitchFamily="18" charset="0"/>
            </a:endParaRPr>
          </a:p>
        </p:txBody>
      </p:sp>
      <p:sp>
        <p:nvSpPr>
          <p:cNvPr id="104452" name="Oval 4"/>
          <p:cNvSpPr>
            <a:spLocks noChangeArrowheads="1"/>
          </p:cNvSpPr>
          <p:nvPr/>
        </p:nvSpPr>
        <p:spPr bwMode="auto">
          <a:xfrm>
            <a:off x="5219700" y="3284538"/>
            <a:ext cx="3457575" cy="4318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4453" name="Line 5"/>
          <p:cNvSpPr>
            <a:spLocks noChangeShapeType="1"/>
          </p:cNvSpPr>
          <p:nvPr/>
        </p:nvSpPr>
        <p:spPr bwMode="auto">
          <a:xfrm>
            <a:off x="5219700" y="3500438"/>
            <a:ext cx="1800225" cy="12239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4454" name="Line 6"/>
          <p:cNvSpPr>
            <a:spLocks noChangeShapeType="1"/>
          </p:cNvSpPr>
          <p:nvPr/>
        </p:nvSpPr>
        <p:spPr bwMode="auto">
          <a:xfrm flipH="1">
            <a:off x="7019925" y="3500438"/>
            <a:ext cx="1655763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4455" name="Text Box 7"/>
          <p:cNvSpPr txBox="1">
            <a:spLocks noChangeArrowheads="1"/>
          </p:cNvSpPr>
          <p:nvPr/>
        </p:nvSpPr>
        <p:spPr bwMode="auto">
          <a:xfrm>
            <a:off x="5867400" y="4076700"/>
            <a:ext cx="344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cs typeface="Times New Roman" pitchFamily="18" charset="0"/>
              </a:rPr>
              <a:t>ℓ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7451725" y="2852738"/>
            <a:ext cx="327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С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4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44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 animBg="1"/>
      <p:bldP spid="104453" grpId="0" animBg="1"/>
      <p:bldP spid="104454" grpId="0" animBg="1"/>
      <p:bldP spid="104455" grpId="0"/>
      <p:bldP spid="1044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36" name="Oval 20"/>
          <p:cNvSpPr>
            <a:spLocks noChangeArrowheads="1"/>
          </p:cNvSpPr>
          <p:nvPr/>
        </p:nvSpPr>
        <p:spPr bwMode="auto">
          <a:xfrm>
            <a:off x="4932363" y="5013325"/>
            <a:ext cx="3889375" cy="79216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6020" name="Rectangle 4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Задача </a:t>
            </a: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2205038"/>
            <a:ext cx="4927600" cy="3241675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Сколько квадратных метров брезента потребуется для сооружения палатки конической формы высотой 4 метра и диаметром основания  6 метров ?</a:t>
            </a:r>
          </a:p>
        </p:txBody>
      </p:sp>
      <p:sp>
        <p:nvSpPr>
          <p:cNvPr id="86035" name="AutoShape 19"/>
          <p:cNvSpPr>
            <a:spLocks noChangeArrowheads="1"/>
          </p:cNvSpPr>
          <p:nvPr/>
        </p:nvSpPr>
        <p:spPr bwMode="auto">
          <a:xfrm>
            <a:off x="4932363" y="2133600"/>
            <a:ext cx="3889375" cy="32400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  <a:alpha val="59000"/>
                </a:schemeClr>
              </a:gs>
              <a:gs pos="100000">
                <a:schemeClr val="accent1"/>
              </a:gs>
            </a:gsLst>
            <a:lin ang="18900000" scaled="1"/>
          </a:gradFill>
          <a:ln w="317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86037" name="Line 21"/>
          <p:cNvSpPr>
            <a:spLocks noChangeShapeType="1"/>
          </p:cNvSpPr>
          <p:nvPr/>
        </p:nvSpPr>
        <p:spPr bwMode="auto">
          <a:xfrm flipV="1">
            <a:off x="6877050" y="2133600"/>
            <a:ext cx="0" cy="3240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86038" name="Text Box 22"/>
          <p:cNvSpPr txBox="1">
            <a:spLocks noChangeArrowheads="1"/>
          </p:cNvSpPr>
          <p:nvPr/>
        </p:nvSpPr>
        <p:spPr bwMode="auto">
          <a:xfrm>
            <a:off x="6948488" y="3789363"/>
            <a:ext cx="5032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4</a:t>
            </a:r>
          </a:p>
        </p:txBody>
      </p:sp>
      <p:sp>
        <p:nvSpPr>
          <p:cNvPr id="86041" name="Text Box 25"/>
          <p:cNvSpPr txBox="1">
            <a:spLocks noChangeArrowheads="1"/>
          </p:cNvSpPr>
          <p:nvPr/>
        </p:nvSpPr>
        <p:spPr bwMode="auto">
          <a:xfrm>
            <a:off x="7308850" y="4941888"/>
            <a:ext cx="487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86043" name="Text Box 27"/>
          <p:cNvSpPr txBox="1">
            <a:spLocks noChangeArrowheads="1"/>
          </p:cNvSpPr>
          <p:nvPr/>
        </p:nvSpPr>
        <p:spPr bwMode="auto">
          <a:xfrm>
            <a:off x="6659563" y="5300663"/>
            <a:ext cx="4524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/>
              <a:t>6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Oval 2"/>
          <p:cNvSpPr>
            <a:spLocks noChangeArrowheads="1"/>
          </p:cNvSpPr>
          <p:nvPr/>
        </p:nvSpPr>
        <p:spPr bwMode="auto">
          <a:xfrm>
            <a:off x="323528" y="4365104"/>
            <a:ext cx="3889375" cy="576262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476" name="Rectangle 4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dirty="0"/>
              <a:t>      </a:t>
            </a:r>
          </a:p>
        </p:txBody>
      </p:sp>
      <p:sp>
        <p:nvSpPr>
          <p:cNvPr id="105484" name="Rectangle 12"/>
          <p:cNvSpPr>
            <a:spLocks noGrp="1" noChangeArrowheads="1"/>
          </p:cNvSpPr>
          <p:nvPr>
            <p:ph sz="half" idx="2"/>
          </p:nvPr>
        </p:nvSpPr>
        <p:spPr>
          <a:xfrm>
            <a:off x="4499992" y="2996952"/>
            <a:ext cx="4248150" cy="3457153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Решение: </a:t>
            </a:r>
          </a:p>
          <a:p>
            <a:pPr>
              <a:buFontTx/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бок.=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Rℓ</a:t>
            </a:r>
            <a:endParaRPr lang="en-US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R=D:2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= 6:2 = 3(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м)</a:t>
            </a:r>
          </a:p>
          <a:p>
            <a:pPr>
              <a:buFontTx/>
              <a:buNone/>
            </a:pP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ℓ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√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R²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√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+ 3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= 5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бок.≈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3,14</a:t>
            </a:r>
            <a:r>
              <a:rPr lang="en-US" sz="1800" b="1" i="1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sz="1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800" b="1" i="1" dirty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≈ 45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(м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²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Tx/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Ответ: ≈ 46 м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²</a:t>
            </a:r>
          </a:p>
        </p:txBody>
      </p:sp>
      <p:sp>
        <p:nvSpPr>
          <p:cNvPr id="105477" name="AutoShape 5"/>
          <p:cNvSpPr>
            <a:spLocks noChangeArrowheads="1"/>
          </p:cNvSpPr>
          <p:nvPr/>
        </p:nvSpPr>
        <p:spPr bwMode="auto">
          <a:xfrm>
            <a:off x="323528" y="1412776"/>
            <a:ext cx="3889375" cy="32400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  <a:alpha val="59000"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5478" name="Line 6"/>
          <p:cNvSpPr>
            <a:spLocks noChangeShapeType="1"/>
          </p:cNvSpPr>
          <p:nvPr/>
        </p:nvSpPr>
        <p:spPr bwMode="auto">
          <a:xfrm flipV="1">
            <a:off x="2267744" y="1412776"/>
            <a:ext cx="0" cy="3240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2339752" y="2780928"/>
            <a:ext cx="5032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/>
              <a:t>4</a:t>
            </a:r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7308850" y="4941888"/>
            <a:ext cx="487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05481" name="Text Box 9"/>
          <p:cNvSpPr txBox="1">
            <a:spLocks noChangeArrowheads="1"/>
          </p:cNvSpPr>
          <p:nvPr/>
        </p:nvSpPr>
        <p:spPr bwMode="auto">
          <a:xfrm>
            <a:off x="2915816" y="4149080"/>
            <a:ext cx="4175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/>
              <a:t>3</a:t>
            </a:r>
          </a:p>
        </p:txBody>
      </p:sp>
      <p:sp>
        <p:nvSpPr>
          <p:cNvPr id="105482" name="Text Box 10"/>
          <p:cNvSpPr txBox="1">
            <a:spLocks noChangeArrowheads="1"/>
          </p:cNvSpPr>
          <p:nvPr/>
        </p:nvSpPr>
        <p:spPr bwMode="auto">
          <a:xfrm>
            <a:off x="1187624" y="4149080"/>
            <a:ext cx="4524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dirty="0"/>
              <a:t>3</a:t>
            </a:r>
          </a:p>
        </p:txBody>
      </p:sp>
      <p:sp>
        <p:nvSpPr>
          <p:cNvPr id="105483" name="Rectangle 11"/>
          <p:cNvSpPr>
            <a:spLocks noChangeArrowheads="1"/>
          </p:cNvSpPr>
          <p:nvPr/>
        </p:nvSpPr>
        <p:spPr bwMode="auto">
          <a:xfrm>
            <a:off x="4283968" y="1268760"/>
            <a:ext cx="4572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Дано: Н=4 м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=6 м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Найти: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бок.=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489" name="Text Box 17"/>
          <p:cNvSpPr txBox="1">
            <a:spLocks noChangeArrowheads="1"/>
          </p:cNvSpPr>
          <p:nvPr/>
        </p:nvSpPr>
        <p:spPr bwMode="auto">
          <a:xfrm>
            <a:off x="2051720" y="4725144"/>
            <a:ext cx="344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6</a:t>
            </a:r>
          </a:p>
        </p:txBody>
      </p:sp>
      <p:sp>
        <p:nvSpPr>
          <p:cNvPr id="105490" name="Line 18"/>
          <p:cNvSpPr>
            <a:spLocks noChangeShapeType="1"/>
          </p:cNvSpPr>
          <p:nvPr/>
        </p:nvSpPr>
        <p:spPr bwMode="auto">
          <a:xfrm>
            <a:off x="323528" y="4653136"/>
            <a:ext cx="385192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5292080" y="4653136"/>
            <a:ext cx="10081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876256" y="4725144"/>
            <a:ext cx="86409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5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5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5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5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05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5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2" name="Picture 4" descr="Cone_1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3573463"/>
            <a:ext cx="6481762" cy="2743200"/>
          </a:xfrm>
          <a:noFill/>
          <a:ln/>
        </p:spPr>
      </p:pic>
      <p:sp>
        <p:nvSpPr>
          <p:cNvPr id="63494" name="Line 6"/>
          <p:cNvSpPr>
            <a:spLocks noChangeShapeType="1"/>
          </p:cNvSpPr>
          <p:nvPr/>
        </p:nvSpPr>
        <p:spPr bwMode="auto">
          <a:xfrm>
            <a:off x="4427538" y="3644900"/>
            <a:ext cx="0" cy="2303463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4211638" y="3141663"/>
            <a:ext cx="369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cs typeface="Times New Roman" pitchFamily="18" charset="0"/>
              </a:rPr>
              <a:t>F</a:t>
            </a: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4427538" y="5734050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О</a:t>
            </a:r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971550" y="1865313"/>
            <a:ext cx="770413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Фонарь установлен на высоте 8 м.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Угол рассеивания фонаря 120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Определите, какую поверхность освещает фонарь.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499" name="Arc 11"/>
          <p:cNvSpPr>
            <a:spLocks/>
          </p:cNvSpPr>
          <p:nvPr/>
        </p:nvSpPr>
        <p:spPr bwMode="auto">
          <a:xfrm rot="2564225" flipV="1">
            <a:off x="3998913" y="3576638"/>
            <a:ext cx="720725" cy="587375"/>
          </a:xfrm>
          <a:custGeom>
            <a:avLst/>
            <a:gdLst>
              <a:gd name="G0" fmla="+- 0 0 0"/>
              <a:gd name="G1" fmla="+- 21177 0 0"/>
              <a:gd name="G2" fmla="+- 21600 0 0"/>
              <a:gd name="T0" fmla="*/ 4253 w 21600"/>
              <a:gd name="T1" fmla="*/ 0 h 23540"/>
              <a:gd name="T2" fmla="*/ 21470 w 21600"/>
              <a:gd name="T3" fmla="*/ 23540 h 23540"/>
              <a:gd name="T4" fmla="*/ 0 w 21600"/>
              <a:gd name="T5" fmla="*/ 21177 h 23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3540" fill="none" extrusionOk="0">
                <a:moveTo>
                  <a:pt x="4253" y="-1"/>
                </a:moveTo>
                <a:cubicBezTo>
                  <a:pt x="14341" y="2025"/>
                  <a:pt x="21600" y="10887"/>
                  <a:pt x="21600" y="21177"/>
                </a:cubicBezTo>
                <a:cubicBezTo>
                  <a:pt x="21600" y="21966"/>
                  <a:pt x="21556" y="22755"/>
                  <a:pt x="21470" y="23540"/>
                </a:cubicBezTo>
              </a:path>
              <a:path w="21600" h="23540" stroke="0" extrusionOk="0">
                <a:moveTo>
                  <a:pt x="4253" y="-1"/>
                </a:moveTo>
                <a:cubicBezTo>
                  <a:pt x="14341" y="2025"/>
                  <a:pt x="21600" y="10887"/>
                  <a:pt x="21600" y="21177"/>
                </a:cubicBezTo>
                <a:cubicBezTo>
                  <a:pt x="21600" y="21966"/>
                  <a:pt x="21556" y="22755"/>
                  <a:pt x="21470" y="23540"/>
                </a:cubicBezTo>
                <a:lnTo>
                  <a:pt x="0" y="2117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3500" name="Text Box 12"/>
          <p:cNvSpPr txBox="1">
            <a:spLocks noChangeArrowheads="1"/>
          </p:cNvSpPr>
          <p:nvPr/>
        </p:nvSpPr>
        <p:spPr bwMode="auto">
          <a:xfrm>
            <a:off x="3708400" y="4005263"/>
            <a:ext cx="1460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120</a:t>
            </a:r>
            <a:r>
              <a:rPr lang="en-US">
                <a:cs typeface="Times New Roman" pitchFamily="18" charset="0"/>
              </a:rPr>
              <a:t>°</a:t>
            </a:r>
          </a:p>
        </p:txBody>
      </p:sp>
      <p:sp>
        <p:nvSpPr>
          <p:cNvPr id="63501" name="Text Box 13"/>
          <p:cNvSpPr txBox="1">
            <a:spLocks noChangeArrowheads="1"/>
          </p:cNvSpPr>
          <p:nvPr/>
        </p:nvSpPr>
        <p:spPr bwMode="auto">
          <a:xfrm>
            <a:off x="4427538" y="4437063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8м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5" name="Picture 3" descr="Cone_1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3573463"/>
            <a:ext cx="6481762" cy="2743200"/>
          </a:xfrm>
          <a:noFill/>
          <a:ln/>
        </p:spPr>
      </p:pic>
      <p:sp>
        <p:nvSpPr>
          <p:cNvPr id="64516" name="Line 4"/>
          <p:cNvSpPr>
            <a:spLocks noChangeShapeType="1"/>
          </p:cNvSpPr>
          <p:nvPr/>
        </p:nvSpPr>
        <p:spPr bwMode="auto">
          <a:xfrm>
            <a:off x="4427538" y="3644900"/>
            <a:ext cx="0" cy="2303463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4211638" y="3141663"/>
            <a:ext cx="369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cs typeface="Times New Roman" pitchFamily="18" charset="0"/>
              </a:rPr>
              <a:t>F</a:t>
            </a: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4427538" y="5734050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О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900113" y="2060575"/>
            <a:ext cx="770413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cs typeface="Times New Roman" pitchFamily="18" charset="0"/>
              </a:rPr>
              <a:t>Поверхность, освещаемая фонарём, это площадь круга с радиусом </a:t>
            </a:r>
            <a:r>
              <a:rPr lang="en-US">
                <a:cs typeface="Times New Roman" pitchFamily="18" charset="0"/>
              </a:rPr>
              <a:t>R=</a:t>
            </a:r>
            <a:r>
              <a:rPr lang="ru-RU">
                <a:cs typeface="Times New Roman" pitchFamily="18" charset="0"/>
              </a:rPr>
              <a:t>ОА.</a:t>
            </a:r>
          </a:p>
          <a:p>
            <a:r>
              <a:rPr lang="en-US">
                <a:cs typeface="Times New Roman" pitchFamily="18" charset="0"/>
              </a:rPr>
              <a:t>S= </a:t>
            </a:r>
            <a:r>
              <a:rPr lang="el-GR">
                <a:cs typeface="Times New Roman" pitchFamily="18" charset="0"/>
              </a:rPr>
              <a:t>π</a:t>
            </a:r>
            <a:r>
              <a:rPr lang="en-US">
                <a:cs typeface="Times New Roman" pitchFamily="18" charset="0"/>
              </a:rPr>
              <a:t>R²</a:t>
            </a:r>
          </a:p>
          <a:p>
            <a:endParaRPr lang="en-US">
              <a:cs typeface="Times New Roman" pitchFamily="18" charset="0"/>
            </a:endParaRPr>
          </a:p>
          <a:p>
            <a:endParaRPr lang="en-US">
              <a:cs typeface="Times New Roman" pitchFamily="18" charset="0"/>
            </a:endParaRPr>
          </a:p>
        </p:txBody>
      </p:sp>
      <p:sp>
        <p:nvSpPr>
          <p:cNvPr id="64520" name="Arc 8"/>
          <p:cNvSpPr>
            <a:spLocks/>
          </p:cNvSpPr>
          <p:nvPr/>
        </p:nvSpPr>
        <p:spPr bwMode="auto">
          <a:xfrm rot="2564225" flipV="1">
            <a:off x="3998913" y="3576638"/>
            <a:ext cx="720725" cy="587375"/>
          </a:xfrm>
          <a:custGeom>
            <a:avLst/>
            <a:gdLst>
              <a:gd name="G0" fmla="+- 0 0 0"/>
              <a:gd name="G1" fmla="+- 21177 0 0"/>
              <a:gd name="G2" fmla="+- 21600 0 0"/>
              <a:gd name="T0" fmla="*/ 4253 w 21600"/>
              <a:gd name="T1" fmla="*/ 0 h 23540"/>
              <a:gd name="T2" fmla="*/ 21470 w 21600"/>
              <a:gd name="T3" fmla="*/ 23540 h 23540"/>
              <a:gd name="T4" fmla="*/ 0 w 21600"/>
              <a:gd name="T5" fmla="*/ 21177 h 23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3540" fill="none" extrusionOk="0">
                <a:moveTo>
                  <a:pt x="4253" y="-1"/>
                </a:moveTo>
                <a:cubicBezTo>
                  <a:pt x="14341" y="2025"/>
                  <a:pt x="21600" y="10887"/>
                  <a:pt x="21600" y="21177"/>
                </a:cubicBezTo>
                <a:cubicBezTo>
                  <a:pt x="21600" y="21966"/>
                  <a:pt x="21556" y="22755"/>
                  <a:pt x="21470" y="23540"/>
                </a:cubicBezTo>
              </a:path>
              <a:path w="21600" h="23540" stroke="0" extrusionOk="0">
                <a:moveTo>
                  <a:pt x="4253" y="-1"/>
                </a:moveTo>
                <a:cubicBezTo>
                  <a:pt x="14341" y="2025"/>
                  <a:pt x="21600" y="10887"/>
                  <a:pt x="21600" y="21177"/>
                </a:cubicBezTo>
                <a:cubicBezTo>
                  <a:pt x="21600" y="21966"/>
                  <a:pt x="21556" y="22755"/>
                  <a:pt x="21470" y="23540"/>
                </a:cubicBezTo>
                <a:lnTo>
                  <a:pt x="0" y="2117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3708400" y="4005263"/>
            <a:ext cx="1460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120</a:t>
            </a:r>
            <a:r>
              <a:rPr lang="en-US">
                <a:cs typeface="Times New Roman" pitchFamily="18" charset="0"/>
              </a:rPr>
              <a:t>°</a:t>
            </a:r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4427538" y="4437063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8м</a:t>
            </a:r>
          </a:p>
        </p:txBody>
      </p:sp>
      <p:sp>
        <p:nvSpPr>
          <p:cNvPr id="64523" name="Line 11"/>
          <p:cNvSpPr>
            <a:spLocks noChangeShapeType="1"/>
          </p:cNvSpPr>
          <p:nvPr/>
        </p:nvSpPr>
        <p:spPr bwMode="auto">
          <a:xfrm flipH="1">
            <a:off x="1331913" y="5949950"/>
            <a:ext cx="3095625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64524" name="Text Box 12"/>
          <p:cNvSpPr txBox="1">
            <a:spLocks noChangeArrowheads="1"/>
          </p:cNvSpPr>
          <p:nvPr/>
        </p:nvSpPr>
        <p:spPr bwMode="auto">
          <a:xfrm>
            <a:off x="900113" y="5734050"/>
            <a:ext cx="471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АО=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(180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-120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)/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2=30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FA=8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•2=16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(катет, лежащий против угла в 30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АО=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√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FA²-FO²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√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²-8²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= 8√3 (по теореме Пифагора)</a:t>
            </a:r>
          </a:p>
          <a:p>
            <a:pPr>
              <a:buFontTx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8√3)²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132</a:t>
            </a:r>
            <a:r>
              <a:rPr lang="el-GR" sz="2400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≈ 414,5 м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Ответ: 414,5 м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²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41" name="Line 5"/>
          <p:cNvSpPr>
            <a:spLocks noChangeShapeType="1"/>
          </p:cNvSpPr>
          <p:nvPr/>
        </p:nvSpPr>
        <p:spPr bwMode="auto">
          <a:xfrm>
            <a:off x="1714480" y="3500438"/>
            <a:ext cx="122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65542" name="Line 6"/>
          <p:cNvSpPr>
            <a:spLocks noChangeShapeType="1"/>
          </p:cNvSpPr>
          <p:nvPr/>
        </p:nvSpPr>
        <p:spPr bwMode="auto">
          <a:xfrm>
            <a:off x="3357554" y="3571876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65543" name="Line 7"/>
          <p:cNvSpPr>
            <a:spLocks noChangeShapeType="1"/>
          </p:cNvSpPr>
          <p:nvPr/>
        </p:nvSpPr>
        <p:spPr bwMode="auto">
          <a:xfrm>
            <a:off x="4716463" y="36449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65544" name="Line 8"/>
          <p:cNvSpPr>
            <a:spLocks noChangeShapeType="1"/>
          </p:cNvSpPr>
          <p:nvPr/>
        </p:nvSpPr>
        <p:spPr bwMode="auto">
          <a:xfrm>
            <a:off x="2051050" y="4149725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65545" name="Line 9"/>
          <p:cNvSpPr>
            <a:spLocks noChangeShapeType="1"/>
          </p:cNvSpPr>
          <p:nvPr/>
        </p:nvSpPr>
        <p:spPr bwMode="auto">
          <a:xfrm>
            <a:off x="4786314" y="3571876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467544" y="476672"/>
            <a:ext cx="83058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043608" y="1628800"/>
            <a:ext cx="7239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Образующая конуса, равная 12 см, наклонена к плоскости основания под углом 45°. Найдите площадь основания конуса.</a:t>
            </a:r>
          </a:p>
        </p:txBody>
      </p:sp>
      <p:pic>
        <p:nvPicPr>
          <p:cNvPr id="29700" name="Picture 4" descr="Cone_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352800"/>
            <a:ext cx="3124200" cy="2655888"/>
          </a:xfrm>
          <a:prstGeom prst="rect">
            <a:avLst/>
          </a:prstGeom>
          <a:noFill/>
        </p:spPr>
      </p:pic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2667000" y="3429000"/>
            <a:ext cx="1600200" cy="2209800"/>
          </a:xfrm>
          <a:prstGeom prst="rtTriangle">
            <a:avLst/>
          </a:prstGeom>
          <a:noFill/>
          <a:ln w="22225">
            <a:solidFill>
              <a:schemeClr val="tx1"/>
            </a:solidFill>
            <a:prstDash val="lg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2667000" y="548640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3352800" y="4038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12 см</a:t>
            </a: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2771800" y="314096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А</a:t>
            </a: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2133600" y="54102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</a:t>
            </a:r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4267200" y="54102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В</a:t>
            </a:r>
          </a:p>
        </p:txBody>
      </p:sp>
      <p:sp>
        <p:nvSpPr>
          <p:cNvPr id="29712" name="Freeform 16"/>
          <p:cNvSpPr>
            <a:spLocks/>
          </p:cNvSpPr>
          <p:nvPr/>
        </p:nvSpPr>
        <p:spPr bwMode="auto">
          <a:xfrm>
            <a:off x="3721100" y="5181600"/>
            <a:ext cx="241300" cy="457200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56" y="96"/>
              </a:cxn>
              <a:cxn ang="0">
                <a:pos x="8" y="192"/>
              </a:cxn>
              <a:cxn ang="0">
                <a:pos x="8" y="288"/>
              </a:cxn>
            </a:cxnLst>
            <a:rect l="0" t="0" r="r" b="b"/>
            <a:pathLst>
              <a:path w="152" h="288">
                <a:moveTo>
                  <a:pt x="152" y="0"/>
                </a:moveTo>
                <a:cubicBezTo>
                  <a:pt x="116" y="32"/>
                  <a:pt x="80" y="64"/>
                  <a:pt x="56" y="96"/>
                </a:cubicBezTo>
                <a:cubicBezTo>
                  <a:pt x="32" y="128"/>
                  <a:pt x="16" y="160"/>
                  <a:pt x="8" y="192"/>
                </a:cubicBezTo>
                <a:cubicBezTo>
                  <a:pt x="0" y="224"/>
                  <a:pt x="8" y="272"/>
                  <a:pt x="8" y="288"/>
                </a:cubicBezTo>
              </a:path>
            </a:pathLst>
          </a:custGeom>
          <a:noFill/>
          <a:ln w="222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3198813" y="5257800"/>
            <a:ext cx="611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45</a:t>
            </a:r>
            <a:r>
              <a:rPr lang="ru-RU">
                <a:cs typeface="Times New Roman" pitchFamily="18" charset="0"/>
              </a:rPr>
              <a:t>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8305800" cy="1143000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Задача 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457200" y="1905000"/>
            <a:ext cx="21336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i="1"/>
              <a:t>Дано: конус</a:t>
            </a:r>
          </a:p>
          <a:p>
            <a:r>
              <a:rPr lang="en-US" i="1"/>
              <a:t>l</a:t>
            </a:r>
            <a:r>
              <a:rPr lang="ru-RU" i="1"/>
              <a:t> = 12 см</a:t>
            </a:r>
          </a:p>
          <a:p>
            <a:r>
              <a:rPr lang="ru-RU" i="1">
                <a:cs typeface="Times New Roman" pitchFamily="18" charset="0"/>
              </a:rPr>
              <a:t>α</a:t>
            </a:r>
            <a:r>
              <a:rPr lang="ru-RU" i="1"/>
              <a:t> = 45</a:t>
            </a:r>
            <a:r>
              <a:rPr lang="ru-RU" i="1">
                <a:cs typeface="Times New Roman" pitchFamily="18" charset="0"/>
              </a:rPr>
              <a:t>°</a:t>
            </a:r>
            <a:endParaRPr lang="ru-RU" i="1"/>
          </a:p>
          <a:p>
            <a:r>
              <a:rPr lang="ru-RU" i="1"/>
              <a:t>Найти:</a:t>
            </a:r>
          </a:p>
          <a:p>
            <a:r>
              <a:rPr lang="en-US" i="1"/>
              <a:t>S</a:t>
            </a:r>
            <a:r>
              <a:rPr lang="ru-RU" i="1" baseline="-25000"/>
              <a:t>осн. </a:t>
            </a:r>
            <a:r>
              <a:rPr lang="ru-RU" i="1"/>
              <a:t>= ?</a:t>
            </a:r>
          </a:p>
        </p:txBody>
      </p:sp>
      <p:pic>
        <p:nvPicPr>
          <p:cNvPr id="30724" name="Picture 4" descr="Cone_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3357563"/>
            <a:ext cx="3124200" cy="2655887"/>
          </a:xfrm>
          <a:prstGeom prst="rect">
            <a:avLst/>
          </a:prstGeom>
          <a:noFill/>
        </p:spPr>
      </p:pic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2667000" y="3429000"/>
            <a:ext cx="1600200" cy="2209800"/>
          </a:xfrm>
          <a:prstGeom prst="rtTriangle">
            <a:avLst/>
          </a:prstGeom>
          <a:noFill/>
          <a:ln w="22225">
            <a:solidFill>
              <a:schemeClr val="tx1"/>
            </a:solidFill>
            <a:prstDash val="lg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2667000" y="548640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3352800" y="4038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12 см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2209800" y="2971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2133600" y="54102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4267200" y="54102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В</a:t>
            </a:r>
          </a:p>
        </p:txBody>
      </p:sp>
      <p:sp>
        <p:nvSpPr>
          <p:cNvPr id="30731" name="Freeform 11"/>
          <p:cNvSpPr>
            <a:spLocks/>
          </p:cNvSpPr>
          <p:nvPr/>
        </p:nvSpPr>
        <p:spPr bwMode="auto">
          <a:xfrm>
            <a:off x="3721100" y="5181600"/>
            <a:ext cx="241300" cy="457200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56" y="96"/>
              </a:cxn>
              <a:cxn ang="0">
                <a:pos x="8" y="192"/>
              </a:cxn>
              <a:cxn ang="0">
                <a:pos x="8" y="288"/>
              </a:cxn>
            </a:cxnLst>
            <a:rect l="0" t="0" r="r" b="b"/>
            <a:pathLst>
              <a:path w="152" h="288">
                <a:moveTo>
                  <a:pt x="152" y="0"/>
                </a:moveTo>
                <a:cubicBezTo>
                  <a:pt x="116" y="32"/>
                  <a:pt x="80" y="64"/>
                  <a:pt x="56" y="96"/>
                </a:cubicBezTo>
                <a:cubicBezTo>
                  <a:pt x="32" y="128"/>
                  <a:pt x="16" y="160"/>
                  <a:pt x="8" y="192"/>
                </a:cubicBezTo>
                <a:cubicBezTo>
                  <a:pt x="0" y="224"/>
                  <a:pt x="8" y="272"/>
                  <a:pt x="8" y="288"/>
                </a:cubicBezTo>
              </a:path>
            </a:pathLst>
          </a:custGeom>
          <a:noFill/>
          <a:ln w="222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3198813" y="5257800"/>
            <a:ext cx="611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45</a:t>
            </a:r>
            <a:r>
              <a:rPr lang="ru-RU">
                <a:cs typeface="Times New Roman" pitchFamily="18" charset="0"/>
              </a:rPr>
              <a:t>°</a:t>
            </a: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5334000" y="1873250"/>
            <a:ext cx="297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600" b="1" i="1"/>
              <a:t>Решение: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581400" y="2203450"/>
            <a:ext cx="5486400" cy="2124075"/>
            <a:chOff x="2256" y="1388"/>
            <a:chExt cx="3456" cy="1338"/>
          </a:xfrm>
        </p:grpSpPr>
        <p:sp>
          <p:nvSpPr>
            <p:cNvPr id="30734" name="Rectangle 14"/>
            <p:cNvSpPr>
              <a:spLocks noChangeArrowheads="1"/>
            </p:cNvSpPr>
            <p:nvPr/>
          </p:nvSpPr>
          <p:spPr bwMode="auto">
            <a:xfrm>
              <a:off x="2256" y="1388"/>
              <a:ext cx="3456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/>
                <a:t>1. Рассмотрим </a:t>
              </a:r>
              <a:r>
                <a:rPr lang="ru-RU">
                  <a:sym typeface="Symbol" pitchFamily="18" charset="2"/>
                </a:rPr>
                <a:t>ОАВ – прямоугольный:</a:t>
              </a:r>
            </a:p>
            <a:p>
              <a:r>
                <a:rPr lang="ru-RU">
                  <a:sym typeface="Symbol" pitchFamily="18" charset="2"/>
                </a:rPr>
                <a:t>ОВА = ОАВ = </a:t>
              </a:r>
              <a:r>
                <a:rPr lang="ru-RU"/>
                <a:t>45</a:t>
              </a:r>
              <a:r>
                <a:rPr lang="ru-RU">
                  <a:cs typeface="Times New Roman" pitchFamily="18" charset="0"/>
                </a:rPr>
                <a:t>°</a:t>
              </a:r>
              <a:r>
                <a:rPr lang="ru-RU"/>
                <a:t> =</a:t>
              </a:r>
              <a:r>
                <a:rPr lang="en-US"/>
                <a:t>&gt;</a:t>
              </a:r>
              <a:r>
                <a:rPr lang="ru-RU"/>
                <a:t> ОА = ОВ</a:t>
              </a:r>
            </a:p>
            <a:p>
              <a:r>
                <a:rPr lang="ru-RU"/>
                <a:t>по т. Пифагора АВ</a:t>
              </a:r>
              <a:r>
                <a:rPr lang="ru-RU" baseline="30000"/>
                <a:t>2 </a:t>
              </a:r>
              <a:r>
                <a:rPr lang="ru-RU"/>
                <a:t>= ОА</a:t>
              </a:r>
              <a:r>
                <a:rPr lang="ru-RU" baseline="30000"/>
                <a:t>2 </a:t>
              </a:r>
              <a:r>
                <a:rPr lang="ru-RU"/>
                <a:t>+ ОВ</a:t>
              </a:r>
              <a:r>
                <a:rPr lang="ru-RU" baseline="30000"/>
                <a:t>2 </a:t>
              </a:r>
              <a:endParaRPr lang="ru-RU"/>
            </a:p>
          </p:txBody>
        </p:sp>
        <p:grpSp>
          <p:nvGrpSpPr>
            <p:cNvPr id="3" name="Group 20"/>
            <p:cNvGrpSpPr>
              <a:grpSpLocks/>
            </p:cNvGrpSpPr>
            <p:nvPr/>
          </p:nvGrpSpPr>
          <p:grpSpPr bwMode="auto">
            <a:xfrm>
              <a:off x="3504" y="2208"/>
              <a:ext cx="1824" cy="518"/>
              <a:chOff x="3504" y="2208"/>
              <a:chExt cx="1824" cy="518"/>
            </a:xfrm>
          </p:grpSpPr>
          <p:sp>
            <p:nvSpPr>
              <p:cNvPr id="30735" name="Text Box 15"/>
              <p:cNvSpPr txBox="1">
                <a:spLocks noChangeArrowheads="1"/>
              </p:cNvSpPr>
              <p:nvPr/>
            </p:nvSpPr>
            <p:spPr bwMode="auto">
              <a:xfrm>
                <a:off x="3504" y="2208"/>
                <a:ext cx="1824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ru-RU"/>
                  <a:t>144 = 2·ОВ</a:t>
                </a:r>
                <a:r>
                  <a:rPr lang="ru-RU" baseline="30000"/>
                  <a:t>2</a:t>
                </a:r>
                <a:r>
                  <a:rPr lang="ru-RU"/>
                  <a:t> </a:t>
                </a:r>
              </a:p>
              <a:p>
                <a:r>
                  <a:rPr lang="ru-RU"/>
                  <a:t>ОВ = 6</a:t>
                </a:r>
              </a:p>
            </p:txBody>
          </p:sp>
          <p:graphicFrame>
            <p:nvGraphicFramePr>
              <p:cNvPr id="30736" name="Object 16"/>
              <p:cNvGraphicFramePr>
                <a:graphicFrameLocks noChangeAspect="1"/>
              </p:cNvGraphicFramePr>
              <p:nvPr/>
            </p:nvGraphicFramePr>
            <p:xfrm>
              <a:off x="4128" y="2448"/>
              <a:ext cx="288" cy="258"/>
            </p:xfrm>
            <a:graphic>
              <a:graphicData uri="http://schemas.openxmlformats.org/presentationml/2006/ole">
                <p:oleObj spid="_x0000_s6147" name="Формула" r:id="rId4" imgW="241200" imgH="215640" progId="Equation.3">
                  <p:embed/>
                </p:oleObj>
              </a:graphicData>
            </a:graphic>
          </p:graphicFrame>
        </p:grp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5334000" y="4495800"/>
            <a:ext cx="2743200" cy="1187450"/>
            <a:chOff x="3360" y="2832"/>
            <a:chExt cx="1728" cy="748"/>
          </a:xfrm>
        </p:grpSpPr>
        <p:sp>
          <p:nvSpPr>
            <p:cNvPr id="30737" name="Text Box 17"/>
            <p:cNvSpPr txBox="1">
              <a:spLocks noChangeArrowheads="1"/>
            </p:cNvSpPr>
            <p:nvPr/>
          </p:nvSpPr>
          <p:spPr bwMode="auto">
            <a:xfrm>
              <a:off x="3360" y="2832"/>
              <a:ext cx="1728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/>
                <a:t>2. </a:t>
              </a:r>
              <a:r>
                <a:rPr lang="en-US"/>
                <a:t>S</a:t>
              </a:r>
              <a:r>
                <a:rPr lang="ru-RU" baseline="-25000"/>
                <a:t>осн. </a:t>
              </a:r>
              <a:r>
                <a:rPr lang="ru-RU"/>
                <a:t>= </a:t>
              </a:r>
              <a:r>
                <a:rPr lang="ru-RU">
                  <a:sym typeface="Symbol" pitchFamily="18" charset="2"/>
                </a:rPr>
                <a:t></a:t>
              </a:r>
              <a:r>
                <a:rPr lang="en-US">
                  <a:sym typeface="Symbol" pitchFamily="18" charset="2"/>
                </a:rPr>
                <a:t>r</a:t>
              </a:r>
              <a:r>
                <a:rPr lang="en-US" baseline="30000">
                  <a:sym typeface="Symbol" pitchFamily="18" charset="2"/>
                </a:rPr>
                <a:t>2</a:t>
              </a:r>
            </a:p>
            <a:p>
              <a:r>
                <a:rPr lang="en-US"/>
                <a:t>r = OB = 6</a:t>
              </a:r>
            </a:p>
            <a:p>
              <a:r>
                <a:rPr lang="en-US"/>
                <a:t>=&gt; S</a:t>
              </a:r>
              <a:r>
                <a:rPr lang="ru-RU" baseline="-25000"/>
                <a:t>осн. </a:t>
              </a:r>
              <a:r>
                <a:rPr lang="ru-RU"/>
                <a:t>= </a:t>
              </a:r>
              <a:r>
                <a:rPr lang="en-US"/>
                <a:t>72</a:t>
              </a:r>
              <a:r>
                <a:rPr lang="en-US">
                  <a:cs typeface="Times New Roman" pitchFamily="18" charset="0"/>
                </a:rPr>
                <a:t>π </a:t>
              </a:r>
              <a:r>
                <a:rPr lang="ru-RU"/>
                <a:t>см</a:t>
              </a:r>
              <a:r>
                <a:rPr lang="ru-RU" baseline="30000"/>
                <a:t>2 </a:t>
              </a:r>
              <a:r>
                <a:rPr lang="ru-RU"/>
                <a:t>.</a:t>
              </a:r>
            </a:p>
          </p:txBody>
        </p:sp>
        <p:graphicFrame>
          <p:nvGraphicFramePr>
            <p:cNvPr id="30738" name="Object 18"/>
            <p:cNvGraphicFramePr>
              <a:graphicFrameLocks noChangeAspect="1"/>
            </p:cNvGraphicFramePr>
            <p:nvPr/>
          </p:nvGraphicFramePr>
          <p:xfrm>
            <a:off x="4272" y="3054"/>
            <a:ext cx="288" cy="258"/>
          </p:xfrm>
          <a:graphic>
            <a:graphicData uri="http://schemas.openxmlformats.org/presentationml/2006/ole">
              <p:oleObj spid="_x0000_s6146" name="Формула" r:id="rId5" imgW="241200" imgH="215640" progId="Equation.3">
                <p:embed/>
              </p:oleObj>
            </a:graphicData>
          </a:graphic>
        </p:graphicFrame>
      </p:grpSp>
      <p:sp>
        <p:nvSpPr>
          <p:cNvPr id="30739" name="Text Box 19"/>
          <p:cNvSpPr txBox="1">
            <a:spLocks noChangeArrowheads="1"/>
          </p:cNvSpPr>
          <p:nvPr/>
        </p:nvSpPr>
        <p:spPr bwMode="auto">
          <a:xfrm>
            <a:off x="5638800" y="5835650"/>
            <a:ext cx="2895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 i="1"/>
              <a:t>Ответ: </a:t>
            </a:r>
            <a:r>
              <a:rPr lang="en-US" sz="2600" b="1" i="1"/>
              <a:t>72π </a:t>
            </a:r>
            <a:r>
              <a:rPr lang="ru-RU" sz="2600" b="1" i="1"/>
              <a:t>см</a:t>
            </a:r>
            <a:r>
              <a:rPr lang="ru-RU" sz="2600" b="1" i="1" baseline="30000"/>
              <a:t>2</a:t>
            </a:r>
            <a:r>
              <a:rPr lang="ru-RU"/>
              <a:t>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3" grpId="0" autoUpdateAnimBg="0"/>
      <p:bldP spid="3073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6838"/>
            <a:ext cx="8229600" cy="1320800"/>
          </a:xfrm>
          <a:noFill/>
        </p:spPr>
        <p:txBody>
          <a:bodyPr/>
          <a:lstStyle/>
          <a:p>
            <a:pPr marL="98425" indent="-6350" algn="l" eaLnBrk="1" hangingPunct="1">
              <a:spcBef>
                <a:spcPct val="50000"/>
              </a:spcBef>
            </a:pPr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Задача 5. </a:t>
            </a:r>
            <a:r>
              <a:rPr lang="ru-RU" sz="2400" b="1" dirty="0" smtClean="0"/>
              <a:t>Высота конуса равна 12, а радиус основания равен 5. Найдите площадь полной поверхности конуса. В ответе запишите </a:t>
            </a:r>
            <a:r>
              <a:rPr lang="en-US" sz="2400" b="1" dirty="0" smtClean="0"/>
              <a:t>S</a:t>
            </a:r>
            <a:r>
              <a:rPr lang="ru-RU" sz="2400" b="1" dirty="0" smtClean="0"/>
              <a:t>/</a:t>
            </a:r>
            <a:r>
              <a:rPr lang="el-GR" sz="2400" b="1" dirty="0" smtClean="0">
                <a:latin typeface="Times New Roman" pitchFamily="18" charset="0"/>
                <a:cs typeface="Arial" charset="0"/>
              </a:rPr>
              <a:t>π</a:t>
            </a:r>
            <a:r>
              <a:rPr lang="ru-RU" sz="2400" b="1" dirty="0" smtClean="0">
                <a:cs typeface="Arial" charset="0"/>
              </a:rPr>
              <a:t>.</a:t>
            </a:r>
            <a:endParaRPr lang="ru-RU" sz="2400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293688" y="1627188"/>
            <a:ext cx="4038600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2400"/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531813" y="1782763"/>
            <a:ext cx="3563937" cy="4532312"/>
            <a:chOff x="373" y="1018"/>
            <a:chExt cx="2245" cy="2855"/>
          </a:xfrm>
        </p:grpSpPr>
        <p:sp>
          <p:nvSpPr>
            <p:cNvPr id="8198" name="Text Box 6"/>
            <p:cNvSpPr txBox="1">
              <a:spLocks noChangeArrowheads="1"/>
            </p:cNvSpPr>
            <p:nvPr/>
          </p:nvSpPr>
          <p:spPr bwMode="auto">
            <a:xfrm>
              <a:off x="1287" y="3088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O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199" name="Arc 8"/>
            <p:cNvSpPr>
              <a:spLocks/>
            </p:cNvSpPr>
            <p:nvPr/>
          </p:nvSpPr>
          <p:spPr bwMode="auto">
            <a:xfrm flipV="1">
              <a:off x="373" y="3126"/>
              <a:ext cx="2245" cy="559"/>
            </a:xfrm>
            <a:custGeom>
              <a:avLst/>
              <a:gdLst>
                <a:gd name="T0" fmla="*/ 35 w 43200"/>
                <a:gd name="T1" fmla="*/ 559 h 26932"/>
                <a:gd name="T2" fmla="*/ 2212 w 43200"/>
                <a:gd name="T3" fmla="*/ 555 h 26932"/>
                <a:gd name="T4" fmla="*/ 1123 w 43200"/>
                <a:gd name="T5" fmla="*/ 448 h 269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26932" fill="none" extrusionOk="0">
                  <a:moveTo>
                    <a:pt x="668" y="26932"/>
                  </a:moveTo>
                  <a:cubicBezTo>
                    <a:pt x="224" y="25189"/>
                    <a:pt x="0" y="2339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3339"/>
                    <a:pt x="42989" y="25073"/>
                    <a:pt x="42573" y="26762"/>
                  </a:cubicBezTo>
                </a:path>
                <a:path w="43200" h="26932" stroke="0" extrusionOk="0">
                  <a:moveTo>
                    <a:pt x="668" y="26932"/>
                  </a:moveTo>
                  <a:cubicBezTo>
                    <a:pt x="224" y="25189"/>
                    <a:pt x="0" y="2339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3339"/>
                    <a:pt x="42989" y="25073"/>
                    <a:pt x="42573" y="26762"/>
                  </a:cubicBezTo>
                  <a:lnTo>
                    <a:pt x="21600" y="21600"/>
                  </a:lnTo>
                  <a:lnTo>
                    <a:pt x="668" y="26932"/>
                  </a:lnTo>
                  <a:close/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0" name="Arc 9"/>
            <p:cNvSpPr>
              <a:spLocks/>
            </p:cNvSpPr>
            <p:nvPr/>
          </p:nvSpPr>
          <p:spPr bwMode="auto">
            <a:xfrm>
              <a:off x="373" y="2786"/>
              <a:ext cx="2245" cy="450"/>
            </a:xfrm>
            <a:custGeom>
              <a:avLst/>
              <a:gdLst>
                <a:gd name="T0" fmla="*/ 0 w 43200"/>
                <a:gd name="T1" fmla="*/ 450 h 21674"/>
                <a:gd name="T2" fmla="*/ 2245 w 43200"/>
                <a:gd name="T3" fmla="*/ 448 h 21674"/>
                <a:gd name="T4" fmla="*/ 1123 w 43200"/>
                <a:gd name="T5" fmla="*/ 448 h 2167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21674" fill="none" extrusionOk="0">
                  <a:moveTo>
                    <a:pt x="0" y="21673"/>
                  </a:moveTo>
                  <a:cubicBezTo>
                    <a:pt x="0" y="21649"/>
                    <a:pt x="0" y="2162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1674" stroke="0" extrusionOk="0">
                  <a:moveTo>
                    <a:pt x="0" y="21673"/>
                  </a:moveTo>
                  <a:cubicBezTo>
                    <a:pt x="0" y="21649"/>
                    <a:pt x="0" y="2162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lnTo>
                    <a:pt x="0" y="21673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01" name="Line 10"/>
            <p:cNvSpPr>
              <a:spLocks noChangeShapeType="1"/>
            </p:cNvSpPr>
            <p:nvPr/>
          </p:nvSpPr>
          <p:spPr bwMode="auto">
            <a:xfrm flipV="1">
              <a:off x="1496" y="1217"/>
              <a:ext cx="0" cy="201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02" name="Line 11"/>
            <p:cNvSpPr>
              <a:spLocks noChangeShapeType="1"/>
            </p:cNvSpPr>
            <p:nvPr/>
          </p:nvSpPr>
          <p:spPr bwMode="auto">
            <a:xfrm>
              <a:off x="1497" y="1213"/>
              <a:ext cx="1091" cy="192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3" name="Line 12"/>
            <p:cNvSpPr>
              <a:spLocks noChangeShapeType="1"/>
            </p:cNvSpPr>
            <p:nvPr/>
          </p:nvSpPr>
          <p:spPr bwMode="auto">
            <a:xfrm flipH="1">
              <a:off x="403" y="1207"/>
              <a:ext cx="1091" cy="192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04" name="Oval 13"/>
            <p:cNvSpPr>
              <a:spLocks noChangeArrowheads="1"/>
            </p:cNvSpPr>
            <p:nvPr/>
          </p:nvSpPr>
          <p:spPr bwMode="auto">
            <a:xfrm>
              <a:off x="1468" y="3199"/>
              <a:ext cx="55" cy="55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5" name="Line 14"/>
            <p:cNvSpPr>
              <a:spLocks noChangeShapeType="1"/>
            </p:cNvSpPr>
            <p:nvPr/>
          </p:nvSpPr>
          <p:spPr bwMode="auto">
            <a:xfrm>
              <a:off x="1497" y="3229"/>
              <a:ext cx="441" cy="4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06" name="Line 15"/>
            <p:cNvSpPr>
              <a:spLocks noChangeShapeType="1"/>
            </p:cNvSpPr>
            <p:nvPr/>
          </p:nvSpPr>
          <p:spPr bwMode="auto">
            <a:xfrm>
              <a:off x="1494" y="1213"/>
              <a:ext cx="444" cy="243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07" name="Freeform 23"/>
            <p:cNvSpPr>
              <a:spLocks/>
            </p:cNvSpPr>
            <p:nvPr/>
          </p:nvSpPr>
          <p:spPr bwMode="auto">
            <a:xfrm>
              <a:off x="1492" y="3074"/>
              <a:ext cx="100" cy="238"/>
            </a:xfrm>
            <a:custGeom>
              <a:avLst/>
              <a:gdLst>
                <a:gd name="T0" fmla="*/ 0 w 128"/>
                <a:gd name="T1" fmla="*/ 0 h 300"/>
                <a:gd name="T2" fmla="*/ 100 w 128"/>
                <a:gd name="T3" fmla="*/ 101 h 300"/>
                <a:gd name="T4" fmla="*/ 100 w 128"/>
                <a:gd name="T5" fmla="*/ 238 h 3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8" h="300">
                  <a:moveTo>
                    <a:pt x="0" y="0"/>
                  </a:moveTo>
                  <a:lnTo>
                    <a:pt x="128" y="127"/>
                  </a:lnTo>
                  <a:lnTo>
                    <a:pt x="128" y="30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8" name="Text Box 24"/>
            <p:cNvSpPr txBox="1">
              <a:spLocks noChangeArrowheads="1"/>
            </p:cNvSpPr>
            <p:nvPr/>
          </p:nvSpPr>
          <p:spPr bwMode="auto">
            <a:xfrm>
              <a:off x="1944" y="3637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A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209" name="Text Box 28"/>
            <p:cNvSpPr txBox="1">
              <a:spLocks noChangeArrowheads="1"/>
            </p:cNvSpPr>
            <p:nvPr/>
          </p:nvSpPr>
          <p:spPr bwMode="auto">
            <a:xfrm>
              <a:off x="1548" y="1018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P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210" name="Text Box 29"/>
            <p:cNvSpPr txBox="1">
              <a:spLocks noChangeArrowheads="1"/>
            </p:cNvSpPr>
            <p:nvPr/>
          </p:nvSpPr>
          <p:spPr bwMode="auto">
            <a:xfrm>
              <a:off x="1512" y="3376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R</a:t>
              </a:r>
              <a:endParaRPr lang="ru-RU" sz="2400">
                <a:latin typeface="Times New Roman" pitchFamily="18" charset="0"/>
              </a:endParaRPr>
            </a:p>
          </p:txBody>
        </p:sp>
      </p:grp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641850" y="1611313"/>
          <a:ext cx="4127500" cy="4848225"/>
        </p:xfrm>
        <a:graphic>
          <a:graphicData uri="http://schemas.openxmlformats.org/presentationml/2006/ole">
            <p:oleObj spid="_x0000_s3074" name="Формула" r:id="rId3" imgW="1968500" imgH="2311400" progId="Equation.3">
              <p:embed/>
            </p:oleObj>
          </a:graphicData>
        </a:graphic>
      </p:graphicFrame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 descr="Large confetti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 окружает множество предметов</a:t>
            </a:r>
          </a:p>
        </p:txBody>
      </p:sp>
      <p:pic>
        <p:nvPicPr>
          <p:cNvPr id="83976" name="Picture 8" descr="установка создаёт конус из света и дыма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72170" y="1905000"/>
            <a:ext cx="3037260" cy="2019300"/>
          </a:xfrm>
          <a:noFill/>
          <a:ln/>
        </p:spPr>
      </p:pic>
      <p:pic>
        <p:nvPicPr>
          <p:cNvPr id="83981" name="Picture 13" descr="конус из песка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4365625"/>
            <a:ext cx="2681288" cy="2011363"/>
          </a:xfrm>
          <a:noFill/>
          <a:ln/>
        </p:spPr>
      </p:pic>
      <p:pic>
        <p:nvPicPr>
          <p:cNvPr id="83986" name="Picture 18" descr="конус в военном деле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>
          <a:xfrm>
            <a:off x="1647825" y="4419600"/>
            <a:ext cx="1885950" cy="1333500"/>
          </a:xfrm>
          <a:noFill/>
          <a:ln/>
        </p:spPr>
      </p:pic>
      <p:sp>
        <p:nvSpPr>
          <p:cNvPr id="83980" name="Rectangle 12"/>
          <p:cNvSpPr>
            <a:spLocks noChangeArrowheads="1"/>
          </p:cNvSpPr>
          <p:nvPr/>
        </p:nvSpPr>
        <p:spPr bwMode="auto">
          <a:xfrm>
            <a:off x="684213" y="4076700"/>
            <a:ext cx="38100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SzPct val="85000"/>
              <a:buFontTx/>
              <a:buBlip>
                <a:blip r:embed="rId5"/>
              </a:buBlip>
            </a:pPr>
            <a:endParaRPr lang="ru-RU"/>
          </a:p>
        </p:txBody>
      </p:sp>
      <p:sp>
        <p:nvSpPr>
          <p:cNvPr id="83982" name="Rectangle 14"/>
          <p:cNvSpPr>
            <a:spLocks noChangeArrowheads="1"/>
          </p:cNvSpPr>
          <p:nvPr/>
        </p:nvSpPr>
        <p:spPr bwMode="auto">
          <a:xfrm>
            <a:off x="4427538" y="3933825"/>
            <a:ext cx="38100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SzPct val="85000"/>
              <a:buFontTx/>
              <a:buBlip>
                <a:blip r:embed="rId5"/>
              </a:buBlip>
            </a:pPr>
            <a:endParaRPr lang="ru-RU"/>
          </a:p>
        </p:txBody>
      </p:sp>
      <p:sp>
        <p:nvSpPr>
          <p:cNvPr id="83985" name="Rectangle 17"/>
          <p:cNvSpPr>
            <a:spLocks noChangeArrowheads="1"/>
          </p:cNvSpPr>
          <p:nvPr/>
        </p:nvSpPr>
        <p:spPr bwMode="auto">
          <a:xfrm>
            <a:off x="4643438" y="4076700"/>
            <a:ext cx="38100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SzPct val="85000"/>
              <a:buFontTx/>
              <a:buBlip>
                <a:blip r:embed="rId5"/>
              </a:buBlip>
            </a:pPr>
            <a:endParaRPr lang="ru-RU"/>
          </a:p>
        </p:txBody>
      </p:sp>
      <p:pic>
        <p:nvPicPr>
          <p:cNvPr id="83987" name="Picture 19" descr="носовой конус корабл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288" y="2133600"/>
            <a:ext cx="14573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89" name="Picture 21" descr="ракета конус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775" y="2060575"/>
            <a:ext cx="13716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90" name="Picture 22" descr="пром конус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388" y="2133600"/>
            <a:ext cx="2449512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92" name="Picture 24" descr="конус на складе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113" y="4365625"/>
            <a:ext cx="2913062" cy="2184400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44" name="Picture 20" descr="Sech_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3082936"/>
            <a:ext cx="72072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827088" y="2867036"/>
            <a:ext cx="1549400" cy="2133600"/>
            <a:chOff x="528" y="2208"/>
            <a:chExt cx="976" cy="1344"/>
          </a:xfrm>
        </p:grpSpPr>
        <p:pic>
          <p:nvPicPr>
            <p:cNvPr id="26633" name="Picture 9" descr="Cone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8" y="2342"/>
              <a:ext cx="976" cy="1162"/>
            </a:xfrm>
            <a:prstGeom prst="rect">
              <a:avLst/>
            </a:prstGeom>
            <a:noFill/>
          </p:spPr>
        </p:pic>
        <p:sp>
          <p:nvSpPr>
            <p:cNvPr id="26645" name="Line 21"/>
            <p:cNvSpPr>
              <a:spLocks noChangeShapeType="1"/>
            </p:cNvSpPr>
            <p:nvPr/>
          </p:nvSpPr>
          <p:spPr bwMode="auto">
            <a:xfrm>
              <a:off x="1004" y="2208"/>
              <a:ext cx="0" cy="134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6651" name="Oval 27"/>
            <p:cNvSpPr>
              <a:spLocks noChangeArrowheads="1"/>
            </p:cNvSpPr>
            <p:nvPr/>
          </p:nvSpPr>
          <p:spPr bwMode="auto">
            <a:xfrm>
              <a:off x="974" y="3287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990600" y="349232"/>
            <a:ext cx="7391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dirty="0"/>
              <a:t>СЕЧЕНИЯ КОНУСА</a:t>
            </a:r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 flipH="1">
            <a:off x="2124075" y="927085"/>
            <a:ext cx="1081088" cy="430213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 flipH="1">
            <a:off x="4572000" y="939773"/>
            <a:ext cx="0" cy="3810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>
            <a:off x="5257800" y="930257"/>
            <a:ext cx="1219200" cy="3048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0" y="1357298"/>
            <a:ext cx="34194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 dirty="0"/>
              <a:t>Сечения, проходящее </a:t>
            </a:r>
            <a:endParaRPr lang="en-US" sz="2000" b="1" dirty="0"/>
          </a:p>
          <a:p>
            <a:pPr algn="ctr"/>
            <a:r>
              <a:rPr lang="ru-RU" sz="2000" b="1" dirty="0"/>
              <a:t>через ось(осевые)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3276600" y="1363649"/>
            <a:ext cx="2590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 dirty="0"/>
              <a:t>Сечения, перпендикулярные оси (поперечные)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5791200" y="1363649"/>
            <a:ext cx="2971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/>
              <a:t>Сечение, проходящее через вершину, не содержащее ось конуса</a:t>
            </a:r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3708400" y="2859082"/>
            <a:ext cx="1549400" cy="2187575"/>
            <a:chOff x="2336" y="2222"/>
            <a:chExt cx="976" cy="1378"/>
          </a:xfrm>
        </p:grpSpPr>
        <p:sp>
          <p:nvSpPr>
            <p:cNvPr id="26649" name="Line 25"/>
            <p:cNvSpPr>
              <a:spLocks noChangeShapeType="1"/>
            </p:cNvSpPr>
            <p:nvPr/>
          </p:nvSpPr>
          <p:spPr bwMode="auto">
            <a:xfrm>
              <a:off x="2816" y="3072"/>
              <a:ext cx="0" cy="52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pic>
          <p:nvPicPr>
            <p:cNvPr id="26634" name="Picture 10" descr="Cone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36" y="2342"/>
              <a:ext cx="976" cy="1162"/>
            </a:xfrm>
            <a:prstGeom prst="rect">
              <a:avLst/>
            </a:prstGeom>
            <a:noFill/>
          </p:spPr>
        </p:pic>
        <p:sp>
          <p:nvSpPr>
            <p:cNvPr id="26646" name="Line 22"/>
            <p:cNvSpPr>
              <a:spLocks noChangeShapeType="1"/>
            </p:cNvSpPr>
            <p:nvPr/>
          </p:nvSpPr>
          <p:spPr bwMode="auto">
            <a:xfrm>
              <a:off x="2816" y="2222"/>
              <a:ext cx="0" cy="75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6653" name="Oval 29"/>
            <p:cNvSpPr>
              <a:spLocks noChangeArrowheads="1"/>
            </p:cNvSpPr>
            <p:nvPr/>
          </p:nvSpPr>
          <p:spPr bwMode="auto">
            <a:xfrm>
              <a:off x="2789" y="33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44"/>
          <p:cNvGrpSpPr>
            <a:grpSpLocks/>
          </p:cNvGrpSpPr>
          <p:nvPr/>
        </p:nvGrpSpPr>
        <p:grpSpPr bwMode="auto">
          <a:xfrm>
            <a:off x="3973513" y="3989382"/>
            <a:ext cx="1003300" cy="238125"/>
            <a:chOff x="2503" y="2917"/>
            <a:chExt cx="632" cy="150"/>
          </a:xfrm>
        </p:grpSpPr>
        <p:sp>
          <p:nvSpPr>
            <p:cNvPr id="26648" name="Oval 24"/>
            <p:cNvSpPr>
              <a:spLocks noChangeArrowheads="1"/>
            </p:cNvSpPr>
            <p:nvPr/>
          </p:nvSpPr>
          <p:spPr bwMode="auto">
            <a:xfrm>
              <a:off x="2503" y="2917"/>
              <a:ext cx="632" cy="150"/>
            </a:xfrm>
            <a:prstGeom prst="ellipse">
              <a:avLst/>
            </a:prstGeom>
            <a:gradFill rotWithShape="0">
              <a:gsLst>
                <a:gs pos="0">
                  <a:schemeClr val="accent1">
                    <a:lumMod val="50000"/>
                  </a:schemeClr>
                </a:gs>
                <a:gs pos="100000">
                  <a:schemeClr val="tx1"/>
                </a:gs>
              </a:gsLst>
              <a:lin ang="18900000" scaled="1"/>
            </a:gradFill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4" name="Oval 30"/>
            <p:cNvSpPr>
              <a:spLocks noChangeArrowheads="1"/>
            </p:cNvSpPr>
            <p:nvPr/>
          </p:nvSpPr>
          <p:spPr bwMode="auto">
            <a:xfrm>
              <a:off x="2789" y="2954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47"/>
          <p:cNvGrpSpPr>
            <a:grpSpLocks/>
          </p:cNvGrpSpPr>
          <p:nvPr/>
        </p:nvGrpSpPr>
        <p:grpSpPr bwMode="auto">
          <a:xfrm>
            <a:off x="6527800" y="2940044"/>
            <a:ext cx="1549400" cy="2133600"/>
            <a:chOff x="4112" y="2256"/>
            <a:chExt cx="976" cy="1344"/>
          </a:xfrm>
        </p:grpSpPr>
        <p:sp>
          <p:nvSpPr>
            <p:cNvPr id="26650" name="Line 26"/>
            <p:cNvSpPr>
              <a:spLocks noChangeShapeType="1"/>
            </p:cNvSpPr>
            <p:nvPr/>
          </p:nvSpPr>
          <p:spPr bwMode="auto">
            <a:xfrm>
              <a:off x="4592" y="2256"/>
              <a:ext cx="0" cy="134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grpSp>
          <p:nvGrpSpPr>
            <p:cNvPr id="6" name="Group 46"/>
            <p:cNvGrpSpPr>
              <a:grpSpLocks/>
            </p:cNvGrpSpPr>
            <p:nvPr/>
          </p:nvGrpSpPr>
          <p:grpSpPr bwMode="auto">
            <a:xfrm>
              <a:off x="4112" y="2342"/>
              <a:ext cx="976" cy="1162"/>
              <a:chOff x="4112" y="2342"/>
              <a:chExt cx="976" cy="1162"/>
            </a:xfrm>
          </p:grpSpPr>
          <p:pic>
            <p:nvPicPr>
              <p:cNvPr id="26635" name="Picture 11" descr="Cone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112" y="2342"/>
                <a:ext cx="976" cy="1162"/>
              </a:xfrm>
              <a:prstGeom prst="rect">
                <a:avLst/>
              </a:prstGeom>
              <a:noFill/>
            </p:spPr>
          </p:pic>
          <p:sp>
            <p:nvSpPr>
              <p:cNvPr id="26652" name="Oval 28"/>
              <p:cNvSpPr>
                <a:spLocks noChangeArrowheads="1"/>
              </p:cNvSpPr>
              <p:nvPr/>
            </p:nvSpPr>
            <p:spPr bwMode="auto">
              <a:xfrm>
                <a:off x="4569" y="3312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26658" name="Picture 34" descr="Sech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9563" y="3074982"/>
            <a:ext cx="652462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59" name="Text Box 35"/>
          <p:cNvSpPr txBox="1">
            <a:spLocks noChangeArrowheads="1"/>
          </p:cNvSpPr>
          <p:nvPr/>
        </p:nvSpPr>
        <p:spPr bwMode="auto">
          <a:xfrm>
            <a:off x="0" y="5072074"/>
            <a:ext cx="3708400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600" b="1" dirty="0"/>
              <a:t>Равнобедренный треугольник: боковые стороны – образующие, основание – диаметр конуса </a:t>
            </a:r>
          </a:p>
          <a:p>
            <a:pPr algn="ctr"/>
            <a:r>
              <a:rPr lang="ru-RU" sz="1600" b="1" dirty="0"/>
              <a:t>Если равносторонний треугольник – конус называется равносторонним</a:t>
            </a:r>
            <a:endParaRPr lang="en-US" sz="1600" b="1" dirty="0"/>
          </a:p>
          <a:p>
            <a:pPr algn="ctr"/>
            <a:endParaRPr lang="ru-RU" sz="1600" b="1" dirty="0"/>
          </a:p>
        </p:txBody>
      </p:sp>
      <p:sp>
        <p:nvSpPr>
          <p:cNvPr id="26660" name="Text Box 36"/>
          <p:cNvSpPr txBox="1">
            <a:spLocks noChangeArrowheads="1"/>
          </p:cNvSpPr>
          <p:nvPr/>
        </p:nvSpPr>
        <p:spPr bwMode="auto">
          <a:xfrm>
            <a:off x="3635375" y="5092694"/>
            <a:ext cx="2438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600" b="1"/>
              <a:t>Круг радиуса меньшего, радиуса основания</a:t>
            </a:r>
          </a:p>
        </p:txBody>
      </p:sp>
      <p:sp useBgFill="1">
        <p:nvSpPr>
          <p:cNvPr id="26661" name="Text Box 37"/>
          <p:cNvSpPr txBox="1">
            <a:spLocks noChangeArrowheads="1"/>
          </p:cNvSpPr>
          <p:nvPr/>
        </p:nvSpPr>
        <p:spPr bwMode="auto">
          <a:xfrm>
            <a:off x="5943600" y="5145107"/>
            <a:ext cx="3200400" cy="1069975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600" b="1" dirty="0"/>
              <a:t>Равнобедренный треугольник: боковые стороны – образующие, основание – хорда окружности основания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26630" grpId="0" animBg="1"/>
      <p:bldP spid="26632" grpId="0" animBg="1"/>
      <p:bldP spid="26636" grpId="0" autoUpdateAnimBg="0"/>
      <p:bldP spid="26637" grpId="0" autoUpdateAnimBg="0"/>
      <p:bldP spid="26638" grpId="0" autoUpdateAnimBg="0"/>
      <p:bldP spid="26659" grpId="0" autoUpdateAnimBg="0"/>
      <p:bldP spid="26660" grpId="0" autoUpdateAnimBg="0"/>
      <p:bldP spid="26661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>
                <a:latin typeface="Arial Black" pitchFamily="34" charset="0"/>
              </a:rPr>
              <a:t>Сечения конуса различными плоскостями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3900488" cy="4525963"/>
          </a:xfrm>
          <a:noFill/>
        </p:spPr>
        <p:txBody>
          <a:bodyPr/>
          <a:lstStyle/>
          <a:p>
            <a:pPr marL="98425" indent="-6350" eaLnBrk="1" hangingPunct="1">
              <a:lnSpc>
                <a:spcPct val="80000"/>
              </a:lnSpc>
              <a:buFontTx/>
              <a:buNone/>
            </a:pPr>
            <a:r>
              <a:rPr lang="ru-RU" sz="2600" b="1" dirty="0" smtClean="0"/>
              <a:t>Секущая плоскость проходит через ось конуса. </a:t>
            </a:r>
          </a:p>
          <a:p>
            <a:pPr marL="98425" indent="-6350" eaLnBrk="1" hangingPunct="1">
              <a:lnSpc>
                <a:spcPct val="80000"/>
              </a:lnSpc>
              <a:buFontTx/>
              <a:buNone/>
            </a:pPr>
            <a:r>
              <a:rPr lang="ru-RU" sz="2600" b="1" dirty="0" smtClean="0"/>
              <a:t>Осевое сечение – равнобедренный треугольник, основание которого – диаметр основания конуса, а боковые стороны – образующие конуса. </a:t>
            </a:r>
          </a:p>
        </p:txBody>
      </p:sp>
      <p:pic>
        <p:nvPicPr>
          <p:cNvPr id="9220" name="Picture 7" descr="сканирование0028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 l="33228" t="64304" r="34969" b="3004"/>
          <a:stretch>
            <a:fillRect/>
          </a:stretch>
        </p:blipFill>
        <p:spPr bwMode="auto">
          <a:xfrm>
            <a:off x="4779963" y="1576388"/>
            <a:ext cx="3406775" cy="461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Сечения конуса различными плоскостями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71488" y="1600200"/>
            <a:ext cx="3900487" cy="4811713"/>
          </a:xfrm>
          <a:noFill/>
        </p:spPr>
        <p:txBody>
          <a:bodyPr/>
          <a:lstStyle/>
          <a:p>
            <a:pPr marL="98425" indent="-6350" eaLnBrk="1" hangingPunct="1">
              <a:lnSpc>
                <a:spcPct val="80000"/>
              </a:lnSpc>
              <a:buFontTx/>
              <a:buNone/>
            </a:pPr>
            <a:endParaRPr lang="ru-RU" sz="2600" b="1" dirty="0" smtClean="0"/>
          </a:p>
          <a:p>
            <a:pPr marL="98425" indent="-6350" eaLnBrk="1" hangingPunct="1">
              <a:lnSpc>
                <a:spcPct val="80000"/>
              </a:lnSpc>
              <a:buFontTx/>
              <a:buNone/>
            </a:pPr>
            <a:endParaRPr lang="ru-RU" sz="2600" b="1" dirty="0" smtClean="0"/>
          </a:p>
          <a:p>
            <a:pPr marL="98425" indent="-6350" eaLnBrk="1" hangingPunct="1">
              <a:lnSpc>
                <a:spcPct val="80000"/>
              </a:lnSpc>
              <a:buFontTx/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Если секущая плоскость перпендикулярна к оси конуса, то сечение конуса –  круг с центром расположенным на оси конуса. 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48200" y="1571625"/>
            <a:ext cx="4038600" cy="4854575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2400" dirty="0" smtClean="0"/>
          </a:p>
        </p:txBody>
      </p:sp>
      <p:pic>
        <p:nvPicPr>
          <p:cNvPr id="10245" name="Picture 6" descr="сканирование0028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 l="66457" t="61777" b="3760"/>
          <a:stretch>
            <a:fillRect/>
          </a:stretch>
        </p:blipFill>
        <p:spPr bwMode="auto">
          <a:xfrm>
            <a:off x="5000625" y="1685925"/>
            <a:ext cx="3376613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61" name="Rectangle 13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305800" cy="1224136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Конические сечения конуса – линии пересечения секущих плоскостей с боковой поверхностью конуса</a:t>
            </a:r>
          </a:p>
        </p:txBody>
      </p:sp>
      <p:pic>
        <p:nvPicPr>
          <p:cNvPr id="78857" name="Picture 9" descr="конус00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lum contrast="12000"/>
          </a:blip>
          <a:srcRect l="5225" t="33203" r="4840" b="6796"/>
          <a:stretch>
            <a:fillRect/>
          </a:stretch>
        </p:blipFill>
        <p:spPr>
          <a:xfrm>
            <a:off x="1115616" y="2060848"/>
            <a:ext cx="6842125" cy="2868612"/>
          </a:xfrm>
          <a:noFill/>
          <a:ln/>
        </p:spPr>
      </p:pic>
      <p:sp>
        <p:nvSpPr>
          <p:cNvPr id="78860" name="Rectangle 12"/>
          <p:cNvSpPr>
            <a:spLocks noChangeArrowheads="1"/>
          </p:cNvSpPr>
          <p:nvPr/>
        </p:nvSpPr>
        <p:spPr bwMode="auto">
          <a:xfrm>
            <a:off x="285720" y="5000636"/>
            <a:ext cx="838996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Конические сечения широко используются в технике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( эллиптические зубчатые колёса, параболические прожекторы и антенны ); планеты и некоторые кометы движутся по эллиптическим орбитам; некоторые кометы движутся по параболическим и гиперболическим орбитам.</a:t>
            </a:r>
          </a:p>
        </p:txBody>
      </p:sp>
      <p:sp>
        <p:nvSpPr>
          <p:cNvPr id="78864" name="Line 16"/>
          <p:cNvSpPr>
            <a:spLocks noChangeShapeType="1"/>
          </p:cNvSpPr>
          <p:nvPr/>
        </p:nvSpPr>
        <p:spPr bwMode="auto">
          <a:xfrm>
            <a:off x="4067175" y="1773238"/>
            <a:ext cx="0" cy="1150937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78865" name="Line 17"/>
          <p:cNvSpPr>
            <a:spLocks noChangeShapeType="1"/>
          </p:cNvSpPr>
          <p:nvPr/>
        </p:nvSpPr>
        <p:spPr bwMode="auto">
          <a:xfrm>
            <a:off x="6516688" y="1773238"/>
            <a:ext cx="0" cy="115252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78867" name="AutoShape 19"/>
          <p:cNvSpPr>
            <a:spLocks noChangeArrowheads="1"/>
          </p:cNvSpPr>
          <p:nvPr/>
        </p:nvSpPr>
        <p:spPr bwMode="auto">
          <a:xfrm rot="-503975">
            <a:off x="5624879" y="2709853"/>
            <a:ext cx="1941512" cy="865188"/>
          </a:xfrm>
          <a:prstGeom prst="parallelogram">
            <a:avLst>
              <a:gd name="adj" fmla="val 66199"/>
            </a:avLst>
          </a:prstGeom>
          <a:gradFill rotWithShape="1">
            <a:gsLst>
              <a:gs pos="0">
                <a:schemeClr val="hlink">
                  <a:alpha val="46001"/>
                </a:schemeClr>
              </a:gs>
              <a:gs pos="100000">
                <a:schemeClr val="hlink">
                  <a:gamma/>
                  <a:tint val="48235"/>
                  <a:invGamma/>
                  <a:alpha val="10001"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8869" name="AutoShape 21"/>
          <p:cNvSpPr>
            <a:spLocks noChangeArrowheads="1"/>
          </p:cNvSpPr>
          <p:nvPr/>
        </p:nvSpPr>
        <p:spPr bwMode="auto">
          <a:xfrm rot="-1218635">
            <a:off x="3404881" y="2628571"/>
            <a:ext cx="1655762" cy="981075"/>
          </a:xfrm>
          <a:prstGeom prst="parallelogram">
            <a:avLst>
              <a:gd name="adj" fmla="val 32605"/>
            </a:avLst>
          </a:prstGeom>
          <a:gradFill rotWithShape="1">
            <a:gsLst>
              <a:gs pos="0">
                <a:schemeClr val="hlink">
                  <a:alpha val="69000"/>
                </a:schemeClr>
              </a:gs>
              <a:gs pos="100000">
                <a:schemeClr val="hlink">
                  <a:gamma/>
                  <a:tint val="9020"/>
                  <a:invGamma/>
                  <a:alpha val="10001"/>
                </a:schemeClr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КОНУС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dirty="0"/>
              <a:t>Касательная плоскость – </a:t>
            </a:r>
          </a:p>
          <a:p>
            <a:pPr>
              <a:buFontTx/>
              <a:buNone/>
            </a:pPr>
            <a:r>
              <a:rPr lang="ru-RU" dirty="0"/>
              <a:t>плоскость, проходящая</a:t>
            </a:r>
          </a:p>
          <a:p>
            <a:pPr>
              <a:buFontTx/>
              <a:buNone/>
            </a:pPr>
            <a:r>
              <a:rPr lang="ru-RU" dirty="0"/>
              <a:t> через </a:t>
            </a:r>
            <a:r>
              <a:rPr lang="ru-RU" dirty="0" smtClean="0"/>
              <a:t>образующую </a:t>
            </a:r>
            <a:endParaRPr lang="ru-RU" dirty="0"/>
          </a:p>
          <a:p>
            <a:pPr>
              <a:buFontTx/>
              <a:buNone/>
            </a:pPr>
            <a:r>
              <a:rPr lang="ru-RU" dirty="0"/>
              <a:t>и перпендикулярная </a:t>
            </a:r>
          </a:p>
          <a:p>
            <a:pPr>
              <a:buFontTx/>
              <a:buNone/>
            </a:pPr>
            <a:r>
              <a:rPr lang="ru-RU" dirty="0"/>
              <a:t>плоскости осевого </a:t>
            </a:r>
          </a:p>
          <a:p>
            <a:pPr>
              <a:buFontTx/>
              <a:buNone/>
            </a:pPr>
            <a:r>
              <a:rPr lang="ru-RU" dirty="0"/>
              <a:t>сечения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084888" y="2276475"/>
            <a:ext cx="2447925" cy="2925763"/>
            <a:chOff x="528" y="2208"/>
            <a:chExt cx="976" cy="1344"/>
          </a:xfrm>
        </p:grpSpPr>
        <p:pic>
          <p:nvPicPr>
            <p:cNvPr id="121861" name="Picture 5" descr="Cone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8" y="2342"/>
              <a:ext cx="976" cy="1162"/>
            </a:xfrm>
            <a:prstGeom prst="rect">
              <a:avLst/>
            </a:prstGeom>
            <a:noFill/>
          </p:spPr>
        </p:pic>
        <p:sp>
          <p:nvSpPr>
            <p:cNvPr id="121862" name="Line 6"/>
            <p:cNvSpPr>
              <a:spLocks noChangeShapeType="1"/>
            </p:cNvSpPr>
            <p:nvPr/>
          </p:nvSpPr>
          <p:spPr bwMode="auto">
            <a:xfrm>
              <a:off x="1004" y="2208"/>
              <a:ext cx="0" cy="134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1863" name="Oval 7"/>
            <p:cNvSpPr>
              <a:spLocks noChangeArrowheads="1"/>
            </p:cNvSpPr>
            <p:nvPr/>
          </p:nvSpPr>
          <p:spPr bwMode="auto">
            <a:xfrm>
              <a:off x="974" y="3287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1870" name="Line 14"/>
          <p:cNvSpPr>
            <a:spLocks noChangeShapeType="1"/>
          </p:cNvSpPr>
          <p:nvPr/>
        </p:nvSpPr>
        <p:spPr bwMode="auto">
          <a:xfrm>
            <a:off x="7308850" y="2636838"/>
            <a:ext cx="792163" cy="2376487"/>
          </a:xfrm>
          <a:prstGeom prst="line">
            <a:avLst/>
          </a:prstGeom>
          <a:noFill/>
          <a:ln w="9525">
            <a:solidFill>
              <a:srgbClr val="E00429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1871" name="Line 15"/>
          <p:cNvSpPr>
            <a:spLocks noChangeShapeType="1"/>
          </p:cNvSpPr>
          <p:nvPr/>
        </p:nvSpPr>
        <p:spPr bwMode="auto">
          <a:xfrm flipH="1">
            <a:off x="6732588" y="2636838"/>
            <a:ext cx="576262" cy="1800225"/>
          </a:xfrm>
          <a:prstGeom prst="line">
            <a:avLst/>
          </a:prstGeom>
          <a:noFill/>
          <a:ln w="9525">
            <a:solidFill>
              <a:srgbClr val="E00429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1872" name="Line 16"/>
          <p:cNvSpPr>
            <a:spLocks noChangeShapeType="1"/>
          </p:cNvSpPr>
          <p:nvPr/>
        </p:nvSpPr>
        <p:spPr bwMode="auto">
          <a:xfrm>
            <a:off x="6732588" y="4437063"/>
            <a:ext cx="1368425" cy="576262"/>
          </a:xfrm>
          <a:prstGeom prst="line">
            <a:avLst/>
          </a:prstGeom>
          <a:noFill/>
          <a:ln w="9525">
            <a:solidFill>
              <a:srgbClr val="E00429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1876" name="Line 20"/>
          <p:cNvSpPr>
            <a:spLocks noChangeShapeType="1"/>
          </p:cNvSpPr>
          <p:nvPr/>
        </p:nvSpPr>
        <p:spPr bwMode="auto">
          <a:xfrm>
            <a:off x="7235825" y="2997200"/>
            <a:ext cx="576263" cy="1871663"/>
          </a:xfrm>
          <a:prstGeom prst="line">
            <a:avLst/>
          </a:prstGeom>
          <a:noFill/>
          <a:ln w="9525">
            <a:solidFill>
              <a:srgbClr val="E00429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1877" name="Line 21"/>
          <p:cNvSpPr>
            <a:spLocks noChangeShapeType="1"/>
          </p:cNvSpPr>
          <p:nvPr/>
        </p:nvSpPr>
        <p:spPr bwMode="auto">
          <a:xfrm>
            <a:off x="7092950" y="3429000"/>
            <a:ext cx="431800" cy="1368425"/>
          </a:xfrm>
          <a:prstGeom prst="line">
            <a:avLst/>
          </a:prstGeom>
          <a:noFill/>
          <a:ln w="9525">
            <a:solidFill>
              <a:srgbClr val="E00429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1878" name="Line 22"/>
          <p:cNvSpPr>
            <a:spLocks noChangeShapeType="1"/>
          </p:cNvSpPr>
          <p:nvPr/>
        </p:nvSpPr>
        <p:spPr bwMode="auto">
          <a:xfrm>
            <a:off x="6948488" y="3789363"/>
            <a:ext cx="287337" cy="863600"/>
          </a:xfrm>
          <a:prstGeom prst="line">
            <a:avLst/>
          </a:prstGeom>
          <a:noFill/>
          <a:ln w="9525">
            <a:solidFill>
              <a:srgbClr val="E00429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1882" name="Line 26"/>
          <p:cNvSpPr>
            <a:spLocks noChangeShapeType="1"/>
          </p:cNvSpPr>
          <p:nvPr/>
        </p:nvSpPr>
        <p:spPr bwMode="auto">
          <a:xfrm>
            <a:off x="6877050" y="4149725"/>
            <a:ext cx="144463" cy="431800"/>
          </a:xfrm>
          <a:prstGeom prst="line">
            <a:avLst/>
          </a:prstGeom>
          <a:noFill/>
          <a:ln w="9525">
            <a:solidFill>
              <a:srgbClr val="E00429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1888" name="Rectangle 32"/>
          <p:cNvSpPr>
            <a:spLocks noChangeArrowheads="1"/>
          </p:cNvSpPr>
          <p:nvPr/>
        </p:nvSpPr>
        <p:spPr bwMode="auto">
          <a:xfrm rot="-1041863">
            <a:off x="6659563" y="2565400"/>
            <a:ext cx="1873250" cy="2520950"/>
          </a:xfrm>
          <a:prstGeom prst="rect">
            <a:avLst/>
          </a:prstGeom>
          <a:gradFill rotWithShape="1">
            <a:gsLst>
              <a:gs pos="0">
                <a:schemeClr val="hlink">
                  <a:alpha val="73000"/>
                </a:schemeClr>
              </a:gs>
              <a:gs pos="100000">
                <a:schemeClr val="hlink">
                  <a:gamma/>
                  <a:tint val="30196"/>
                  <a:invGamma/>
                  <a:alpha val="27000"/>
                </a:schemeClr>
              </a:gs>
            </a:gsLst>
            <a:path path="rect">
              <a:fillToRect t="100000" r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1889" name="Line 33"/>
          <p:cNvSpPr>
            <a:spLocks noChangeShapeType="1"/>
          </p:cNvSpPr>
          <p:nvPr/>
        </p:nvSpPr>
        <p:spPr bwMode="auto">
          <a:xfrm>
            <a:off x="7308850" y="2565400"/>
            <a:ext cx="792163" cy="2447925"/>
          </a:xfrm>
          <a:prstGeom prst="line">
            <a:avLst/>
          </a:prstGeom>
          <a:noFill/>
          <a:ln w="57150">
            <a:solidFill>
              <a:srgbClr val="E00429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1890" name="Line 34"/>
          <p:cNvSpPr>
            <a:spLocks noChangeShapeType="1"/>
          </p:cNvSpPr>
          <p:nvPr/>
        </p:nvSpPr>
        <p:spPr bwMode="auto">
          <a:xfrm>
            <a:off x="7308850" y="4652963"/>
            <a:ext cx="792163" cy="360362"/>
          </a:xfrm>
          <a:prstGeom prst="line">
            <a:avLst/>
          </a:prstGeom>
          <a:noFill/>
          <a:ln w="9525">
            <a:solidFill>
              <a:srgbClr val="E00429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1894" name="Line 38"/>
          <p:cNvSpPr>
            <a:spLocks noChangeShapeType="1"/>
          </p:cNvSpPr>
          <p:nvPr/>
        </p:nvSpPr>
        <p:spPr bwMode="auto">
          <a:xfrm>
            <a:off x="7667625" y="5013325"/>
            <a:ext cx="21590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1895" name="Line 39"/>
          <p:cNvSpPr>
            <a:spLocks noChangeShapeType="1"/>
          </p:cNvSpPr>
          <p:nvPr/>
        </p:nvSpPr>
        <p:spPr bwMode="auto">
          <a:xfrm flipH="1">
            <a:off x="7667625" y="4941888"/>
            <a:ext cx="217488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buClr>
                <a:srgbClr val="FFFFFF"/>
              </a:buClr>
              <a:buFont typeface="Comic Sans MS" pitchFamily="6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400">
              <a:solidFill>
                <a:srgbClr val="000000"/>
              </a:solidFill>
              <a:latin typeface="Comic Sans MS" pitchFamily="64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>
          <a:xfrm>
            <a:off x="683568" y="0"/>
            <a:ext cx="7772400" cy="1362456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100000"/>
              </a:lnSpc>
              <a:buClr>
                <a:srgbClr val="006699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4800" b="0" kern="10" dirty="0" err="1" smtClean="0">
                <a:ln w="12600">
                  <a:solidFill>
                    <a:schemeClr val="tx1"/>
                  </a:solidFill>
                  <a:miter lim="800000"/>
                  <a:headEnd/>
                  <a:tailEnd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У</a:t>
            </a:r>
            <a:r>
              <a:rPr lang="en-GB" b="0" kern="10" dirty="0" err="1" smtClean="0">
                <a:ln w="12600">
                  <a:solidFill>
                    <a:schemeClr val="tx1"/>
                  </a:solidFill>
                  <a:miter lim="800000"/>
                  <a:headEnd/>
                  <a:tailEnd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сечённый</a:t>
            </a:r>
            <a:r>
              <a:rPr lang="en-GB" b="0" kern="10" dirty="0" smtClean="0">
                <a:ln w="12600">
                  <a:solidFill>
                    <a:schemeClr val="tx1"/>
                  </a:solidFill>
                  <a:miter lim="800000"/>
                  <a:headEnd/>
                  <a:tailEnd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GB" b="0" kern="10" dirty="0" err="1" smtClean="0">
                <a:ln w="12600">
                  <a:solidFill>
                    <a:schemeClr val="tx1"/>
                  </a:solidFill>
                  <a:miter lim="800000"/>
                  <a:headEnd/>
                  <a:tailEnd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конус</a:t>
            </a:r>
            <a:endParaRPr lang="en-GB" b="0" kern="10" dirty="0" smtClean="0">
              <a:ln w="12600">
                <a:solidFill>
                  <a:schemeClr val="tx1"/>
                </a:solidFill>
                <a:miter lim="800000"/>
                <a:headEnd/>
                <a:tailEnd/>
              </a:ln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3557" name="Picture 4"/>
          <p:cNvPicPr>
            <a:picLocks noChangeAspect="1" noChangeArrowheads="1"/>
          </p:cNvPicPr>
          <p:nvPr/>
        </p:nvPicPr>
        <p:blipFill>
          <a:blip r:embed="rId3" cstate="print"/>
          <a:srcRect r="19693" b="20836"/>
          <a:stretch>
            <a:fillRect/>
          </a:stretch>
        </p:blipFill>
        <p:spPr bwMode="auto">
          <a:xfrm>
            <a:off x="142844" y="1500174"/>
            <a:ext cx="4643470" cy="4734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220072" y="1988840"/>
            <a:ext cx="367240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Усеченным конусом называется часть конуса, ограниченная его основанием и сечением, перпендикулярным к его оси.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ChangeArrowheads="1"/>
          </p:cNvSpPr>
          <p:nvPr>
            <p:ph type="title"/>
          </p:nvPr>
        </p:nvSpPr>
        <p:spPr>
          <a:xfrm>
            <a:off x="611560" y="260648"/>
            <a:ext cx="7772400" cy="1650488"/>
          </a:xfrm>
          <a:effectLst/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hangingPunct="1"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4400" b="0" spc="150" dirty="0" err="1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GB" sz="3200" b="0" spc="150" dirty="0" err="1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сечённый</a:t>
            </a:r>
            <a:r>
              <a:rPr lang="en-GB" sz="3200" b="0" spc="150" dirty="0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b="0" spc="150" dirty="0" err="1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конус</a:t>
            </a:r>
            <a:r>
              <a:rPr lang="en-GB" sz="3200" b="0" spc="150" dirty="0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b="0" spc="150" dirty="0" err="1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получен</a:t>
            </a:r>
            <a:r>
              <a:rPr lang="en-GB" sz="3200" b="0" spc="150" dirty="0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b="0" spc="150" dirty="0" err="1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вращением</a:t>
            </a:r>
            <a:r>
              <a:rPr lang="en-GB" sz="3200" b="0" spc="150" dirty="0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b="0" spc="150" dirty="0" err="1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прямоугольной</a:t>
            </a:r>
            <a:r>
              <a:rPr lang="en-GB" sz="3200" b="0" spc="150" dirty="0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b="0" spc="150" dirty="0" err="1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трапеции</a:t>
            </a:r>
            <a:r>
              <a:rPr lang="en-GB" sz="3200" b="0" spc="150" dirty="0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 АВСD </a:t>
            </a:r>
            <a:r>
              <a:rPr lang="en-GB" sz="3200" b="0" spc="150" dirty="0" err="1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вокруг</a:t>
            </a:r>
            <a:r>
              <a:rPr lang="en-GB" sz="3200" b="0" spc="150" dirty="0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b="0" spc="150" dirty="0" err="1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стороны</a:t>
            </a:r>
            <a:r>
              <a:rPr lang="en-GB" sz="3200" b="0" spc="150" dirty="0" smtClean="0">
                <a:ln w="11430"/>
                <a:solidFill>
                  <a:srgbClr val="F8F8F8"/>
                </a:solidFill>
                <a:effectLst/>
                <a:latin typeface="Times New Roman" pitchFamily="18" charset="0"/>
                <a:cs typeface="Times New Roman" pitchFamily="18" charset="0"/>
              </a:rPr>
              <a:t> CD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 l="10127" t="35638" r="45573" b="13148"/>
          <a:stretch>
            <a:fillRect/>
          </a:stretch>
        </p:blipFill>
        <p:spPr bwMode="auto">
          <a:xfrm>
            <a:off x="2555776" y="2276872"/>
            <a:ext cx="4516437" cy="417646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36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611560" y="404664"/>
            <a:ext cx="7772400" cy="1362456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100000"/>
              </a:lnSpc>
              <a:buClr>
                <a:srgbClr val="B54941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4000" b="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Площадь </a:t>
            </a:r>
            <a:r>
              <a:rPr lang="en-GB" sz="4000" b="0" kern="1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боковой</a:t>
            </a:r>
            <a:r>
              <a:rPr lang="en-GB" sz="4000" b="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поверхности </a:t>
            </a:r>
            <a:r>
              <a:rPr lang="en-GB" sz="4000" b="0" kern="1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усечённого</a:t>
            </a:r>
            <a:r>
              <a:rPr lang="en-GB" sz="4000" b="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GB" sz="4000" b="0" kern="1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конуса</a:t>
            </a:r>
            <a:r>
              <a:rPr lang="en-GB" sz="4000" b="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347864" y="2704664"/>
            <a:ext cx="5386936" cy="3244616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 algn="ctr" eaLnBrk="1" hangingPunct="1">
              <a:lnSpc>
                <a:spcPct val="100000"/>
              </a:lnSpc>
              <a:buClr>
                <a:srgbClr val="CD817B"/>
              </a:buClr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Площадь </a:t>
            </a:r>
            <a:r>
              <a:rPr lang="en-GB" sz="3200" dirty="0" err="1" smtClean="0">
                <a:latin typeface="Times New Roman" pitchFamily="18" charset="0"/>
                <a:cs typeface="Times New Roman" pitchFamily="18" charset="0"/>
              </a:rPr>
              <a:t>боковой</a:t>
            </a: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 поверхности </a:t>
            </a:r>
            <a:r>
              <a:rPr lang="en-GB" sz="3200" dirty="0" err="1" smtClean="0">
                <a:latin typeface="Times New Roman" pitchFamily="18" charset="0"/>
                <a:cs typeface="Times New Roman" pitchFamily="18" charset="0"/>
              </a:rPr>
              <a:t>усечённого</a:t>
            </a: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latin typeface="Times New Roman" pitchFamily="18" charset="0"/>
                <a:cs typeface="Times New Roman" pitchFamily="18" charset="0"/>
              </a:rPr>
              <a:t>конуса</a:t>
            </a: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latin typeface="Times New Roman" pitchFamily="18" charset="0"/>
                <a:cs typeface="Times New Roman" pitchFamily="18" charset="0"/>
              </a:rPr>
              <a:t>равна</a:t>
            </a: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latin typeface="Times New Roman" pitchFamily="18" charset="0"/>
                <a:cs typeface="Times New Roman" pitchFamily="18" charset="0"/>
              </a:rPr>
              <a:t>произведению</a:t>
            </a: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latin typeface="Times New Roman" pitchFamily="18" charset="0"/>
                <a:cs typeface="Times New Roman" pitchFamily="18" charset="0"/>
              </a:rPr>
              <a:t>полусуммы</a:t>
            </a: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latin typeface="Times New Roman" pitchFamily="18" charset="0"/>
                <a:cs typeface="Times New Roman" pitchFamily="18" charset="0"/>
              </a:rPr>
              <a:t>длин</a:t>
            </a: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latin typeface="Times New Roman" pitchFamily="18" charset="0"/>
                <a:cs typeface="Times New Roman" pitchFamily="18" charset="0"/>
              </a:rPr>
              <a:t>окружностей</a:t>
            </a: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latin typeface="Times New Roman" pitchFamily="18" charset="0"/>
                <a:cs typeface="Times New Roman" pitchFamily="18" charset="0"/>
              </a:rPr>
              <a:t>оснований</a:t>
            </a: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latin typeface="Times New Roman" pitchFamily="18" charset="0"/>
                <a:cs typeface="Times New Roman" pitchFamily="18" charset="0"/>
              </a:rPr>
              <a:t>образующую</a:t>
            </a: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Clr>
                <a:srgbClr val="CD817B"/>
              </a:buClr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бок</a:t>
            </a: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= π (r +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) l</a:t>
            </a:r>
          </a:p>
        </p:txBody>
      </p:sp>
      <p:pic>
        <p:nvPicPr>
          <p:cNvPr id="5" name="Picture 5" descr="125gd"/>
          <p:cNvPicPr>
            <a:picLocks noChangeAspect="1" noChangeArrowheads="1"/>
          </p:cNvPicPr>
          <p:nvPr/>
        </p:nvPicPr>
        <p:blipFill>
          <a:blip r:embed="rId3" cstate="print"/>
          <a:srcRect t="63300" r="78658"/>
          <a:stretch>
            <a:fillRect/>
          </a:stretch>
        </p:blipFill>
        <p:spPr bwMode="auto">
          <a:xfrm>
            <a:off x="357158" y="1916832"/>
            <a:ext cx="2484185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539552" y="404664"/>
            <a:ext cx="7772400" cy="1362456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100000"/>
              </a:lnSpc>
              <a:buClr>
                <a:srgbClr val="B54941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4000" b="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Площадь </a:t>
            </a:r>
            <a:r>
              <a:rPr lang="ru-RU" sz="4000" b="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полной</a:t>
            </a:r>
            <a:r>
              <a:rPr lang="en-GB" sz="4000" b="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поверхности </a:t>
            </a:r>
            <a:r>
              <a:rPr lang="en-GB" sz="4000" b="0" kern="1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усечённого</a:t>
            </a:r>
            <a:r>
              <a:rPr lang="en-GB" sz="4000" b="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GB" sz="4000" b="0" kern="1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конуса</a:t>
            </a:r>
            <a:endParaRPr lang="en-GB" sz="4000" b="0" kern="1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347864" y="2704664"/>
            <a:ext cx="4954888" cy="3388632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 eaLnBrk="1" hangingPunct="1">
              <a:lnSpc>
                <a:spcPct val="100000"/>
              </a:lnSpc>
              <a:buClr>
                <a:srgbClr val="CD817B"/>
              </a:buClr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Площадь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полной</a:t>
            </a:r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поверхности </a:t>
            </a:r>
            <a:r>
              <a:rPr lang="en-GB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усечённого</a:t>
            </a:r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конуса</a:t>
            </a:r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Clr>
                <a:srgbClr val="CD817B"/>
              </a:buClr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</a:t>
            </a:r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GB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πl</a:t>
            </a:r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+r)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6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πr</a:t>
            </a:r>
            <a:r>
              <a:rPr lang="ru-RU" sz="36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en-GB" sz="3600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125gd"/>
          <p:cNvPicPr>
            <a:picLocks noChangeAspect="1" noChangeArrowheads="1"/>
          </p:cNvPicPr>
          <p:nvPr/>
        </p:nvPicPr>
        <p:blipFill>
          <a:blip r:embed="rId3" cstate="print"/>
          <a:srcRect t="63300" r="78658"/>
          <a:stretch>
            <a:fillRect/>
          </a:stretch>
        </p:blipFill>
        <p:spPr bwMode="auto">
          <a:xfrm>
            <a:off x="0" y="3284984"/>
            <a:ext cx="298990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1484784"/>
            <a:ext cx="4104456" cy="5010832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5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6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Найдите площадь полной поверхности тела, полученного при вращении равнобедренного прямоугольного треугольника с катетом 8см вокруг его оси симметрии.</a:t>
            </a:r>
            <a:endParaRPr lang="ru-RU" sz="3600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37"/>
          <p:cNvGrpSpPr/>
          <p:nvPr/>
        </p:nvGrpSpPr>
        <p:grpSpPr>
          <a:xfrm>
            <a:off x="683568" y="2996952"/>
            <a:ext cx="3286116" cy="3452178"/>
            <a:chOff x="3286116" y="3214686"/>
            <a:chExt cx="3286116" cy="3452178"/>
          </a:xfrm>
        </p:grpSpPr>
        <p:grpSp>
          <p:nvGrpSpPr>
            <p:cNvPr id="4" name="Группа 94"/>
            <p:cNvGrpSpPr/>
            <p:nvPr/>
          </p:nvGrpSpPr>
          <p:grpSpPr>
            <a:xfrm>
              <a:off x="3286116" y="3214686"/>
              <a:ext cx="3286116" cy="3452178"/>
              <a:chOff x="785786" y="3214686"/>
              <a:chExt cx="3286116" cy="3452178"/>
            </a:xfrm>
          </p:grpSpPr>
          <p:grpSp>
            <p:nvGrpSpPr>
              <p:cNvPr id="5" name="Группа 62"/>
              <p:cNvGrpSpPr/>
              <p:nvPr/>
            </p:nvGrpSpPr>
            <p:grpSpPr>
              <a:xfrm>
                <a:off x="785786" y="3214686"/>
                <a:ext cx="3286116" cy="3452178"/>
                <a:chOff x="5857884" y="1785926"/>
                <a:chExt cx="3286116" cy="3452178"/>
              </a:xfrm>
            </p:grpSpPr>
            <p:grpSp>
              <p:nvGrpSpPr>
                <p:cNvPr id="6" name="Группа 63"/>
                <p:cNvGrpSpPr/>
                <p:nvPr/>
              </p:nvGrpSpPr>
              <p:grpSpPr>
                <a:xfrm>
                  <a:off x="5857884" y="1785926"/>
                  <a:ext cx="2664296" cy="3371851"/>
                  <a:chOff x="3071802" y="3214686"/>
                  <a:chExt cx="2664296" cy="3371851"/>
                </a:xfrm>
              </p:grpSpPr>
              <p:grpSp>
                <p:nvGrpSpPr>
                  <p:cNvPr id="7" name="Группа 3"/>
                  <p:cNvGrpSpPr/>
                  <p:nvPr/>
                </p:nvGrpSpPr>
                <p:grpSpPr>
                  <a:xfrm>
                    <a:off x="3286117" y="3214686"/>
                    <a:ext cx="2449981" cy="3371851"/>
                    <a:chOff x="5786447" y="1714488"/>
                    <a:chExt cx="2449981" cy="3371851"/>
                  </a:xfrm>
                </p:grpSpPr>
                <p:grpSp>
                  <p:nvGrpSpPr>
                    <p:cNvPr id="8" name="Группа 33"/>
                    <p:cNvGrpSpPr/>
                    <p:nvPr/>
                  </p:nvGrpSpPr>
                  <p:grpSpPr>
                    <a:xfrm>
                      <a:off x="5786447" y="1714488"/>
                      <a:ext cx="2449981" cy="3371851"/>
                      <a:chOff x="5786447" y="1714488"/>
                      <a:chExt cx="2449981" cy="3371851"/>
                    </a:xfrm>
                  </p:grpSpPr>
                  <p:sp>
                    <p:nvSpPr>
                      <p:cNvPr id="73" name="TextBox 72"/>
                      <p:cNvSpPr txBox="1"/>
                      <p:nvPr/>
                    </p:nvSpPr>
                    <p:spPr>
                      <a:xfrm>
                        <a:off x="7072330" y="1714488"/>
                        <a:ext cx="428628" cy="52322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sz="2800" b="1" dirty="0" smtClean="0"/>
                          <a:t>S</a:t>
                        </a:r>
                        <a:endParaRPr lang="ru-RU" sz="2800" b="1" dirty="0"/>
                      </a:p>
                    </p:txBody>
                  </p:sp>
                  <p:grpSp>
                    <p:nvGrpSpPr>
                      <p:cNvPr id="9" name="Группа 13"/>
                      <p:cNvGrpSpPr/>
                      <p:nvPr/>
                    </p:nvGrpSpPr>
                    <p:grpSpPr>
                      <a:xfrm>
                        <a:off x="5786447" y="2143115"/>
                        <a:ext cx="2449981" cy="2943224"/>
                        <a:chOff x="5500694" y="1247776"/>
                        <a:chExt cx="2449981" cy="2943224"/>
                      </a:xfrm>
                    </p:grpSpPr>
                    <p:sp>
                      <p:nvSpPr>
                        <p:cNvPr id="79" name="Oval 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500694" y="3429000"/>
                          <a:ext cx="2438400" cy="762000"/>
                        </a:xfrm>
                        <a:prstGeom prst="ellipse">
                          <a:avLst/>
                        </a:prstGeom>
                        <a:noFill/>
                        <a:ln w="3810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ru-RU" sz="1800">
                            <a:latin typeface="Century Gothic" pitchFamily="34" charset="0"/>
                          </a:endParaRPr>
                        </a:p>
                      </p:txBody>
                    </p:sp>
                    <p:sp>
                      <p:nvSpPr>
                        <p:cNvPr id="76" name="Oval 1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662738" y="1262063"/>
                          <a:ext cx="76200" cy="76200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ru-RU" sz="1800">
                            <a:latin typeface="Century Gothic" pitchFamily="34" charset="0"/>
                          </a:endParaRPr>
                        </a:p>
                      </p:txBody>
                    </p:sp>
                    <p:sp>
                      <p:nvSpPr>
                        <p:cNvPr id="77" name="Line 1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5502403" y="1247776"/>
                          <a:ext cx="1204784" cy="2523702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78" name="Line 1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705600" y="1276350"/>
                          <a:ext cx="1245075" cy="2495127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cxnSp>
                  <p:nvCxnSpPr>
                    <p:cNvPr id="71" name="Прямая соединительная линия 70"/>
                    <p:cNvCxnSpPr/>
                    <p:nvPr/>
                  </p:nvCxnSpPr>
                  <p:spPr>
                    <a:xfrm rot="16200000" flipH="1">
                      <a:off x="5734050" y="3448041"/>
                      <a:ext cx="2524145" cy="9539"/>
                    </a:xfrm>
                    <a:prstGeom prst="line">
                      <a:avLst/>
                    </a:prstGeom>
                    <a:ln w="28575" cap="rnd">
                      <a:solidFill>
                        <a:srgbClr val="C00000"/>
                      </a:solidFill>
                      <a:prstDash val="dash"/>
                      <a:headEnd type="oval" w="med" len="med"/>
                      <a:tailEnd type="oval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2" name="TextBox 5"/>
                    <p:cNvSpPr txBox="1"/>
                    <p:nvPr/>
                  </p:nvSpPr>
                  <p:spPr>
                    <a:xfrm>
                      <a:off x="6500826" y="4500570"/>
                      <a:ext cx="642942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2800" b="1" dirty="0"/>
                        <a:t>О</a:t>
                      </a:r>
                    </a:p>
                  </p:txBody>
                </p:sp>
              </p:grpSp>
              <p:sp>
                <p:nvSpPr>
                  <p:cNvPr id="69" name="TextBox 5"/>
                  <p:cNvSpPr txBox="1"/>
                  <p:nvPr/>
                </p:nvSpPr>
                <p:spPr>
                  <a:xfrm>
                    <a:off x="3071802" y="4572008"/>
                    <a:ext cx="785818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8см</a:t>
                    </a:r>
                    <a:endParaRPr lang="ru-RU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65" name="TextBox 64"/>
                <p:cNvSpPr txBox="1"/>
                <p:nvPr/>
              </p:nvSpPr>
              <p:spPr>
                <a:xfrm>
                  <a:off x="8429652" y="4714884"/>
                  <a:ext cx="71434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dirty="0" smtClean="0"/>
                    <a:t>А</a:t>
                  </a:r>
                  <a:endParaRPr lang="ru-RU" sz="2800" b="1" dirty="0"/>
                </a:p>
              </p:txBody>
            </p:sp>
            <p:cxnSp>
              <p:nvCxnSpPr>
                <p:cNvPr id="66" name="Прямая соединительная линия 65"/>
                <p:cNvCxnSpPr/>
                <p:nvPr/>
              </p:nvCxnSpPr>
              <p:spPr>
                <a:xfrm rot="10800000" flipH="1" flipV="1">
                  <a:off x="7286644" y="4786322"/>
                  <a:ext cx="1143008" cy="24142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7" name="Прямая соединительная линия 66"/>
              <p:cNvCxnSpPr/>
              <p:nvPr/>
            </p:nvCxnSpPr>
            <p:spPr>
              <a:xfrm>
                <a:off x="1000100" y="6215082"/>
                <a:ext cx="2449982" cy="23940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TextBox 5"/>
            <p:cNvSpPr txBox="1"/>
            <p:nvPr/>
          </p:nvSpPr>
          <p:spPr>
            <a:xfrm>
              <a:off x="5357818" y="4643446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8см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755576" y="836712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907704" y="548680"/>
            <a:ext cx="5544616" cy="1143000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ВИДЫ КОНУСОВ</a:t>
            </a:r>
          </a:p>
        </p:txBody>
      </p:sp>
      <p:sp>
        <p:nvSpPr>
          <p:cNvPr id="114707" name="AutoShape 19"/>
          <p:cNvSpPr>
            <a:spLocks noChangeArrowheads="1"/>
          </p:cNvSpPr>
          <p:nvPr/>
        </p:nvSpPr>
        <p:spPr bwMode="auto">
          <a:xfrm rot="10800000">
            <a:off x="6011863" y="2781300"/>
            <a:ext cx="2089150" cy="1439863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4706" name="Oval 18"/>
          <p:cNvSpPr>
            <a:spLocks noChangeArrowheads="1"/>
          </p:cNvSpPr>
          <p:nvPr/>
        </p:nvSpPr>
        <p:spPr bwMode="auto">
          <a:xfrm>
            <a:off x="3419475" y="3933825"/>
            <a:ext cx="1800225" cy="50323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4708" name="Oval 20"/>
          <p:cNvSpPr>
            <a:spLocks noChangeArrowheads="1"/>
          </p:cNvSpPr>
          <p:nvPr/>
        </p:nvSpPr>
        <p:spPr bwMode="auto">
          <a:xfrm>
            <a:off x="6011863" y="4005263"/>
            <a:ext cx="2089150" cy="50323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4710" name="AutoShape 22"/>
          <p:cNvSpPr>
            <a:spLocks noChangeArrowheads="1"/>
          </p:cNvSpPr>
          <p:nvPr/>
        </p:nvSpPr>
        <p:spPr bwMode="auto">
          <a:xfrm>
            <a:off x="3419475" y="2565400"/>
            <a:ext cx="1800225" cy="1562100"/>
          </a:xfrm>
          <a:prstGeom prst="triangle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4709" name="Oval 21"/>
          <p:cNvSpPr>
            <a:spLocks noChangeArrowheads="1"/>
          </p:cNvSpPr>
          <p:nvPr/>
        </p:nvSpPr>
        <p:spPr bwMode="auto">
          <a:xfrm>
            <a:off x="6516688" y="2708275"/>
            <a:ext cx="1081087" cy="28892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4718" name="Text Box 30"/>
          <p:cNvSpPr txBox="1">
            <a:spLocks noChangeArrowheads="1"/>
          </p:cNvSpPr>
          <p:nvPr/>
        </p:nvSpPr>
        <p:spPr bwMode="auto">
          <a:xfrm>
            <a:off x="179388" y="4797425"/>
            <a:ext cx="221615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/>
              <a:t>НАКЛОННЫЙ</a:t>
            </a:r>
          </a:p>
          <a:p>
            <a:pPr algn="ctr">
              <a:spcBef>
                <a:spcPct val="50000"/>
              </a:spcBef>
            </a:pPr>
            <a:r>
              <a:rPr lang="ru-RU" dirty="0"/>
              <a:t>КОНУС</a:t>
            </a:r>
          </a:p>
        </p:txBody>
      </p:sp>
      <p:sp>
        <p:nvSpPr>
          <p:cNvPr id="114719" name="Text Box 31"/>
          <p:cNvSpPr txBox="1">
            <a:spLocks noChangeArrowheads="1"/>
          </p:cNvSpPr>
          <p:nvPr/>
        </p:nvSpPr>
        <p:spPr bwMode="auto">
          <a:xfrm>
            <a:off x="3492500" y="4797425"/>
            <a:ext cx="1641475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ПРЯМОЙ</a:t>
            </a:r>
          </a:p>
          <a:p>
            <a:pPr algn="ctr">
              <a:spcBef>
                <a:spcPct val="50000"/>
              </a:spcBef>
            </a:pPr>
            <a:r>
              <a:rPr lang="ru-RU"/>
              <a:t>КОНУС</a:t>
            </a:r>
          </a:p>
        </p:txBody>
      </p:sp>
      <p:sp>
        <p:nvSpPr>
          <p:cNvPr id="114720" name="Text Box 32"/>
          <p:cNvSpPr txBox="1">
            <a:spLocks noChangeArrowheads="1"/>
          </p:cNvSpPr>
          <p:nvPr/>
        </p:nvSpPr>
        <p:spPr bwMode="auto">
          <a:xfrm>
            <a:off x="6011863" y="4797425"/>
            <a:ext cx="2360612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УСЕЧЁННЫЙ</a:t>
            </a:r>
          </a:p>
          <a:p>
            <a:pPr algn="ctr">
              <a:spcBef>
                <a:spcPct val="50000"/>
              </a:spcBef>
            </a:pPr>
            <a:r>
              <a:rPr lang="ru-RU"/>
              <a:t>КОНУС</a:t>
            </a:r>
          </a:p>
        </p:txBody>
      </p:sp>
      <p:sp>
        <p:nvSpPr>
          <p:cNvPr id="114721" name="Line 33"/>
          <p:cNvSpPr>
            <a:spLocks noChangeShapeType="1"/>
          </p:cNvSpPr>
          <p:nvPr/>
        </p:nvSpPr>
        <p:spPr bwMode="auto">
          <a:xfrm>
            <a:off x="7072330" y="2852738"/>
            <a:ext cx="0" cy="1368425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14722" name="Line 34"/>
          <p:cNvSpPr>
            <a:spLocks noChangeShapeType="1"/>
          </p:cNvSpPr>
          <p:nvPr/>
        </p:nvSpPr>
        <p:spPr bwMode="auto">
          <a:xfrm>
            <a:off x="4357686" y="2571744"/>
            <a:ext cx="0" cy="1584325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14723" name="Oval 35"/>
          <p:cNvSpPr>
            <a:spLocks noChangeArrowheads="1"/>
          </p:cNvSpPr>
          <p:nvPr/>
        </p:nvSpPr>
        <p:spPr bwMode="auto">
          <a:xfrm flipV="1">
            <a:off x="4286248" y="4076700"/>
            <a:ext cx="71437" cy="714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4725" name="Oval 37"/>
          <p:cNvSpPr>
            <a:spLocks noChangeArrowheads="1"/>
          </p:cNvSpPr>
          <p:nvPr/>
        </p:nvSpPr>
        <p:spPr bwMode="auto">
          <a:xfrm flipH="1">
            <a:off x="7019925" y="2852738"/>
            <a:ext cx="73025" cy="730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4726" name="Oval 38"/>
          <p:cNvSpPr>
            <a:spLocks noChangeArrowheads="1"/>
          </p:cNvSpPr>
          <p:nvPr/>
        </p:nvSpPr>
        <p:spPr bwMode="auto">
          <a:xfrm flipV="1">
            <a:off x="7019925" y="4149725"/>
            <a:ext cx="71438" cy="714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4727" name="Oval 39"/>
          <p:cNvSpPr>
            <a:spLocks noChangeArrowheads="1"/>
          </p:cNvSpPr>
          <p:nvPr/>
        </p:nvSpPr>
        <p:spPr bwMode="auto">
          <a:xfrm flipV="1">
            <a:off x="2843213" y="2205038"/>
            <a:ext cx="71437" cy="714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4728" name="Oval 40"/>
          <p:cNvSpPr>
            <a:spLocks noChangeArrowheads="1"/>
          </p:cNvSpPr>
          <p:nvPr/>
        </p:nvSpPr>
        <p:spPr bwMode="auto">
          <a:xfrm flipV="1">
            <a:off x="2916238" y="4292600"/>
            <a:ext cx="71437" cy="714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4731" name="AutoShape 43"/>
          <p:cNvSpPr>
            <a:spLocks noChangeArrowheads="1"/>
          </p:cNvSpPr>
          <p:nvPr/>
        </p:nvSpPr>
        <p:spPr bwMode="auto">
          <a:xfrm rot="-4085002">
            <a:off x="673894" y="2645569"/>
            <a:ext cx="2520950" cy="1062038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4701" name="Oval 13"/>
          <p:cNvSpPr>
            <a:spLocks noChangeArrowheads="1"/>
          </p:cNvSpPr>
          <p:nvPr/>
        </p:nvSpPr>
        <p:spPr bwMode="auto">
          <a:xfrm rot="191972">
            <a:off x="827088" y="4076700"/>
            <a:ext cx="1225550" cy="58261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4734" name="Line 46"/>
          <p:cNvSpPr>
            <a:spLocks noChangeShapeType="1"/>
          </p:cNvSpPr>
          <p:nvPr/>
        </p:nvSpPr>
        <p:spPr bwMode="auto">
          <a:xfrm>
            <a:off x="2916238" y="2205038"/>
            <a:ext cx="0" cy="2232025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14735" name="Oval 47"/>
          <p:cNvSpPr>
            <a:spLocks noChangeArrowheads="1"/>
          </p:cNvSpPr>
          <p:nvPr/>
        </p:nvSpPr>
        <p:spPr bwMode="auto">
          <a:xfrm>
            <a:off x="1403350" y="4365625"/>
            <a:ext cx="69850" cy="698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4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4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4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47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4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47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76672"/>
            <a:ext cx="4690864" cy="576064"/>
          </a:xfrm>
          <a:noFill/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Вписанная пирамида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71488" y="1600200"/>
            <a:ext cx="3900487" cy="4811713"/>
          </a:xfrm>
          <a:noFill/>
        </p:spPr>
        <p:txBody>
          <a:bodyPr>
            <a:normAutofit/>
          </a:bodyPr>
          <a:lstStyle/>
          <a:p>
            <a:pPr marL="98425" indent="-6350" eaLnBrk="1" hangingPunct="1">
              <a:buFontTx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Пирамида называется вписанной в конус, если ее основание есть многоугольник, вписанный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окруж-ность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основания конуса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вершина совпадает с вершиной конуса. </a:t>
            </a:r>
          </a:p>
          <a:p>
            <a:pPr marL="98425" indent="-6350" eaLnBrk="1" hangingPunct="1"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98425" indent="-6350" eaLnBrk="1" hangingPunct="1">
              <a:buFontTx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Боковые ребра пирамиды, вписанной в конус,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являют-ся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образующими конуса.</a:t>
            </a: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4633913" y="1571625"/>
            <a:ext cx="4038600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2400"/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4757738" y="1630363"/>
            <a:ext cx="3709987" cy="4503737"/>
            <a:chOff x="2997" y="1027"/>
            <a:chExt cx="2337" cy="2837"/>
          </a:xfrm>
        </p:grpSpPr>
        <p:sp>
          <p:nvSpPr>
            <p:cNvPr id="11270" name="Text Box 27"/>
            <p:cNvSpPr txBox="1">
              <a:spLocks noChangeArrowheads="1"/>
            </p:cNvSpPr>
            <p:nvPr/>
          </p:nvSpPr>
          <p:spPr bwMode="auto">
            <a:xfrm>
              <a:off x="3951" y="3097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O</a:t>
              </a: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3" name="Group 30"/>
            <p:cNvGrpSpPr>
              <a:grpSpLocks/>
            </p:cNvGrpSpPr>
            <p:nvPr/>
          </p:nvGrpSpPr>
          <p:grpSpPr bwMode="auto">
            <a:xfrm>
              <a:off x="3037" y="1216"/>
              <a:ext cx="2245" cy="2478"/>
              <a:chOff x="3037" y="1216"/>
              <a:chExt cx="1136" cy="1254"/>
            </a:xfrm>
          </p:grpSpPr>
          <p:sp>
            <p:nvSpPr>
              <p:cNvPr id="11277" name="Arc 8"/>
              <p:cNvSpPr>
                <a:spLocks/>
              </p:cNvSpPr>
              <p:nvPr/>
            </p:nvSpPr>
            <p:spPr bwMode="auto">
              <a:xfrm flipV="1">
                <a:off x="3037" y="2187"/>
                <a:ext cx="1136" cy="283"/>
              </a:xfrm>
              <a:custGeom>
                <a:avLst/>
                <a:gdLst>
                  <a:gd name="T0" fmla="*/ 18 w 43200"/>
                  <a:gd name="T1" fmla="*/ 283 h 26932"/>
                  <a:gd name="T2" fmla="*/ 1120 w 43200"/>
                  <a:gd name="T3" fmla="*/ 281 h 26932"/>
                  <a:gd name="T4" fmla="*/ 568 w 43200"/>
                  <a:gd name="T5" fmla="*/ 227 h 2693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26932" fill="none" extrusionOk="0">
                    <a:moveTo>
                      <a:pt x="668" y="26932"/>
                    </a:moveTo>
                    <a:cubicBezTo>
                      <a:pt x="224" y="25189"/>
                      <a:pt x="0" y="23398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3339"/>
                      <a:pt x="42989" y="25073"/>
                      <a:pt x="42573" y="26762"/>
                    </a:cubicBezTo>
                  </a:path>
                  <a:path w="43200" h="26932" stroke="0" extrusionOk="0">
                    <a:moveTo>
                      <a:pt x="668" y="26932"/>
                    </a:moveTo>
                    <a:cubicBezTo>
                      <a:pt x="224" y="25189"/>
                      <a:pt x="0" y="23398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3339"/>
                      <a:pt x="42989" y="25073"/>
                      <a:pt x="42573" y="26762"/>
                    </a:cubicBezTo>
                    <a:lnTo>
                      <a:pt x="21600" y="21600"/>
                    </a:lnTo>
                    <a:lnTo>
                      <a:pt x="668" y="26932"/>
                    </a:lnTo>
                    <a:close/>
                  </a:path>
                </a:pathLst>
              </a:cu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8" name="Arc 9"/>
              <p:cNvSpPr>
                <a:spLocks/>
              </p:cNvSpPr>
              <p:nvPr/>
            </p:nvSpPr>
            <p:spPr bwMode="auto">
              <a:xfrm>
                <a:off x="3037" y="2015"/>
                <a:ext cx="1136" cy="228"/>
              </a:xfrm>
              <a:custGeom>
                <a:avLst/>
                <a:gdLst>
                  <a:gd name="T0" fmla="*/ 0 w 43200"/>
                  <a:gd name="T1" fmla="*/ 228 h 21674"/>
                  <a:gd name="T2" fmla="*/ 1136 w 43200"/>
                  <a:gd name="T3" fmla="*/ 227 h 21674"/>
                  <a:gd name="T4" fmla="*/ 568 w 43200"/>
                  <a:gd name="T5" fmla="*/ 227 h 2167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21674" fill="none" extrusionOk="0">
                    <a:moveTo>
                      <a:pt x="0" y="21673"/>
                    </a:moveTo>
                    <a:cubicBezTo>
                      <a:pt x="0" y="21649"/>
                      <a:pt x="0" y="21624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</a:path>
                  <a:path w="43200" h="21674" stroke="0" extrusionOk="0">
                    <a:moveTo>
                      <a:pt x="0" y="21673"/>
                    </a:moveTo>
                    <a:cubicBezTo>
                      <a:pt x="0" y="21649"/>
                      <a:pt x="0" y="21624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  <a:lnTo>
                      <a:pt x="21600" y="21600"/>
                    </a:lnTo>
                    <a:lnTo>
                      <a:pt x="0" y="21673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9" name="Line 10"/>
              <p:cNvSpPr>
                <a:spLocks noChangeShapeType="1"/>
              </p:cNvSpPr>
              <p:nvPr/>
            </p:nvSpPr>
            <p:spPr bwMode="auto">
              <a:xfrm flipV="1">
                <a:off x="3605" y="1221"/>
                <a:ext cx="0" cy="102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0" name="Line 11"/>
              <p:cNvSpPr>
                <a:spLocks noChangeShapeType="1"/>
              </p:cNvSpPr>
              <p:nvPr/>
            </p:nvSpPr>
            <p:spPr bwMode="auto">
              <a:xfrm>
                <a:off x="3606" y="1219"/>
                <a:ext cx="552" cy="97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1" name="Line 12"/>
              <p:cNvSpPr>
                <a:spLocks noChangeShapeType="1"/>
              </p:cNvSpPr>
              <p:nvPr/>
            </p:nvSpPr>
            <p:spPr bwMode="auto">
              <a:xfrm flipH="1">
                <a:off x="3052" y="1216"/>
                <a:ext cx="552" cy="97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2" name="Oval 13"/>
              <p:cNvSpPr>
                <a:spLocks noChangeArrowheads="1"/>
              </p:cNvSpPr>
              <p:nvPr/>
            </p:nvSpPr>
            <p:spPr bwMode="auto">
              <a:xfrm>
                <a:off x="3591" y="2224"/>
                <a:ext cx="28" cy="2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3" name="Line 14"/>
              <p:cNvSpPr>
                <a:spLocks noChangeShapeType="1"/>
              </p:cNvSpPr>
              <p:nvPr/>
            </p:nvSpPr>
            <p:spPr bwMode="auto">
              <a:xfrm>
                <a:off x="3606" y="2239"/>
                <a:ext cx="223" cy="20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4" name="Line 15"/>
              <p:cNvSpPr>
                <a:spLocks noChangeShapeType="1"/>
              </p:cNvSpPr>
              <p:nvPr/>
            </p:nvSpPr>
            <p:spPr bwMode="auto">
              <a:xfrm>
                <a:off x="3604" y="1219"/>
                <a:ext cx="225" cy="123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5" name="Line 16"/>
              <p:cNvSpPr>
                <a:spLocks noChangeShapeType="1"/>
              </p:cNvSpPr>
              <p:nvPr/>
            </p:nvSpPr>
            <p:spPr bwMode="auto">
              <a:xfrm>
                <a:off x="3108" y="2353"/>
                <a:ext cx="723" cy="9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6" name="Line 17"/>
              <p:cNvSpPr>
                <a:spLocks noChangeShapeType="1"/>
              </p:cNvSpPr>
              <p:nvPr/>
            </p:nvSpPr>
            <p:spPr bwMode="auto">
              <a:xfrm flipV="1">
                <a:off x="3106" y="2036"/>
                <a:ext cx="265" cy="31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7" name="Line 18"/>
              <p:cNvSpPr>
                <a:spLocks noChangeShapeType="1"/>
              </p:cNvSpPr>
              <p:nvPr/>
            </p:nvSpPr>
            <p:spPr bwMode="auto">
              <a:xfrm>
                <a:off x="3373" y="2034"/>
                <a:ext cx="725" cy="9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8" name="Line 19"/>
              <p:cNvSpPr>
                <a:spLocks noChangeShapeType="1"/>
              </p:cNvSpPr>
              <p:nvPr/>
            </p:nvSpPr>
            <p:spPr bwMode="auto">
              <a:xfrm flipV="1">
                <a:off x="3832" y="2131"/>
                <a:ext cx="265" cy="31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9" name="Line 20"/>
              <p:cNvSpPr>
                <a:spLocks noChangeShapeType="1"/>
              </p:cNvSpPr>
              <p:nvPr/>
            </p:nvSpPr>
            <p:spPr bwMode="auto">
              <a:xfrm>
                <a:off x="3600" y="1219"/>
                <a:ext cx="492" cy="91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0" name="Line 21"/>
              <p:cNvSpPr>
                <a:spLocks noChangeShapeType="1"/>
              </p:cNvSpPr>
              <p:nvPr/>
            </p:nvSpPr>
            <p:spPr bwMode="auto">
              <a:xfrm flipH="1">
                <a:off x="3372" y="1221"/>
                <a:ext cx="228" cy="814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1" name="Line 22"/>
              <p:cNvSpPr>
                <a:spLocks noChangeShapeType="1"/>
              </p:cNvSpPr>
              <p:nvPr/>
            </p:nvSpPr>
            <p:spPr bwMode="auto">
              <a:xfrm flipH="1">
                <a:off x="3105" y="1221"/>
                <a:ext cx="498" cy="113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2" name="Freeform 29"/>
              <p:cNvSpPr>
                <a:spLocks/>
              </p:cNvSpPr>
              <p:nvPr/>
            </p:nvSpPr>
            <p:spPr bwMode="auto">
              <a:xfrm>
                <a:off x="3603" y="2161"/>
                <a:ext cx="51" cy="120"/>
              </a:xfrm>
              <a:custGeom>
                <a:avLst/>
                <a:gdLst>
                  <a:gd name="T0" fmla="*/ 0 w 128"/>
                  <a:gd name="T1" fmla="*/ 0 h 300"/>
                  <a:gd name="T2" fmla="*/ 51 w 128"/>
                  <a:gd name="T3" fmla="*/ 51 h 300"/>
                  <a:gd name="T4" fmla="*/ 51 w 128"/>
                  <a:gd name="T5" fmla="*/ 120 h 3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8" h="300">
                    <a:moveTo>
                      <a:pt x="0" y="0"/>
                    </a:moveTo>
                    <a:lnTo>
                      <a:pt x="128" y="127"/>
                    </a:lnTo>
                    <a:lnTo>
                      <a:pt x="128" y="30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272" name="Text Box 31"/>
            <p:cNvSpPr txBox="1">
              <a:spLocks noChangeArrowheads="1"/>
            </p:cNvSpPr>
            <p:nvPr/>
          </p:nvSpPr>
          <p:spPr bwMode="auto">
            <a:xfrm>
              <a:off x="4545" y="3628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A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1273" name="Text Box 32"/>
            <p:cNvSpPr txBox="1">
              <a:spLocks noChangeArrowheads="1"/>
            </p:cNvSpPr>
            <p:nvPr/>
          </p:nvSpPr>
          <p:spPr bwMode="auto">
            <a:xfrm>
              <a:off x="5175" y="2818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B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1274" name="Text Box 33"/>
            <p:cNvSpPr txBox="1">
              <a:spLocks noChangeArrowheads="1"/>
            </p:cNvSpPr>
            <p:nvPr/>
          </p:nvSpPr>
          <p:spPr bwMode="auto">
            <a:xfrm>
              <a:off x="3546" y="2584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C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1275" name="Text Box 34"/>
            <p:cNvSpPr txBox="1">
              <a:spLocks noChangeArrowheads="1"/>
            </p:cNvSpPr>
            <p:nvPr/>
          </p:nvSpPr>
          <p:spPr bwMode="auto">
            <a:xfrm>
              <a:off x="2997" y="3394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D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1276" name="Text Box 35"/>
            <p:cNvSpPr txBox="1">
              <a:spLocks noChangeArrowheads="1"/>
            </p:cNvSpPr>
            <p:nvPr/>
          </p:nvSpPr>
          <p:spPr bwMode="auto">
            <a:xfrm>
              <a:off x="4212" y="1027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P</a:t>
              </a:r>
              <a:endParaRPr lang="ru-RU" sz="2400">
                <a:latin typeface="Times New Roman" pitchFamily="18" charset="0"/>
              </a:endParaRPr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404664"/>
            <a:ext cx="4546848" cy="724942"/>
          </a:xfrm>
          <a:noFill/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Описанная пирамида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1196752"/>
            <a:ext cx="3900487" cy="5472608"/>
          </a:xfrm>
          <a:noFill/>
        </p:spPr>
        <p:txBody>
          <a:bodyPr>
            <a:noAutofit/>
          </a:bodyPr>
          <a:lstStyle/>
          <a:p>
            <a:pPr marL="98425" indent="-6350" eaLnBrk="1" hangingPunct="1"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Пирамида называется описанной около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конуса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если ее основание есть многоугольник, описанный около основания конуса, а вершина совпадает с вершиной конуса. </a:t>
            </a:r>
          </a:p>
          <a:p>
            <a:pPr marL="98425" indent="-6350" eaLnBrk="1" hangingPunct="1"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Плоскости боковых граней описанной пирамиды являются касательными плоскостями конуса.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419600" y="1571625"/>
            <a:ext cx="4495800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2400"/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4462463" y="1687513"/>
            <a:ext cx="4510087" cy="4460875"/>
            <a:chOff x="2811" y="1063"/>
            <a:chExt cx="2841" cy="2810"/>
          </a:xfrm>
        </p:grpSpPr>
        <p:grpSp>
          <p:nvGrpSpPr>
            <p:cNvPr id="3" name="Group 55"/>
            <p:cNvGrpSpPr>
              <a:grpSpLocks/>
            </p:cNvGrpSpPr>
            <p:nvPr/>
          </p:nvGrpSpPr>
          <p:grpSpPr bwMode="auto">
            <a:xfrm>
              <a:off x="2959" y="1317"/>
              <a:ext cx="2590" cy="2344"/>
              <a:chOff x="3058" y="1182"/>
              <a:chExt cx="1516" cy="1372"/>
            </a:xfrm>
          </p:grpSpPr>
          <p:grpSp>
            <p:nvGrpSpPr>
              <p:cNvPr id="4" name="Group 30"/>
              <p:cNvGrpSpPr>
                <a:grpSpLocks/>
              </p:cNvGrpSpPr>
              <p:nvPr/>
            </p:nvGrpSpPr>
            <p:grpSpPr bwMode="auto">
              <a:xfrm>
                <a:off x="3058" y="1182"/>
                <a:ext cx="1516" cy="1372"/>
                <a:chOff x="2357" y="2258"/>
                <a:chExt cx="3791" cy="3430"/>
              </a:xfrm>
            </p:grpSpPr>
            <p:sp>
              <p:nvSpPr>
                <p:cNvPr id="12304" name="Arc 31"/>
                <p:cNvSpPr>
                  <a:spLocks/>
                </p:cNvSpPr>
                <p:nvPr/>
              </p:nvSpPr>
              <p:spPr bwMode="auto">
                <a:xfrm flipV="1">
                  <a:off x="2837" y="4697"/>
                  <a:ext cx="2840" cy="696"/>
                </a:xfrm>
                <a:custGeom>
                  <a:avLst/>
                  <a:gdLst>
                    <a:gd name="T0" fmla="*/ 37 w 43200"/>
                    <a:gd name="T1" fmla="*/ 696 h 26484"/>
                    <a:gd name="T2" fmla="*/ 2835 w 43200"/>
                    <a:gd name="T3" fmla="*/ 614 h 26484"/>
                    <a:gd name="T4" fmla="*/ 1420 w 43200"/>
                    <a:gd name="T5" fmla="*/ 568 h 2648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3200" h="26484" fill="none" extrusionOk="0">
                      <a:moveTo>
                        <a:pt x="559" y="26483"/>
                      </a:moveTo>
                      <a:cubicBezTo>
                        <a:pt x="187" y="24882"/>
                        <a:pt x="0" y="2324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184"/>
                        <a:pt x="43176" y="22768"/>
                        <a:pt x="43128" y="23350"/>
                      </a:cubicBezTo>
                    </a:path>
                    <a:path w="43200" h="26484" stroke="0" extrusionOk="0">
                      <a:moveTo>
                        <a:pt x="559" y="26483"/>
                      </a:moveTo>
                      <a:cubicBezTo>
                        <a:pt x="187" y="24882"/>
                        <a:pt x="0" y="2324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184"/>
                        <a:pt x="43176" y="22768"/>
                        <a:pt x="43128" y="23350"/>
                      </a:cubicBezTo>
                      <a:lnTo>
                        <a:pt x="21600" y="21600"/>
                      </a:lnTo>
                      <a:lnTo>
                        <a:pt x="559" y="26483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05" name="Arc 32"/>
                <p:cNvSpPr>
                  <a:spLocks/>
                </p:cNvSpPr>
                <p:nvPr/>
              </p:nvSpPr>
              <p:spPr bwMode="auto">
                <a:xfrm>
                  <a:off x="2837" y="4257"/>
                  <a:ext cx="2840" cy="570"/>
                </a:xfrm>
                <a:custGeom>
                  <a:avLst/>
                  <a:gdLst>
                    <a:gd name="T0" fmla="*/ 0 w 43200"/>
                    <a:gd name="T1" fmla="*/ 570 h 21674"/>
                    <a:gd name="T2" fmla="*/ 2840 w 43200"/>
                    <a:gd name="T3" fmla="*/ 568 h 21674"/>
                    <a:gd name="T4" fmla="*/ 1420 w 43200"/>
                    <a:gd name="T5" fmla="*/ 568 h 2167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3200" h="21674" fill="none" extrusionOk="0">
                      <a:moveTo>
                        <a:pt x="0" y="21673"/>
                      </a:moveTo>
                      <a:cubicBezTo>
                        <a:pt x="0" y="21649"/>
                        <a:pt x="0" y="21624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-1"/>
                        <a:pt x="43199" y="9670"/>
                        <a:pt x="43200" y="21599"/>
                      </a:cubicBezTo>
                    </a:path>
                    <a:path w="43200" h="21674" stroke="0" extrusionOk="0">
                      <a:moveTo>
                        <a:pt x="0" y="21673"/>
                      </a:moveTo>
                      <a:cubicBezTo>
                        <a:pt x="0" y="21649"/>
                        <a:pt x="0" y="21624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-1"/>
                        <a:pt x="43199" y="9670"/>
                        <a:pt x="43200" y="21599"/>
                      </a:cubicBezTo>
                      <a:lnTo>
                        <a:pt x="21600" y="21600"/>
                      </a:lnTo>
                      <a:lnTo>
                        <a:pt x="0" y="21673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06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4257" y="2270"/>
                  <a:ext cx="0" cy="2556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07" name="Line 34"/>
                <p:cNvSpPr>
                  <a:spLocks noChangeShapeType="1"/>
                </p:cNvSpPr>
                <p:nvPr/>
              </p:nvSpPr>
              <p:spPr bwMode="auto">
                <a:xfrm>
                  <a:off x="4260" y="2265"/>
                  <a:ext cx="1380" cy="243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08" name="Line 35"/>
                <p:cNvSpPr>
                  <a:spLocks noChangeShapeType="1"/>
                </p:cNvSpPr>
                <p:nvPr/>
              </p:nvSpPr>
              <p:spPr bwMode="auto">
                <a:xfrm flipH="1">
                  <a:off x="2876" y="2258"/>
                  <a:ext cx="1380" cy="243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09" name="Oval 36"/>
                <p:cNvSpPr>
                  <a:spLocks noChangeArrowheads="1"/>
                </p:cNvSpPr>
                <p:nvPr/>
              </p:nvSpPr>
              <p:spPr bwMode="auto">
                <a:xfrm>
                  <a:off x="4222" y="4778"/>
                  <a:ext cx="71" cy="71"/>
                </a:xfrm>
                <a:prstGeom prst="ellipse">
                  <a:avLst/>
                </a:pr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10" name="Line 37"/>
                <p:cNvSpPr>
                  <a:spLocks noChangeShapeType="1"/>
                </p:cNvSpPr>
                <p:nvPr/>
              </p:nvSpPr>
              <p:spPr bwMode="auto">
                <a:xfrm>
                  <a:off x="4260" y="4815"/>
                  <a:ext cx="851" cy="458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11" name="Line 38"/>
                <p:cNvSpPr>
                  <a:spLocks noChangeShapeType="1"/>
                </p:cNvSpPr>
                <p:nvPr/>
              </p:nvSpPr>
              <p:spPr bwMode="auto">
                <a:xfrm>
                  <a:off x="4260" y="2265"/>
                  <a:ext cx="857" cy="3005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12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4150" y="4857"/>
                  <a:ext cx="1991" cy="83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13" name="Line 40"/>
                <p:cNvSpPr>
                  <a:spLocks noChangeShapeType="1"/>
                </p:cNvSpPr>
                <p:nvPr/>
              </p:nvSpPr>
              <p:spPr bwMode="auto">
                <a:xfrm>
                  <a:off x="4369" y="3964"/>
                  <a:ext cx="1779" cy="89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14" name="Line 41"/>
                <p:cNvSpPr>
                  <a:spLocks noChangeShapeType="1"/>
                </p:cNvSpPr>
                <p:nvPr/>
              </p:nvSpPr>
              <p:spPr bwMode="auto">
                <a:xfrm flipV="1">
                  <a:off x="2357" y="3962"/>
                  <a:ext cx="2012" cy="828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15" name="Line 42"/>
                <p:cNvSpPr>
                  <a:spLocks noChangeShapeType="1"/>
                </p:cNvSpPr>
                <p:nvPr/>
              </p:nvSpPr>
              <p:spPr bwMode="auto">
                <a:xfrm>
                  <a:off x="2370" y="4796"/>
                  <a:ext cx="1779" cy="89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16" name="Line 43"/>
                <p:cNvSpPr>
                  <a:spLocks noChangeShapeType="1"/>
                </p:cNvSpPr>
                <p:nvPr/>
              </p:nvSpPr>
              <p:spPr bwMode="auto">
                <a:xfrm>
                  <a:off x="4253" y="2265"/>
                  <a:ext cx="112" cy="1695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17" name="Line 44"/>
                <p:cNvSpPr>
                  <a:spLocks noChangeShapeType="1"/>
                </p:cNvSpPr>
                <p:nvPr/>
              </p:nvSpPr>
              <p:spPr bwMode="auto">
                <a:xfrm>
                  <a:off x="4253" y="2265"/>
                  <a:ext cx="1890" cy="258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18" name="Line 45"/>
                <p:cNvSpPr>
                  <a:spLocks noChangeShapeType="1"/>
                </p:cNvSpPr>
                <p:nvPr/>
              </p:nvSpPr>
              <p:spPr bwMode="auto">
                <a:xfrm flipH="1">
                  <a:off x="4140" y="2258"/>
                  <a:ext cx="113" cy="342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19" name="Line 46"/>
                <p:cNvSpPr>
                  <a:spLocks noChangeShapeType="1"/>
                </p:cNvSpPr>
                <p:nvPr/>
              </p:nvSpPr>
              <p:spPr bwMode="auto">
                <a:xfrm flipH="1">
                  <a:off x="2363" y="2258"/>
                  <a:ext cx="1890" cy="2527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303" name="Freeform 54"/>
              <p:cNvSpPr>
                <a:spLocks/>
              </p:cNvSpPr>
              <p:nvPr/>
            </p:nvSpPr>
            <p:spPr bwMode="auto">
              <a:xfrm>
                <a:off x="3816" y="2118"/>
                <a:ext cx="66" cy="120"/>
              </a:xfrm>
              <a:custGeom>
                <a:avLst/>
                <a:gdLst>
                  <a:gd name="T0" fmla="*/ 0 w 165"/>
                  <a:gd name="T1" fmla="*/ 0 h 300"/>
                  <a:gd name="T2" fmla="*/ 66 w 165"/>
                  <a:gd name="T3" fmla="*/ 42 h 300"/>
                  <a:gd name="T4" fmla="*/ 66 w 165"/>
                  <a:gd name="T5" fmla="*/ 120 h 3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5" h="300">
                    <a:moveTo>
                      <a:pt x="0" y="0"/>
                    </a:moveTo>
                    <a:lnTo>
                      <a:pt x="165" y="105"/>
                    </a:lnTo>
                    <a:lnTo>
                      <a:pt x="165" y="300"/>
                    </a:lnTo>
                  </a:path>
                </a:pathLst>
              </a:custGeom>
              <a:noFill/>
              <a:ln w="1905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295" name="Text Box 56"/>
            <p:cNvSpPr txBox="1">
              <a:spLocks noChangeArrowheads="1"/>
            </p:cNvSpPr>
            <p:nvPr/>
          </p:nvSpPr>
          <p:spPr bwMode="auto">
            <a:xfrm>
              <a:off x="4197" y="3637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A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2296" name="Text Box 57"/>
            <p:cNvSpPr txBox="1">
              <a:spLocks noChangeArrowheads="1"/>
            </p:cNvSpPr>
            <p:nvPr/>
          </p:nvSpPr>
          <p:spPr bwMode="auto">
            <a:xfrm>
              <a:off x="2811" y="2962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D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2297" name="Text Box 60"/>
            <p:cNvSpPr txBox="1">
              <a:spLocks noChangeArrowheads="1"/>
            </p:cNvSpPr>
            <p:nvPr/>
          </p:nvSpPr>
          <p:spPr bwMode="auto">
            <a:xfrm>
              <a:off x="5493" y="3088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B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2298" name="Text Box 61"/>
            <p:cNvSpPr txBox="1">
              <a:spLocks noChangeArrowheads="1"/>
            </p:cNvSpPr>
            <p:nvPr/>
          </p:nvSpPr>
          <p:spPr bwMode="auto">
            <a:xfrm>
              <a:off x="4359" y="2233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C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2299" name="Text Box 62"/>
            <p:cNvSpPr txBox="1">
              <a:spLocks noChangeArrowheads="1"/>
            </p:cNvSpPr>
            <p:nvPr/>
          </p:nvSpPr>
          <p:spPr bwMode="auto">
            <a:xfrm>
              <a:off x="4260" y="1063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P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2300" name="Text Box 63"/>
            <p:cNvSpPr txBox="1">
              <a:spLocks noChangeArrowheads="1"/>
            </p:cNvSpPr>
            <p:nvPr/>
          </p:nvSpPr>
          <p:spPr bwMode="auto">
            <a:xfrm>
              <a:off x="4017" y="2863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O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2301" name="Text Box 64"/>
            <p:cNvSpPr txBox="1">
              <a:spLocks noChangeArrowheads="1"/>
            </p:cNvSpPr>
            <p:nvPr/>
          </p:nvSpPr>
          <p:spPr bwMode="auto">
            <a:xfrm>
              <a:off x="4827" y="3376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H</a:t>
              </a:r>
              <a:endParaRPr lang="ru-RU" sz="2400">
                <a:latin typeface="Times New Roman" pitchFamily="18" charset="0"/>
              </a:endParaRPr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2026568" cy="1143000"/>
          </a:xfrm>
          <a:noFill/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Задача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47675" y="1800225"/>
            <a:ext cx="8415338" cy="2744788"/>
          </a:xfrm>
        </p:spPr>
        <p:txBody>
          <a:bodyPr/>
          <a:lstStyle/>
          <a:p>
            <a:pPr marL="98425" indent="-6350" eaLnBrk="1" hangingPunct="1">
              <a:spcBef>
                <a:spcPct val="50000"/>
              </a:spcBef>
              <a:buFontTx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Вокруг конуса описана правильная четырехугольная пирамида. Найдите полную поверхность пирамиды, если радиус основания конуса равен 6, а образующая конуса равна 10.</a:t>
            </a:r>
          </a:p>
          <a:p>
            <a:pPr marL="98425" indent="-6350" eaLnBrk="1" hangingPunct="1">
              <a:buFontTx/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192088" y="1557338"/>
            <a:ext cx="4602162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2400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71463" y="1700213"/>
            <a:ext cx="4510087" cy="4460875"/>
            <a:chOff x="2811" y="1063"/>
            <a:chExt cx="2841" cy="2810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959" y="1317"/>
              <a:ext cx="2590" cy="2344"/>
              <a:chOff x="3058" y="1182"/>
              <a:chExt cx="1516" cy="1372"/>
            </a:xfrm>
          </p:grpSpPr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3058" y="1182"/>
                <a:ext cx="1516" cy="1372"/>
                <a:chOff x="2357" y="2258"/>
                <a:chExt cx="3791" cy="3430"/>
              </a:xfrm>
            </p:grpSpPr>
            <p:sp>
              <p:nvSpPr>
                <p:cNvPr id="14390" name="Arc 8"/>
                <p:cNvSpPr>
                  <a:spLocks/>
                </p:cNvSpPr>
                <p:nvPr/>
              </p:nvSpPr>
              <p:spPr bwMode="auto">
                <a:xfrm flipV="1">
                  <a:off x="2837" y="4697"/>
                  <a:ext cx="2840" cy="696"/>
                </a:xfrm>
                <a:custGeom>
                  <a:avLst/>
                  <a:gdLst>
                    <a:gd name="T0" fmla="*/ 37 w 43200"/>
                    <a:gd name="T1" fmla="*/ 696 h 26484"/>
                    <a:gd name="T2" fmla="*/ 2835 w 43200"/>
                    <a:gd name="T3" fmla="*/ 614 h 26484"/>
                    <a:gd name="T4" fmla="*/ 1420 w 43200"/>
                    <a:gd name="T5" fmla="*/ 568 h 2648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3200" h="26484" fill="none" extrusionOk="0">
                      <a:moveTo>
                        <a:pt x="559" y="26483"/>
                      </a:moveTo>
                      <a:cubicBezTo>
                        <a:pt x="187" y="24882"/>
                        <a:pt x="0" y="2324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184"/>
                        <a:pt x="43176" y="22768"/>
                        <a:pt x="43128" y="23350"/>
                      </a:cubicBezTo>
                    </a:path>
                    <a:path w="43200" h="26484" stroke="0" extrusionOk="0">
                      <a:moveTo>
                        <a:pt x="559" y="26483"/>
                      </a:moveTo>
                      <a:cubicBezTo>
                        <a:pt x="187" y="24882"/>
                        <a:pt x="0" y="2324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184"/>
                        <a:pt x="43176" y="22768"/>
                        <a:pt x="43128" y="23350"/>
                      </a:cubicBezTo>
                      <a:lnTo>
                        <a:pt x="21600" y="21600"/>
                      </a:lnTo>
                      <a:lnTo>
                        <a:pt x="559" y="26483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91" name="Arc 9"/>
                <p:cNvSpPr>
                  <a:spLocks/>
                </p:cNvSpPr>
                <p:nvPr/>
              </p:nvSpPr>
              <p:spPr bwMode="auto">
                <a:xfrm>
                  <a:off x="2837" y="4257"/>
                  <a:ext cx="2840" cy="570"/>
                </a:xfrm>
                <a:custGeom>
                  <a:avLst/>
                  <a:gdLst>
                    <a:gd name="T0" fmla="*/ 0 w 43200"/>
                    <a:gd name="T1" fmla="*/ 570 h 21674"/>
                    <a:gd name="T2" fmla="*/ 2840 w 43200"/>
                    <a:gd name="T3" fmla="*/ 568 h 21674"/>
                    <a:gd name="T4" fmla="*/ 1420 w 43200"/>
                    <a:gd name="T5" fmla="*/ 568 h 2167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3200" h="21674" fill="none" extrusionOk="0">
                      <a:moveTo>
                        <a:pt x="0" y="21673"/>
                      </a:moveTo>
                      <a:cubicBezTo>
                        <a:pt x="0" y="21649"/>
                        <a:pt x="0" y="21624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-1"/>
                        <a:pt x="43199" y="9670"/>
                        <a:pt x="43200" y="21599"/>
                      </a:cubicBezTo>
                    </a:path>
                    <a:path w="43200" h="21674" stroke="0" extrusionOk="0">
                      <a:moveTo>
                        <a:pt x="0" y="21673"/>
                      </a:moveTo>
                      <a:cubicBezTo>
                        <a:pt x="0" y="21649"/>
                        <a:pt x="0" y="21624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-1"/>
                        <a:pt x="43199" y="9670"/>
                        <a:pt x="43200" y="21599"/>
                      </a:cubicBezTo>
                      <a:lnTo>
                        <a:pt x="21600" y="21600"/>
                      </a:lnTo>
                      <a:lnTo>
                        <a:pt x="0" y="21673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92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4257" y="2270"/>
                  <a:ext cx="0" cy="2556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93" name="Line 11"/>
                <p:cNvSpPr>
                  <a:spLocks noChangeShapeType="1"/>
                </p:cNvSpPr>
                <p:nvPr/>
              </p:nvSpPr>
              <p:spPr bwMode="auto">
                <a:xfrm>
                  <a:off x="4260" y="2265"/>
                  <a:ext cx="1380" cy="243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94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2876" y="2258"/>
                  <a:ext cx="1380" cy="243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95" name="Oval 13"/>
                <p:cNvSpPr>
                  <a:spLocks noChangeArrowheads="1"/>
                </p:cNvSpPr>
                <p:nvPr/>
              </p:nvSpPr>
              <p:spPr bwMode="auto">
                <a:xfrm>
                  <a:off x="4222" y="4778"/>
                  <a:ext cx="71" cy="71"/>
                </a:xfrm>
                <a:prstGeom prst="ellipse">
                  <a:avLst/>
                </a:pr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96" name="Line 14"/>
                <p:cNvSpPr>
                  <a:spLocks noChangeShapeType="1"/>
                </p:cNvSpPr>
                <p:nvPr/>
              </p:nvSpPr>
              <p:spPr bwMode="auto">
                <a:xfrm>
                  <a:off x="4260" y="4815"/>
                  <a:ext cx="851" cy="458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97" name="Line 15"/>
                <p:cNvSpPr>
                  <a:spLocks noChangeShapeType="1"/>
                </p:cNvSpPr>
                <p:nvPr/>
              </p:nvSpPr>
              <p:spPr bwMode="auto">
                <a:xfrm>
                  <a:off x="4260" y="2265"/>
                  <a:ext cx="857" cy="3005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98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4150" y="4857"/>
                  <a:ext cx="1991" cy="83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99" name="Line 17"/>
                <p:cNvSpPr>
                  <a:spLocks noChangeShapeType="1"/>
                </p:cNvSpPr>
                <p:nvPr/>
              </p:nvSpPr>
              <p:spPr bwMode="auto">
                <a:xfrm>
                  <a:off x="4369" y="3964"/>
                  <a:ext cx="1779" cy="89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0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2357" y="3962"/>
                  <a:ext cx="2012" cy="828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01" name="Line 19"/>
                <p:cNvSpPr>
                  <a:spLocks noChangeShapeType="1"/>
                </p:cNvSpPr>
                <p:nvPr/>
              </p:nvSpPr>
              <p:spPr bwMode="auto">
                <a:xfrm>
                  <a:off x="2370" y="4796"/>
                  <a:ext cx="1779" cy="89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02" name="Line 20"/>
                <p:cNvSpPr>
                  <a:spLocks noChangeShapeType="1"/>
                </p:cNvSpPr>
                <p:nvPr/>
              </p:nvSpPr>
              <p:spPr bwMode="auto">
                <a:xfrm>
                  <a:off x="4253" y="2265"/>
                  <a:ext cx="112" cy="1695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03" name="Line 21"/>
                <p:cNvSpPr>
                  <a:spLocks noChangeShapeType="1"/>
                </p:cNvSpPr>
                <p:nvPr/>
              </p:nvSpPr>
              <p:spPr bwMode="auto">
                <a:xfrm>
                  <a:off x="4253" y="2265"/>
                  <a:ext cx="1890" cy="258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04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4140" y="2258"/>
                  <a:ext cx="113" cy="342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05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2363" y="2258"/>
                  <a:ext cx="1890" cy="2527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4389" name="Freeform 24"/>
              <p:cNvSpPr>
                <a:spLocks/>
              </p:cNvSpPr>
              <p:nvPr/>
            </p:nvSpPr>
            <p:spPr bwMode="auto">
              <a:xfrm>
                <a:off x="3816" y="2118"/>
                <a:ext cx="66" cy="120"/>
              </a:xfrm>
              <a:custGeom>
                <a:avLst/>
                <a:gdLst>
                  <a:gd name="T0" fmla="*/ 0 w 165"/>
                  <a:gd name="T1" fmla="*/ 0 h 300"/>
                  <a:gd name="T2" fmla="*/ 66 w 165"/>
                  <a:gd name="T3" fmla="*/ 42 h 300"/>
                  <a:gd name="T4" fmla="*/ 66 w 165"/>
                  <a:gd name="T5" fmla="*/ 120 h 3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5" h="300">
                    <a:moveTo>
                      <a:pt x="0" y="0"/>
                    </a:moveTo>
                    <a:lnTo>
                      <a:pt x="165" y="105"/>
                    </a:lnTo>
                    <a:lnTo>
                      <a:pt x="165" y="300"/>
                    </a:lnTo>
                  </a:path>
                </a:pathLst>
              </a:custGeom>
              <a:noFill/>
              <a:ln w="1905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381" name="Text Box 25"/>
            <p:cNvSpPr txBox="1">
              <a:spLocks noChangeArrowheads="1"/>
            </p:cNvSpPr>
            <p:nvPr/>
          </p:nvSpPr>
          <p:spPr bwMode="auto">
            <a:xfrm>
              <a:off x="4197" y="3637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A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382" name="Text Box 26"/>
            <p:cNvSpPr txBox="1">
              <a:spLocks noChangeArrowheads="1"/>
            </p:cNvSpPr>
            <p:nvPr/>
          </p:nvSpPr>
          <p:spPr bwMode="auto">
            <a:xfrm>
              <a:off x="2811" y="2962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D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383" name="Text Box 27"/>
            <p:cNvSpPr txBox="1">
              <a:spLocks noChangeArrowheads="1"/>
            </p:cNvSpPr>
            <p:nvPr/>
          </p:nvSpPr>
          <p:spPr bwMode="auto">
            <a:xfrm>
              <a:off x="5493" y="3088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B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384" name="Text Box 28"/>
            <p:cNvSpPr txBox="1">
              <a:spLocks noChangeArrowheads="1"/>
            </p:cNvSpPr>
            <p:nvPr/>
          </p:nvSpPr>
          <p:spPr bwMode="auto">
            <a:xfrm>
              <a:off x="4359" y="2233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C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385" name="Text Box 29"/>
            <p:cNvSpPr txBox="1">
              <a:spLocks noChangeArrowheads="1"/>
            </p:cNvSpPr>
            <p:nvPr/>
          </p:nvSpPr>
          <p:spPr bwMode="auto">
            <a:xfrm>
              <a:off x="4260" y="1063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P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386" name="Text Box 30"/>
            <p:cNvSpPr txBox="1">
              <a:spLocks noChangeArrowheads="1"/>
            </p:cNvSpPr>
            <p:nvPr/>
          </p:nvSpPr>
          <p:spPr bwMode="auto">
            <a:xfrm>
              <a:off x="4017" y="2863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O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387" name="Text Box 31"/>
            <p:cNvSpPr txBox="1">
              <a:spLocks noChangeArrowheads="1"/>
            </p:cNvSpPr>
            <p:nvPr/>
          </p:nvSpPr>
          <p:spPr bwMode="auto">
            <a:xfrm>
              <a:off x="4827" y="3376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H</a:t>
              </a:r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14341" name="Rectangle 33"/>
          <p:cNvSpPr>
            <a:spLocks noChangeArrowheads="1"/>
          </p:cNvSpPr>
          <p:nvPr/>
        </p:nvSpPr>
        <p:spPr bwMode="auto">
          <a:xfrm>
            <a:off x="4948238" y="1568450"/>
            <a:ext cx="3900487" cy="488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98425" indent="-6350">
              <a:spcBef>
                <a:spcPct val="50000"/>
              </a:spcBef>
            </a:pPr>
            <a:endParaRPr lang="ru-RU" sz="2400" b="1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5083175" y="2125663"/>
            <a:ext cx="3635375" cy="3635375"/>
            <a:chOff x="5677" y="12778"/>
            <a:chExt cx="3408" cy="3408"/>
          </a:xfrm>
        </p:grpSpPr>
        <p:sp>
          <p:nvSpPr>
            <p:cNvPr id="14354" name="Line 36"/>
            <p:cNvSpPr>
              <a:spLocks noChangeShapeType="1"/>
            </p:cNvSpPr>
            <p:nvPr/>
          </p:nvSpPr>
          <p:spPr bwMode="auto">
            <a:xfrm>
              <a:off x="5677" y="12778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5" name="Line 37"/>
            <p:cNvSpPr>
              <a:spLocks noChangeShapeType="1"/>
            </p:cNvSpPr>
            <p:nvPr/>
          </p:nvSpPr>
          <p:spPr bwMode="auto">
            <a:xfrm>
              <a:off x="5677" y="13062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6" name="Line 38"/>
            <p:cNvSpPr>
              <a:spLocks noChangeShapeType="1"/>
            </p:cNvSpPr>
            <p:nvPr/>
          </p:nvSpPr>
          <p:spPr bwMode="auto">
            <a:xfrm>
              <a:off x="5677" y="13346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7" name="Line 39"/>
            <p:cNvSpPr>
              <a:spLocks noChangeShapeType="1"/>
            </p:cNvSpPr>
            <p:nvPr/>
          </p:nvSpPr>
          <p:spPr bwMode="auto">
            <a:xfrm>
              <a:off x="5677" y="13630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8" name="Line 40"/>
            <p:cNvSpPr>
              <a:spLocks noChangeShapeType="1"/>
            </p:cNvSpPr>
            <p:nvPr/>
          </p:nvSpPr>
          <p:spPr bwMode="auto">
            <a:xfrm>
              <a:off x="5677" y="13914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9" name="Line 41"/>
            <p:cNvSpPr>
              <a:spLocks noChangeShapeType="1"/>
            </p:cNvSpPr>
            <p:nvPr/>
          </p:nvSpPr>
          <p:spPr bwMode="auto">
            <a:xfrm>
              <a:off x="5677" y="14198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0" name="Line 42"/>
            <p:cNvSpPr>
              <a:spLocks noChangeShapeType="1"/>
            </p:cNvSpPr>
            <p:nvPr/>
          </p:nvSpPr>
          <p:spPr bwMode="auto">
            <a:xfrm>
              <a:off x="5677" y="14482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1" name="Line 43"/>
            <p:cNvSpPr>
              <a:spLocks noChangeShapeType="1"/>
            </p:cNvSpPr>
            <p:nvPr/>
          </p:nvSpPr>
          <p:spPr bwMode="auto">
            <a:xfrm>
              <a:off x="5677" y="14766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2" name="Line 44"/>
            <p:cNvSpPr>
              <a:spLocks noChangeShapeType="1"/>
            </p:cNvSpPr>
            <p:nvPr/>
          </p:nvSpPr>
          <p:spPr bwMode="auto">
            <a:xfrm>
              <a:off x="5677" y="15050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3" name="Line 45"/>
            <p:cNvSpPr>
              <a:spLocks noChangeShapeType="1"/>
            </p:cNvSpPr>
            <p:nvPr/>
          </p:nvSpPr>
          <p:spPr bwMode="auto">
            <a:xfrm>
              <a:off x="5677" y="15334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4" name="Line 46"/>
            <p:cNvSpPr>
              <a:spLocks noChangeShapeType="1"/>
            </p:cNvSpPr>
            <p:nvPr/>
          </p:nvSpPr>
          <p:spPr bwMode="auto">
            <a:xfrm>
              <a:off x="5677" y="15618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5" name="Line 47"/>
            <p:cNvSpPr>
              <a:spLocks noChangeShapeType="1"/>
            </p:cNvSpPr>
            <p:nvPr/>
          </p:nvSpPr>
          <p:spPr bwMode="auto">
            <a:xfrm>
              <a:off x="5677" y="15902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6" name="Line 48"/>
            <p:cNvSpPr>
              <a:spLocks noChangeShapeType="1"/>
            </p:cNvSpPr>
            <p:nvPr/>
          </p:nvSpPr>
          <p:spPr bwMode="auto">
            <a:xfrm>
              <a:off x="5677" y="16186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7" name="Line 49"/>
            <p:cNvSpPr>
              <a:spLocks noChangeShapeType="1"/>
            </p:cNvSpPr>
            <p:nvPr/>
          </p:nvSpPr>
          <p:spPr bwMode="auto">
            <a:xfrm>
              <a:off x="5677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8" name="Line 50"/>
            <p:cNvSpPr>
              <a:spLocks noChangeShapeType="1"/>
            </p:cNvSpPr>
            <p:nvPr/>
          </p:nvSpPr>
          <p:spPr bwMode="auto">
            <a:xfrm>
              <a:off x="5961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9" name="Line 51"/>
            <p:cNvSpPr>
              <a:spLocks noChangeShapeType="1"/>
            </p:cNvSpPr>
            <p:nvPr/>
          </p:nvSpPr>
          <p:spPr bwMode="auto">
            <a:xfrm>
              <a:off x="6245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0" name="Line 52"/>
            <p:cNvSpPr>
              <a:spLocks noChangeShapeType="1"/>
            </p:cNvSpPr>
            <p:nvPr/>
          </p:nvSpPr>
          <p:spPr bwMode="auto">
            <a:xfrm>
              <a:off x="6529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1" name="Line 53"/>
            <p:cNvSpPr>
              <a:spLocks noChangeShapeType="1"/>
            </p:cNvSpPr>
            <p:nvPr/>
          </p:nvSpPr>
          <p:spPr bwMode="auto">
            <a:xfrm>
              <a:off x="6813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2" name="Line 54"/>
            <p:cNvSpPr>
              <a:spLocks noChangeShapeType="1"/>
            </p:cNvSpPr>
            <p:nvPr/>
          </p:nvSpPr>
          <p:spPr bwMode="auto">
            <a:xfrm>
              <a:off x="7097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3" name="Line 55"/>
            <p:cNvSpPr>
              <a:spLocks noChangeShapeType="1"/>
            </p:cNvSpPr>
            <p:nvPr/>
          </p:nvSpPr>
          <p:spPr bwMode="auto">
            <a:xfrm>
              <a:off x="7381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4" name="Line 56"/>
            <p:cNvSpPr>
              <a:spLocks noChangeShapeType="1"/>
            </p:cNvSpPr>
            <p:nvPr/>
          </p:nvSpPr>
          <p:spPr bwMode="auto">
            <a:xfrm>
              <a:off x="7665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5" name="Line 57"/>
            <p:cNvSpPr>
              <a:spLocks noChangeShapeType="1"/>
            </p:cNvSpPr>
            <p:nvPr/>
          </p:nvSpPr>
          <p:spPr bwMode="auto">
            <a:xfrm>
              <a:off x="7949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6" name="Line 58"/>
            <p:cNvSpPr>
              <a:spLocks noChangeShapeType="1"/>
            </p:cNvSpPr>
            <p:nvPr/>
          </p:nvSpPr>
          <p:spPr bwMode="auto">
            <a:xfrm>
              <a:off x="8233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7" name="Line 59"/>
            <p:cNvSpPr>
              <a:spLocks noChangeShapeType="1"/>
            </p:cNvSpPr>
            <p:nvPr/>
          </p:nvSpPr>
          <p:spPr bwMode="auto">
            <a:xfrm>
              <a:off x="8517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8" name="Line 60"/>
            <p:cNvSpPr>
              <a:spLocks noChangeShapeType="1"/>
            </p:cNvSpPr>
            <p:nvPr/>
          </p:nvSpPr>
          <p:spPr bwMode="auto">
            <a:xfrm>
              <a:off x="8801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9" name="Line 61"/>
            <p:cNvSpPr>
              <a:spLocks noChangeShapeType="1"/>
            </p:cNvSpPr>
            <p:nvPr/>
          </p:nvSpPr>
          <p:spPr bwMode="auto">
            <a:xfrm>
              <a:off x="9085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82"/>
          <p:cNvGrpSpPr>
            <a:grpSpLocks/>
          </p:cNvGrpSpPr>
          <p:nvPr/>
        </p:nvGrpSpPr>
        <p:grpSpPr bwMode="auto">
          <a:xfrm>
            <a:off x="5419725" y="2454275"/>
            <a:ext cx="2981325" cy="2900363"/>
            <a:chOff x="3414" y="1546"/>
            <a:chExt cx="1878" cy="1827"/>
          </a:xfrm>
        </p:grpSpPr>
        <p:sp>
          <p:nvSpPr>
            <p:cNvPr id="14344" name="Rectangle 63"/>
            <p:cNvSpPr>
              <a:spLocks noChangeArrowheads="1"/>
            </p:cNvSpPr>
            <p:nvPr/>
          </p:nvSpPr>
          <p:spPr bwMode="auto">
            <a:xfrm>
              <a:off x="3583" y="1719"/>
              <a:ext cx="1526" cy="1525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Oval 64"/>
            <p:cNvSpPr>
              <a:spLocks noChangeArrowheads="1"/>
            </p:cNvSpPr>
            <p:nvPr/>
          </p:nvSpPr>
          <p:spPr bwMode="auto">
            <a:xfrm>
              <a:off x="3583" y="1719"/>
              <a:ext cx="1526" cy="1525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6" name="Oval 66"/>
            <p:cNvSpPr>
              <a:spLocks noChangeArrowheads="1"/>
            </p:cNvSpPr>
            <p:nvPr/>
          </p:nvSpPr>
          <p:spPr bwMode="auto">
            <a:xfrm>
              <a:off x="4323" y="2465"/>
              <a:ext cx="47" cy="47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7" name="Line 72"/>
            <p:cNvSpPr>
              <a:spLocks noChangeShapeType="1"/>
            </p:cNvSpPr>
            <p:nvPr/>
          </p:nvSpPr>
          <p:spPr bwMode="auto">
            <a:xfrm>
              <a:off x="4346" y="2490"/>
              <a:ext cx="76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Text Box 74"/>
            <p:cNvSpPr txBox="1">
              <a:spLocks noChangeArrowheads="1"/>
            </p:cNvSpPr>
            <p:nvPr/>
          </p:nvSpPr>
          <p:spPr bwMode="auto">
            <a:xfrm>
              <a:off x="4170" y="2311"/>
              <a:ext cx="141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O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349" name="Text Box 75"/>
            <p:cNvSpPr txBox="1">
              <a:spLocks noChangeArrowheads="1"/>
            </p:cNvSpPr>
            <p:nvPr/>
          </p:nvSpPr>
          <p:spPr bwMode="auto">
            <a:xfrm>
              <a:off x="3414" y="3139"/>
              <a:ext cx="141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D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350" name="Text Box 76"/>
            <p:cNvSpPr txBox="1">
              <a:spLocks noChangeArrowheads="1"/>
            </p:cNvSpPr>
            <p:nvPr/>
          </p:nvSpPr>
          <p:spPr bwMode="auto">
            <a:xfrm>
              <a:off x="5115" y="3139"/>
              <a:ext cx="141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A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351" name="Text Box 77"/>
            <p:cNvSpPr txBox="1">
              <a:spLocks noChangeArrowheads="1"/>
            </p:cNvSpPr>
            <p:nvPr/>
          </p:nvSpPr>
          <p:spPr bwMode="auto">
            <a:xfrm>
              <a:off x="5124" y="1564"/>
              <a:ext cx="141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B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352" name="Text Box 80"/>
            <p:cNvSpPr txBox="1">
              <a:spLocks noChangeArrowheads="1"/>
            </p:cNvSpPr>
            <p:nvPr/>
          </p:nvSpPr>
          <p:spPr bwMode="auto">
            <a:xfrm>
              <a:off x="3414" y="1546"/>
              <a:ext cx="141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C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353" name="Text Box 81"/>
            <p:cNvSpPr txBox="1">
              <a:spLocks noChangeArrowheads="1"/>
            </p:cNvSpPr>
            <p:nvPr/>
          </p:nvSpPr>
          <p:spPr bwMode="auto">
            <a:xfrm>
              <a:off x="5151" y="2374"/>
              <a:ext cx="141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H</a:t>
              </a:r>
              <a:endParaRPr lang="ru-RU" sz="2400">
                <a:latin typeface="Times New Roman" pitchFamily="18" charset="0"/>
              </a:endParaRPr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192088" y="1557338"/>
            <a:ext cx="4602162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2400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71463" y="1700213"/>
            <a:ext cx="4510087" cy="4460875"/>
            <a:chOff x="2811" y="1063"/>
            <a:chExt cx="2841" cy="2810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959" y="1317"/>
              <a:ext cx="2590" cy="2344"/>
              <a:chOff x="3058" y="1182"/>
              <a:chExt cx="1516" cy="1372"/>
            </a:xfrm>
          </p:grpSpPr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3058" y="1182"/>
                <a:ext cx="1516" cy="1372"/>
                <a:chOff x="2357" y="2258"/>
                <a:chExt cx="3791" cy="3430"/>
              </a:xfrm>
            </p:grpSpPr>
            <p:sp>
              <p:nvSpPr>
                <p:cNvPr id="15376" name="Arc 8"/>
                <p:cNvSpPr>
                  <a:spLocks/>
                </p:cNvSpPr>
                <p:nvPr/>
              </p:nvSpPr>
              <p:spPr bwMode="auto">
                <a:xfrm flipV="1">
                  <a:off x="2837" y="4697"/>
                  <a:ext cx="2840" cy="696"/>
                </a:xfrm>
                <a:custGeom>
                  <a:avLst/>
                  <a:gdLst>
                    <a:gd name="T0" fmla="*/ 37 w 43200"/>
                    <a:gd name="T1" fmla="*/ 696 h 26484"/>
                    <a:gd name="T2" fmla="*/ 2835 w 43200"/>
                    <a:gd name="T3" fmla="*/ 614 h 26484"/>
                    <a:gd name="T4" fmla="*/ 1420 w 43200"/>
                    <a:gd name="T5" fmla="*/ 568 h 2648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3200" h="26484" fill="none" extrusionOk="0">
                      <a:moveTo>
                        <a:pt x="559" y="26483"/>
                      </a:moveTo>
                      <a:cubicBezTo>
                        <a:pt x="187" y="24882"/>
                        <a:pt x="0" y="2324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184"/>
                        <a:pt x="43176" y="22768"/>
                        <a:pt x="43128" y="23350"/>
                      </a:cubicBezTo>
                    </a:path>
                    <a:path w="43200" h="26484" stroke="0" extrusionOk="0">
                      <a:moveTo>
                        <a:pt x="559" y="26483"/>
                      </a:moveTo>
                      <a:cubicBezTo>
                        <a:pt x="187" y="24882"/>
                        <a:pt x="0" y="2324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184"/>
                        <a:pt x="43176" y="22768"/>
                        <a:pt x="43128" y="23350"/>
                      </a:cubicBezTo>
                      <a:lnTo>
                        <a:pt x="21600" y="21600"/>
                      </a:lnTo>
                      <a:lnTo>
                        <a:pt x="559" y="26483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77" name="Arc 9"/>
                <p:cNvSpPr>
                  <a:spLocks/>
                </p:cNvSpPr>
                <p:nvPr/>
              </p:nvSpPr>
              <p:spPr bwMode="auto">
                <a:xfrm>
                  <a:off x="2837" y="4257"/>
                  <a:ext cx="2840" cy="570"/>
                </a:xfrm>
                <a:custGeom>
                  <a:avLst/>
                  <a:gdLst>
                    <a:gd name="T0" fmla="*/ 0 w 43200"/>
                    <a:gd name="T1" fmla="*/ 570 h 21674"/>
                    <a:gd name="T2" fmla="*/ 2840 w 43200"/>
                    <a:gd name="T3" fmla="*/ 568 h 21674"/>
                    <a:gd name="T4" fmla="*/ 1420 w 43200"/>
                    <a:gd name="T5" fmla="*/ 568 h 2167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3200" h="21674" fill="none" extrusionOk="0">
                      <a:moveTo>
                        <a:pt x="0" y="21673"/>
                      </a:moveTo>
                      <a:cubicBezTo>
                        <a:pt x="0" y="21649"/>
                        <a:pt x="0" y="21624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-1"/>
                        <a:pt x="43199" y="9670"/>
                        <a:pt x="43200" y="21599"/>
                      </a:cubicBezTo>
                    </a:path>
                    <a:path w="43200" h="21674" stroke="0" extrusionOk="0">
                      <a:moveTo>
                        <a:pt x="0" y="21673"/>
                      </a:moveTo>
                      <a:cubicBezTo>
                        <a:pt x="0" y="21649"/>
                        <a:pt x="0" y="21624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-1"/>
                        <a:pt x="43199" y="9670"/>
                        <a:pt x="43200" y="21599"/>
                      </a:cubicBezTo>
                      <a:lnTo>
                        <a:pt x="21600" y="21600"/>
                      </a:lnTo>
                      <a:lnTo>
                        <a:pt x="0" y="21673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78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4257" y="2270"/>
                  <a:ext cx="0" cy="2556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79" name="Line 11"/>
                <p:cNvSpPr>
                  <a:spLocks noChangeShapeType="1"/>
                </p:cNvSpPr>
                <p:nvPr/>
              </p:nvSpPr>
              <p:spPr bwMode="auto">
                <a:xfrm>
                  <a:off x="4260" y="2265"/>
                  <a:ext cx="1380" cy="243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80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2876" y="2258"/>
                  <a:ext cx="1380" cy="243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81" name="Oval 13"/>
                <p:cNvSpPr>
                  <a:spLocks noChangeArrowheads="1"/>
                </p:cNvSpPr>
                <p:nvPr/>
              </p:nvSpPr>
              <p:spPr bwMode="auto">
                <a:xfrm>
                  <a:off x="4222" y="4778"/>
                  <a:ext cx="71" cy="71"/>
                </a:xfrm>
                <a:prstGeom prst="ellipse">
                  <a:avLst/>
                </a:pr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82" name="Line 14"/>
                <p:cNvSpPr>
                  <a:spLocks noChangeShapeType="1"/>
                </p:cNvSpPr>
                <p:nvPr/>
              </p:nvSpPr>
              <p:spPr bwMode="auto">
                <a:xfrm>
                  <a:off x="4260" y="4815"/>
                  <a:ext cx="851" cy="458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83" name="Line 15"/>
                <p:cNvSpPr>
                  <a:spLocks noChangeShapeType="1"/>
                </p:cNvSpPr>
                <p:nvPr/>
              </p:nvSpPr>
              <p:spPr bwMode="auto">
                <a:xfrm>
                  <a:off x="4260" y="2265"/>
                  <a:ext cx="857" cy="3005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84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4150" y="4857"/>
                  <a:ext cx="1991" cy="83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85" name="Line 17"/>
                <p:cNvSpPr>
                  <a:spLocks noChangeShapeType="1"/>
                </p:cNvSpPr>
                <p:nvPr/>
              </p:nvSpPr>
              <p:spPr bwMode="auto">
                <a:xfrm>
                  <a:off x="4369" y="3964"/>
                  <a:ext cx="1779" cy="89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86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2357" y="3962"/>
                  <a:ext cx="2012" cy="828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87" name="Line 19"/>
                <p:cNvSpPr>
                  <a:spLocks noChangeShapeType="1"/>
                </p:cNvSpPr>
                <p:nvPr/>
              </p:nvSpPr>
              <p:spPr bwMode="auto">
                <a:xfrm>
                  <a:off x="2370" y="4796"/>
                  <a:ext cx="1779" cy="89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88" name="Line 20"/>
                <p:cNvSpPr>
                  <a:spLocks noChangeShapeType="1"/>
                </p:cNvSpPr>
                <p:nvPr/>
              </p:nvSpPr>
              <p:spPr bwMode="auto">
                <a:xfrm>
                  <a:off x="4253" y="2265"/>
                  <a:ext cx="112" cy="1695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89" name="Line 21"/>
                <p:cNvSpPr>
                  <a:spLocks noChangeShapeType="1"/>
                </p:cNvSpPr>
                <p:nvPr/>
              </p:nvSpPr>
              <p:spPr bwMode="auto">
                <a:xfrm>
                  <a:off x="4253" y="2265"/>
                  <a:ext cx="1890" cy="258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90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4140" y="2258"/>
                  <a:ext cx="113" cy="342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91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2363" y="2258"/>
                  <a:ext cx="1890" cy="2527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5375" name="Freeform 24"/>
              <p:cNvSpPr>
                <a:spLocks/>
              </p:cNvSpPr>
              <p:nvPr/>
            </p:nvSpPr>
            <p:spPr bwMode="auto">
              <a:xfrm>
                <a:off x="3816" y="2118"/>
                <a:ext cx="66" cy="120"/>
              </a:xfrm>
              <a:custGeom>
                <a:avLst/>
                <a:gdLst>
                  <a:gd name="T0" fmla="*/ 0 w 165"/>
                  <a:gd name="T1" fmla="*/ 0 h 300"/>
                  <a:gd name="T2" fmla="*/ 66 w 165"/>
                  <a:gd name="T3" fmla="*/ 42 h 300"/>
                  <a:gd name="T4" fmla="*/ 66 w 165"/>
                  <a:gd name="T5" fmla="*/ 120 h 3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5" h="300">
                    <a:moveTo>
                      <a:pt x="0" y="0"/>
                    </a:moveTo>
                    <a:lnTo>
                      <a:pt x="165" y="105"/>
                    </a:lnTo>
                    <a:lnTo>
                      <a:pt x="165" y="300"/>
                    </a:lnTo>
                  </a:path>
                </a:pathLst>
              </a:custGeom>
              <a:noFill/>
              <a:ln w="1905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5367" name="Text Box 25"/>
            <p:cNvSpPr txBox="1">
              <a:spLocks noChangeArrowheads="1"/>
            </p:cNvSpPr>
            <p:nvPr/>
          </p:nvSpPr>
          <p:spPr bwMode="auto">
            <a:xfrm>
              <a:off x="4197" y="3637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A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5368" name="Text Box 26"/>
            <p:cNvSpPr txBox="1">
              <a:spLocks noChangeArrowheads="1"/>
            </p:cNvSpPr>
            <p:nvPr/>
          </p:nvSpPr>
          <p:spPr bwMode="auto">
            <a:xfrm>
              <a:off x="2811" y="2962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D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5369" name="Text Box 27"/>
            <p:cNvSpPr txBox="1">
              <a:spLocks noChangeArrowheads="1"/>
            </p:cNvSpPr>
            <p:nvPr/>
          </p:nvSpPr>
          <p:spPr bwMode="auto">
            <a:xfrm>
              <a:off x="5493" y="3088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B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5370" name="Text Box 28"/>
            <p:cNvSpPr txBox="1">
              <a:spLocks noChangeArrowheads="1"/>
            </p:cNvSpPr>
            <p:nvPr/>
          </p:nvSpPr>
          <p:spPr bwMode="auto">
            <a:xfrm>
              <a:off x="4359" y="2233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C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5371" name="Text Box 29"/>
            <p:cNvSpPr txBox="1">
              <a:spLocks noChangeArrowheads="1"/>
            </p:cNvSpPr>
            <p:nvPr/>
          </p:nvSpPr>
          <p:spPr bwMode="auto">
            <a:xfrm>
              <a:off x="4260" y="1063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P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5372" name="Text Box 30"/>
            <p:cNvSpPr txBox="1">
              <a:spLocks noChangeArrowheads="1"/>
            </p:cNvSpPr>
            <p:nvPr/>
          </p:nvSpPr>
          <p:spPr bwMode="auto">
            <a:xfrm>
              <a:off x="4017" y="2863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O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5373" name="Text Box 31"/>
            <p:cNvSpPr txBox="1">
              <a:spLocks noChangeArrowheads="1"/>
            </p:cNvSpPr>
            <p:nvPr/>
          </p:nvSpPr>
          <p:spPr bwMode="auto">
            <a:xfrm>
              <a:off x="4827" y="3376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H</a:t>
              </a:r>
              <a:endParaRPr lang="ru-RU" sz="2400">
                <a:latin typeface="Times New Roman" pitchFamily="18" charset="0"/>
              </a:endParaRPr>
            </a:p>
          </p:txBody>
        </p:sp>
      </p:grpSp>
      <p:graphicFrame>
        <p:nvGraphicFramePr>
          <p:cNvPr id="15365" name="Объект 3"/>
          <p:cNvGraphicFramePr>
            <a:graphicFrameLocks noChangeAspect="1"/>
          </p:cNvGraphicFramePr>
          <p:nvPr/>
        </p:nvGraphicFramePr>
        <p:xfrm>
          <a:off x="5220072" y="1412776"/>
          <a:ext cx="3376613" cy="4773612"/>
        </p:xfrm>
        <a:graphic>
          <a:graphicData uri="http://schemas.openxmlformats.org/presentationml/2006/ole">
            <p:oleObj spid="_x0000_s4098" name="Формула" r:id="rId3" imgW="1904760" imgH="2692080" progId="Equation.3">
              <p:embed/>
            </p:oleObj>
          </a:graphicData>
        </a:graphic>
      </p:graphicFrame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27050" y="315913"/>
            <a:ext cx="1596678" cy="1143000"/>
          </a:xfrm>
          <a:noFill/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Задача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76238" y="1800225"/>
            <a:ext cx="8545512" cy="2965450"/>
          </a:xfrm>
        </p:spPr>
        <p:txBody>
          <a:bodyPr>
            <a:normAutofit/>
          </a:bodyPr>
          <a:lstStyle/>
          <a:p>
            <a:pPr marL="98425" indent="-6350" eaLnBrk="1" hangingPunct="1">
              <a:spcBef>
                <a:spcPct val="50000"/>
              </a:spcBef>
              <a:buFontTx/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конус вписана правильная четырехугольная пирамида. Найдите полную поверхность конуса, если боковое ребро пирамиды равно 15, а ее высота равна 9. В ответе запишите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l-GR" sz="3200" dirty="0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249238" y="1557338"/>
            <a:ext cx="4459287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2400"/>
          </a:p>
        </p:txBody>
      </p:sp>
      <p:sp>
        <p:nvSpPr>
          <p:cNvPr id="17411" name="Rectangle 31"/>
          <p:cNvSpPr>
            <a:spLocks noChangeArrowheads="1"/>
          </p:cNvSpPr>
          <p:nvPr/>
        </p:nvSpPr>
        <p:spPr bwMode="auto">
          <a:xfrm>
            <a:off x="4948238" y="1568450"/>
            <a:ext cx="3900487" cy="488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98425" indent="-6350">
              <a:spcBef>
                <a:spcPct val="50000"/>
              </a:spcBef>
            </a:pPr>
            <a:endParaRPr lang="ru-RU" sz="2400" b="1"/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5083175" y="2125663"/>
            <a:ext cx="3635375" cy="3635375"/>
            <a:chOff x="5677" y="12778"/>
            <a:chExt cx="3408" cy="3408"/>
          </a:xfrm>
        </p:grpSpPr>
        <p:sp>
          <p:nvSpPr>
            <p:cNvPr id="17450" name="Line 33"/>
            <p:cNvSpPr>
              <a:spLocks noChangeShapeType="1"/>
            </p:cNvSpPr>
            <p:nvPr/>
          </p:nvSpPr>
          <p:spPr bwMode="auto">
            <a:xfrm>
              <a:off x="5677" y="12778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1" name="Line 34"/>
            <p:cNvSpPr>
              <a:spLocks noChangeShapeType="1"/>
            </p:cNvSpPr>
            <p:nvPr/>
          </p:nvSpPr>
          <p:spPr bwMode="auto">
            <a:xfrm>
              <a:off x="5677" y="13062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2" name="Line 35"/>
            <p:cNvSpPr>
              <a:spLocks noChangeShapeType="1"/>
            </p:cNvSpPr>
            <p:nvPr/>
          </p:nvSpPr>
          <p:spPr bwMode="auto">
            <a:xfrm>
              <a:off x="5677" y="13346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3" name="Line 36"/>
            <p:cNvSpPr>
              <a:spLocks noChangeShapeType="1"/>
            </p:cNvSpPr>
            <p:nvPr/>
          </p:nvSpPr>
          <p:spPr bwMode="auto">
            <a:xfrm>
              <a:off x="5677" y="13630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4" name="Line 37"/>
            <p:cNvSpPr>
              <a:spLocks noChangeShapeType="1"/>
            </p:cNvSpPr>
            <p:nvPr/>
          </p:nvSpPr>
          <p:spPr bwMode="auto">
            <a:xfrm>
              <a:off x="5677" y="13914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5" name="Line 38"/>
            <p:cNvSpPr>
              <a:spLocks noChangeShapeType="1"/>
            </p:cNvSpPr>
            <p:nvPr/>
          </p:nvSpPr>
          <p:spPr bwMode="auto">
            <a:xfrm>
              <a:off x="5677" y="14198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6" name="Line 39"/>
            <p:cNvSpPr>
              <a:spLocks noChangeShapeType="1"/>
            </p:cNvSpPr>
            <p:nvPr/>
          </p:nvSpPr>
          <p:spPr bwMode="auto">
            <a:xfrm>
              <a:off x="5677" y="14482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7" name="Line 40"/>
            <p:cNvSpPr>
              <a:spLocks noChangeShapeType="1"/>
            </p:cNvSpPr>
            <p:nvPr/>
          </p:nvSpPr>
          <p:spPr bwMode="auto">
            <a:xfrm>
              <a:off x="5677" y="14766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8" name="Line 41"/>
            <p:cNvSpPr>
              <a:spLocks noChangeShapeType="1"/>
            </p:cNvSpPr>
            <p:nvPr/>
          </p:nvSpPr>
          <p:spPr bwMode="auto">
            <a:xfrm>
              <a:off x="5677" y="15050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9" name="Line 42"/>
            <p:cNvSpPr>
              <a:spLocks noChangeShapeType="1"/>
            </p:cNvSpPr>
            <p:nvPr/>
          </p:nvSpPr>
          <p:spPr bwMode="auto">
            <a:xfrm>
              <a:off x="5677" y="15334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0" name="Line 43"/>
            <p:cNvSpPr>
              <a:spLocks noChangeShapeType="1"/>
            </p:cNvSpPr>
            <p:nvPr/>
          </p:nvSpPr>
          <p:spPr bwMode="auto">
            <a:xfrm>
              <a:off x="5677" y="15618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1" name="Line 44"/>
            <p:cNvSpPr>
              <a:spLocks noChangeShapeType="1"/>
            </p:cNvSpPr>
            <p:nvPr/>
          </p:nvSpPr>
          <p:spPr bwMode="auto">
            <a:xfrm>
              <a:off x="5677" y="15902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2" name="Line 45"/>
            <p:cNvSpPr>
              <a:spLocks noChangeShapeType="1"/>
            </p:cNvSpPr>
            <p:nvPr/>
          </p:nvSpPr>
          <p:spPr bwMode="auto">
            <a:xfrm>
              <a:off x="5677" y="16186"/>
              <a:ext cx="340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3" name="Line 46"/>
            <p:cNvSpPr>
              <a:spLocks noChangeShapeType="1"/>
            </p:cNvSpPr>
            <p:nvPr/>
          </p:nvSpPr>
          <p:spPr bwMode="auto">
            <a:xfrm>
              <a:off x="5677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4" name="Line 47"/>
            <p:cNvSpPr>
              <a:spLocks noChangeShapeType="1"/>
            </p:cNvSpPr>
            <p:nvPr/>
          </p:nvSpPr>
          <p:spPr bwMode="auto">
            <a:xfrm>
              <a:off x="5961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5" name="Line 48"/>
            <p:cNvSpPr>
              <a:spLocks noChangeShapeType="1"/>
            </p:cNvSpPr>
            <p:nvPr/>
          </p:nvSpPr>
          <p:spPr bwMode="auto">
            <a:xfrm>
              <a:off x="6245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6" name="Line 49"/>
            <p:cNvSpPr>
              <a:spLocks noChangeShapeType="1"/>
            </p:cNvSpPr>
            <p:nvPr/>
          </p:nvSpPr>
          <p:spPr bwMode="auto">
            <a:xfrm>
              <a:off x="6529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7" name="Line 50"/>
            <p:cNvSpPr>
              <a:spLocks noChangeShapeType="1"/>
            </p:cNvSpPr>
            <p:nvPr/>
          </p:nvSpPr>
          <p:spPr bwMode="auto">
            <a:xfrm>
              <a:off x="6813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8" name="Line 51"/>
            <p:cNvSpPr>
              <a:spLocks noChangeShapeType="1"/>
            </p:cNvSpPr>
            <p:nvPr/>
          </p:nvSpPr>
          <p:spPr bwMode="auto">
            <a:xfrm>
              <a:off x="7097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9" name="Line 52"/>
            <p:cNvSpPr>
              <a:spLocks noChangeShapeType="1"/>
            </p:cNvSpPr>
            <p:nvPr/>
          </p:nvSpPr>
          <p:spPr bwMode="auto">
            <a:xfrm>
              <a:off x="7381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0" name="Line 53"/>
            <p:cNvSpPr>
              <a:spLocks noChangeShapeType="1"/>
            </p:cNvSpPr>
            <p:nvPr/>
          </p:nvSpPr>
          <p:spPr bwMode="auto">
            <a:xfrm>
              <a:off x="7665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1" name="Line 54"/>
            <p:cNvSpPr>
              <a:spLocks noChangeShapeType="1"/>
            </p:cNvSpPr>
            <p:nvPr/>
          </p:nvSpPr>
          <p:spPr bwMode="auto">
            <a:xfrm>
              <a:off x="7949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2" name="Line 55"/>
            <p:cNvSpPr>
              <a:spLocks noChangeShapeType="1"/>
            </p:cNvSpPr>
            <p:nvPr/>
          </p:nvSpPr>
          <p:spPr bwMode="auto">
            <a:xfrm>
              <a:off x="8233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3" name="Line 56"/>
            <p:cNvSpPr>
              <a:spLocks noChangeShapeType="1"/>
            </p:cNvSpPr>
            <p:nvPr/>
          </p:nvSpPr>
          <p:spPr bwMode="auto">
            <a:xfrm>
              <a:off x="8517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4" name="Line 57"/>
            <p:cNvSpPr>
              <a:spLocks noChangeShapeType="1"/>
            </p:cNvSpPr>
            <p:nvPr/>
          </p:nvSpPr>
          <p:spPr bwMode="auto">
            <a:xfrm>
              <a:off x="8801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5" name="Line 58"/>
            <p:cNvSpPr>
              <a:spLocks noChangeShapeType="1"/>
            </p:cNvSpPr>
            <p:nvPr/>
          </p:nvSpPr>
          <p:spPr bwMode="auto">
            <a:xfrm>
              <a:off x="9085" y="12778"/>
              <a:ext cx="0" cy="340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71"/>
          <p:cNvGrpSpPr>
            <a:grpSpLocks/>
          </p:cNvGrpSpPr>
          <p:nvPr/>
        </p:nvGrpSpPr>
        <p:grpSpPr bwMode="auto">
          <a:xfrm>
            <a:off x="657225" y="1744663"/>
            <a:ext cx="3709988" cy="4503737"/>
            <a:chOff x="2997" y="1027"/>
            <a:chExt cx="2337" cy="2837"/>
          </a:xfrm>
        </p:grpSpPr>
        <p:sp>
          <p:nvSpPr>
            <p:cNvPr id="17427" name="Text Box 72"/>
            <p:cNvSpPr txBox="1">
              <a:spLocks noChangeArrowheads="1"/>
            </p:cNvSpPr>
            <p:nvPr/>
          </p:nvSpPr>
          <p:spPr bwMode="auto">
            <a:xfrm>
              <a:off x="3951" y="3097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O</a:t>
              </a: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4" name="Group 73"/>
            <p:cNvGrpSpPr>
              <a:grpSpLocks/>
            </p:cNvGrpSpPr>
            <p:nvPr/>
          </p:nvGrpSpPr>
          <p:grpSpPr bwMode="auto">
            <a:xfrm>
              <a:off x="3037" y="1216"/>
              <a:ext cx="2245" cy="2478"/>
              <a:chOff x="3037" y="1216"/>
              <a:chExt cx="1136" cy="1254"/>
            </a:xfrm>
          </p:grpSpPr>
          <p:sp>
            <p:nvSpPr>
              <p:cNvPr id="17434" name="Arc 74"/>
              <p:cNvSpPr>
                <a:spLocks/>
              </p:cNvSpPr>
              <p:nvPr/>
            </p:nvSpPr>
            <p:spPr bwMode="auto">
              <a:xfrm flipV="1">
                <a:off x="3037" y="2187"/>
                <a:ext cx="1136" cy="283"/>
              </a:xfrm>
              <a:custGeom>
                <a:avLst/>
                <a:gdLst>
                  <a:gd name="T0" fmla="*/ 18 w 43200"/>
                  <a:gd name="T1" fmla="*/ 283 h 26932"/>
                  <a:gd name="T2" fmla="*/ 1120 w 43200"/>
                  <a:gd name="T3" fmla="*/ 281 h 26932"/>
                  <a:gd name="T4" fmla="*/ 568 w 43200"/>
                  <a:gd name="T5" fmla="*/ 227 h 2693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26932" fill="none" extrusionOk="0">
                    <a:moveTo>
                      <a:pt x="668" y="26932"/>
                    </a:moveTo>
                    <a:cubicBezTo>
                      <a:pt x="224" y="25189"/>
                      <a:pt x="0" y="23398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3339"/>
                      <a:pt x="42989" y="25073"/>
                      <a:pt x="42573" y="26762"/>
                    </a:cubicBezTo>
                  </a:path>
                  <a:path w="43200" h="26932" stroke="0" extrusionOk="0">
                    <a:moveTo>
                      <a:pt x="668" y="26932"/>
                    </a:moveTo>
                    <a:cubicBezTo>
                      <a:pt x="224" y="25189"/>
                      <a:pt x="0" y="23398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3339"/>
                      <a:pt x="42989" y="25073"/>
                      <a:pt x="42573" y="26762"/>
                    </a:cubicBezTo>
                    <a:lnTo>
                      <a:pt x="21600" y="21600"/>
                    </a:lnTo>
                    <a:lnTo>
                      <a:pt x="668" y="26932"/>
                    </a:lnTo>
                    <a:close/>
                  </a:path>
                </a:pathLst>
              </a:cu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5" name="Arc 75"/>
              <p:cNvSpPr>
                <a:spLocks/>
              </p:cNvSpPr>
              <p:nvPr/>
            </p:nvSpPr>
            <p:spPr bwMode="auto">
              <a:xfrm>
                <a:off x="3037" y="2015"/>
                <a:ext cx="1136" cy="228"/>
              </a:xfrm>
              <a:custGeom>
                <a:avLst/>
                <a:gdLst>
                  <a:gd name="T0" fmla="*/ 0 w 43200"/>
                  <a:gd name="T1" fmla="*/ 228 h 21674"/>
                  <a:gd name="T2" fmla="*/ 1136 w 43200"/>
                  <a:gd name="T3" fmla="*/ 227 h 21674"/>
                  <a:gd name="T4" fmla="*/ 568 w 43200"/>
                  <a:gd name="T5" fmla="*/ 227 h 2167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21674" fill="none" extrusionOk="0">
                    <a:moveTo>
                      <a:pt x="0" y="21673"/>
                    </a:moveTo>
                    <a:cubicBezTo>
                      <a:pt x="0" y="21649"/>
                      <a:pt x="0" y="21624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</a:path>
                  <a:path w="43200" h="21674" stroke="0" extrusionOk="0">
                    <a:moveTo>
                      <a:pt x="0" y="21673"/>
                    </a:moveTo>
                    <a:cubicBezTo>
                      <a:pt x="0" y="21649"/>
                      <a:pt x="0" y="21624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  <a:lnTo>
                      <a:pt x="21600" y="21600"/>
                    </a:lnTo>
                    <a:lnTo>
                      <a:pt x="0" y="21673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6" name="Line 76"/>
              <p:cNvSpPr>
                <a:spLocks noChangeShapeType="1"/>
              </p:cNvSpPr>
              <p:nvPr/>
            </p:nvSpPr>
            <p:spPr bwMode="auto">
              <a:xfrm flipV="1">
                <a:off x="3605" y="1221"/>
                <a:ext cx="0" cy="102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7" name="Line 77"/>
              <p:cNvSpPr>
                <a:spLocks noChangeShapeType="1"/>
              </p:cNvSpPr>
              <p:nvPr/>
            </p:nvSpPr>
            <p:spPr bwMode="auto">
              <a:xfrm>
                <a:off x="3606" y="1219"/>
                <a:ext cx="552" cy="97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8" name="Line 78"/>
              <p:cNvSpPr>
                <a:spLocks noChangeShapeType="1"/>
              </p:cNvSpPr>
              <p:nvPr/>
            </p:nvSpPr>
            <p:spPr bwMode="auto">
              <a:xfrm flipH="1">
                <a:off x="3052" y="1216"/>
                <a:ext cx="552" cy="97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9" name="Oval 79"/>
              <p:cNvSpPr>
                <a:spLocks noChangeArrowheads="1"/>
              </p:cNvSpPr>
              <p:nvPr/>
            </p:nvSpPr>
            <p:spPr bwMode="auto">
              <a:xfrm>
                <a:off x="3591" y="2224"/>
                <a:ext cx="28" cy="2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40" name="Line 80"/>
              <p:cNvSpPr>
                <a:spLocks noChangeShapeType="1"/>
              </p:cNvSpPr>
              <p:nvPr/>
            </p:nvSpPr>
            <p:spPr bwMode="auto">
              <a:xfrm>
                <a:off x="3606" y="2239"/>
                <a:ext cx="223" cy="20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41" name="Line 81"/>
              <p:cNvSpPr>
                <a:spLocks noChangeShapeType="1"/>
              </p:cNvSpPr>
              <p:nvPr/>
            </p:nvSpPr>
            <p:spPr bwMode="auto">
              <a:xfrm>
                <a:off x="3604" y="1219"/>
                <a:ext cx="225" cy="123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42" name="Line 82"/>
              <p:cNvSpPr>
                <a:spLocks noChangeShapeType="1"/>
              </p:cNvSpPr>
              <p:nvPr/>
            </p:nvSpPr>
            <p:spPr bwMode="auto">
              <a:xfrm>
                <a:off x="3108" y="2353"/>
                <a:ext cx="723" cy="9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43" name="Line 83"/>
              <p:cNvSpPr>
                <a:spLocks noChangeShapeType="1"/>
              </p:cNvSpPr>
              <p:nvPr/>
            </p:nvSpPr>
            <p:spPr bwMode="auto">
              <a:xfrm flipV="1">
                <a:off x="3106" y="2036"/>
                <a:ext cx="265" cy="31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44" name="Line 84"/>
              <p:cNvSpPr>
                <a:spLocks noChangeShapeType="1"/>
              </p:cNvSpPr>
              <p:nvPr/>
            </p:nvSpPr>
            <p:spPr bwMode="auto">
              <a:xfrm>
                <a:off x="3373" y="2034"/>
                <a:ext cx="725" cy="9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45" name="Line 85"/>
              <p:cNvSpPr>
                <a:spLocks noChangeShapeType="1"/>
              </p:cNvSpPr>
              <p:nvPr/>
            </p:nvSpPr>
            <p:spPr bwMode="auto">
              <a:xfrm flipV="1">
                <a:off x="3832" y="2131"/>
                <a:ext cx="265" cy="31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46" name="Line 86"/>
              <p:cNvSpPr>
                <a:spLocks noChangeShapeType="1"/>
              </p:cNvSpPr>
              <p:nvPr/>
            </p:nvSpPr>
            <p:spPr bwMode="auto">
              <a:xfrm>
                <a:off x="3600" y="1219"/>
                <a:ext cx="492" cy="91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47" name="Line 87"/>
              <p:cNvSpPr>
                <a:spLocks noChangeShapeType="1"/>
              </p:cNvSpPr>
              <p:nvPr/>
            </p:nvSpPr>
            <p:spPr bwMode="auto">
              <a:xfrm flipH="1">
                <a:off x="3372" y="1221"/>
                <a:ext cx="228" cy="814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48" name="Line 88"/>
              <p:cNvSpPr>
                <a:spLocks noChangeShapeType="1"/>
              </p:cNvSpPr>
              <p:nvPr/>
            </p:nvSpPr>
            <p:spPr bwMode="auto">
              <a:xfrm flipH="1">
                <a:off x="3105" y="1221"/>
                <a:ext cx="498" cy="113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49" name="Freeform 89"/>
              <p:cNvSpPr>
                <a:spLocks/>
              </p:cNvSpPr>
              <p:nvPr/>
            </p:nvSpPr>
            <p:spPr bwMode="auto">
              <a:xfrm>
                <a:off x="3603" y="2161"/>
                <a:ext cx="51" cy="120"/>
              </a:xfrm>
              <a:custGeom>
                <a:avLst/>
                <a:gdLst>
                  <a:gd name="T0" fmla="*/ 0 w 128"/>
                  <a:gd name="T1" fmla="*/ 0 h 300"/>
                  <a:gd name="T2" fmla="*/ 51 w 128"/>
                  <a:gd name="T3" fmla="*/ 51 h 300"/>
                  <a:gd name="T4" fmla="*/ 51 w 128"/>
                  <a:gd name="T5" fmla="*/ 120 h 3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8" h="300">
                    <a:moveTo>
                      <a:pt x="0" y="0"/>
                    </a:moveTo>
                    <a:lnTo>
                      <a:pt x="128" y="127"/>
                    </a:lnTo>
                    <a:lnTo>
                      <a:pt x="128" y="30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429" name="Text Box 90"/>
            <p:cNvSpPr txBox="1">
              <a:spLocks noChangeArrowheads="1"/>
            </p:cNvSpPr>
            <p:nvPr/>
          </p:nvSpPr>
          <p:spPr bwMode="auto">
            <a:xfrm>
              <a:off x="4545" y="3628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A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7430" name="Text Box 91"/>
            <p:cNvSpPr txBox="1">
              <a:spLocks noChangeArrowheads="1"/>
            </p:cNvSpPr>
            <p:nvPr/>
          </p:nvSpPr>
          <p:spPr bwMode="auto">
            <a:xfrm>
              <a:off x="5175" y="2818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B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7431" name="Text Box 92"/>
            <p:cNvSpPr txBox="1">
              <a:spLocks noChangeArrowheads="1"/>
            </p:cNvSpPr>
            <p:nvPr/>
          </p:nvSpPr>
          <p:spPr bwMode="auto">
            <a:xfrm>
              <a:off x="3546" y="2584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C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7432" name="Text Box 93"/>
            <p:cNvSpPr txBox="1">
              <a:spLocks noChangeArrowheads="1"/>
            </p:cNvSpPr>
            <p:nvPr/>
          </p:nvSpPr>
          <p:spPr bwMode="auto">
            <a:xfrm>
              <a:off x="2997" y="3394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D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7433" name="Text Box 94"/>
            <p:cNvSpPr txBox="1">
              <a:spLocks noChangeArrowheads="1"/>
            </p:cNvSpPr>
            <p:nvPr/>
          </p:nvSpPr>
          <p:spPr bwMode="auto">
            <a:xfrm>
              <a:off x="4212" y="1027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P</a:t>
              </a:r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5" name="Group 97"/>
          <p:cNvGrpSpPr>
            <a:grpSpLocks/>
          </p:cNvGrpSpPr>
          <p:nvPr/>
        </p:nvGrpSpPr>
        <p:grpSpPr bwMode="auto">
          <a:xfrm>
            <a:off x="5173663" y="2214563"/>
            <a:ext cx="3436937" cy="3435350"/>
            <a:chOff x="3259" y="1395"/>
            <a:chExt cx="2165" cy="2164"/>
          </a:xfrm>
        </p:grpSpPr>
        <p:sp>
          <p:nvSpPr>
            <p:cNvPr id="17416" name="Rectangle 60"/>
            <p:cNvSpPr>
              <a:spLocks noChangeArrowheads="1"/>
            </p:cNvSpPr>
            <p:nvPr/>
          </p:nvSpPr>
          <p:spPr bwMode="auto">
            <a:xfrm>
              <a:off x="3583" y="1719"/>
              <a:ext cx="1526" cy="1525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7" name="Oval 61"/>
            <p:cNvSpPr>
              <a:spLocks noChangeArrowheads="1"/>
            </p:cNvSpPr>
            <p:nvPr/>
          </p:nvSpPr>
          <p:spPr bwMode="auto">
            <a:xfrm>
              <a:off x="3259" y="1395"/>
              <a:ext cx="2165" cy="2164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8" name="Oval 62"/>
            <p:cNvSpPr>
              <a:spLocks noChangeArrowheads="1"/>
            </p:cNvSpPr>
            <p:nvPr/>
          </p:nvSpPr>
          <p:spPr bwMode="auto">
            <a:xfrm>
              <a:off x="4323" y="2465"/>
              <a:ext cx="47" cy="47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9" name="Line 63"/>
            <p:cNvSpPr>
              <a:spLocks noChangeShapeType="1"/>
            </p:cNvSpPr>
            <p:nvPr/>
          </p:nvSpPr>
          <p:spPr bwMode="auto">
            <a:xfrm>
              <a:off x="4346" y="2490"/>
              <a:ext cx="76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0" name="Text Box 64"/>
            <p:cNvSpPr txBox="1">
              <a:spLocks noChangeArrowheads="1"/>
            </p:cNvSpPr>
            <p:nvPr/>
          </p:nvSpPr>
          <p:spPr bwMode="auto">
            <a:xfrm>
              <a:off x="4170" y="2311"/>
              <a:ext cx="141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O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7421" name="Text Box 65"/>
            <p:cNvSpPr txBox="1">
              <a:spLocks noChangeArrowheads="1"/>
            </p:cNvSpPr>
            <p:nvPr/>
          </p:nvSpPr>
          <p:spPr bwMode="auto">
            <a:xfrm>
              <a:off x="3414" y="3139"/>
              <a:ext cx="141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D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7422" name="Text Box 66"/>
            <p:cNvSpPr txBox="1">
              <a:spLocks noChangeArrowheads="1"/>
            </p:cNvSpPr>
            <p:nvPr/>
          </p:nvSpPr>
          <p:spPr bwMode="auto">
            <a:xfrm>
              <a:off x="5115" y="3139"/>
              <a:ext cx="141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A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7423" name="Text Box 67"/>
            <p:cNvSpPr txBox="1">
              <a:spLocks noChangeArrowheads="1"/>
            </p:cNvSpPr>
            <p:nvPr/>
          </p:nvSpPr>
          <p:spPr bwMode="auto">
            <a:xfrm>
              <a:off x="5124" y="1564"/>
              <a:ext cx="141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B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7424" name="Text Box 68"/>
            <p:cNvSpPr txBox="1">
              <a:spLocks noChangeArrowheads="1"/>
            </p:cNvSpPr>
            <p:nvPr/>
          </p:nvSpPr>
          <p:spPr bwMode="auto">
            <a:xfrm>
              <a:off x="3414" y="1546"/>
              <a:ext cx="141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C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7425" name="Text Box 69"/>
            <p:cNvSpPr txBox="1">
              <a:spLocks noChangeArrowheads="1"/>
            </p:cNvSpPr>
            <p:nvPr/>
          </p:nvSpPr>
          <p:spPr bwMode="auto">
            <a:xfrm>
              <a:off x="5151" y="2374"/>
              <a:ext cx="141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H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7426" name="Line 95"/>
            <p:cNvSpPr>
              <a:spLocks noChangeShapeType="1"/>
            </p:cNvSpPr>
            <p:nvPr/>
          </p:nvSpPr>
          <p:spPr bwMode="auto">
            <a:xfrm>
              <a:off x="4347" y="2484"/>
              <a:ext cx="756" cy="74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415" name="Rectangle 2"/>
          <p:cNvSpPr txBox="1">
            <a:spLocks noChangeArrowheads="1"/>
          </p:cNvSpPr>
          <p:nvPr/>
        </p:nvSpPr>
        <p:spPr bwMode="auto">
          <a:xfrm>
            <a:off x="381000" y="204788"/>
            <a:ext cx="15987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Задача 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284163" y="1557338"/>
            <a:ext cx="4114800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2400"/>
          </a:p>
        </p:txBody>
      </p:sp>
      <p:grpSp>
        <p:nvGrpSpPr>
          <p:cNvPr id="2" name="Group 71"/>
          <p:cNvGrpSpPr>
            <a:grpSpLocks/>
          </p:cNvGrpSpPr>
          <p:nvPr/>
        </p:nvGrpSpPr>
        <p:grpSpPr bwMode="auto">
          <a:xfrm>
            <a:off x="530225" y="1790700"/>
            <a:ext cx="3709988" cy="4503738"/>
            <a:chOff x="2997" y="1027"/>
            <a:chExt cx="2337" cy="2837"/>
          </a:xfrm>
        </p:grpSpPr>
        <p:sp>
          <p:nvSpPr>
            <p:cNvPr id="18438" name="Text Box 72"/>
            <p:cNvSpPr txBox="1">
              <a:spLocks noChangeArrowheads="1"/>
            </p:cNvSpPr>
            <p:nvPr/>
          </p:nvSpPr>
          <p:spPr bwMode="auto">
            <a:xfrm>
              <a:off x="3951" y="3097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O</a:t>
              </a: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3" name="Group 73"/>
            <p:cNvGrpSpPr>
              <a:grpSpLocks/>
            </p:cNvGrpSpPr>
            <p:nvPr/>
          </p:nvGrpSpPr>
          <p:grpSpPr bwMode="auto">
            <a:xfrm>
              <a:off x="3037" y="1216"/>
              <a:ext cx="2245" cy="2478"/>
              <a:chOff x="3037" y="1216"/>
              <a:chExt cx="1136" cy="1254"/>
            </a:xfrm>
          </p:grpSpPr>
          <p:sp>
            <p:nvSpPr>
              <p:cNvPr id="18445" name="Arc 74"/>
              <p:cNvSpPr>
                <a:spLocks/>
              </p:cNvSpPr>
              <p:nvPr/>
            </p:nvSpPr>
            <p:spPr bwMode="auto">
              <a:xfrm flipV="1">
                <a:off x="3037" y="2187"/>
                <a:ext cx="1136" cy="283"/>
              </a:xfrm>
              <a:custGeom>
                <a:avLst/>
                <a:gdLst>
                  <a:gd name="T0" fmla="*/ 18 w 43200"/>
                  <a:gd name="T1" fmla="*/ 283 h 26932"/>
                  <a:gd name="T2" fmla="*/ 1120 w 43200"/>
                  <a:gd name="T3" fmla="*/ 281 h 26932"/>
                  <a:gd name="T4" fmla="*/ 568 w 43200"/>
                  <a:gd name="T5" fmla="*/ 227 h 2693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26932" fill="none" extrusionOk="0">
                    <a:moveTo>
                      <a:pt x="668" y="26932"/>
                    </a:moveTo>
                    <a:cubicBezTo>
                      <a:pt x="224" y="25189"/>
                      <a:pt x="0" y="23398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3339"/>
                      <a:pt x="42989" y="25073"/>
                      <a:pt x="42573" y="26762"/>
                    </a:cubicBezTo>
                  </a:path>
                  <a:path w="43200" h="26932" stroke="0" extrusionOk="0">
                    <a:moveTo>
                      <a:pt x="668" y="26932"/>
                    </a:moveTo>
                    <a:cubicBezTo>
                      <a:pt x="224" y="25189"/>
                      <a:pt x="0" y="23398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3339"/>
                      <a:pt x="42989" y="25073"/>
                      <a:pt x="42573" y="26762"/>
                    </a:cubicBezTo>
                    <a:lnTo>
                      <a:pt x="21600" y="21600"/>
                    </a:lnTo>
                    <a:lnTo>
                      <a:pt x="668" y="26932"/>
                    </a:lnTo>
                    <a:close/>
                  </a:path>
                </a:pathLst>
              </a:cu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46" name="Arc 75"/>
              <p:cNvSpPr>
                <a:spLocks/>
              </p:cNvSpPr>
              <p:nvPr/>
            </p:nvSpPr>
            <p:spPr bwMode="auto">
              <a:xfrm>
                <a:off x="3037" y="2015"/>
                <a:ext cx="1136" cy="228"/>
              </a:xfrm>
              <a:custGeom>
                <a:avLst/>
                <a:gdLst>
                  <a:gd name="T0" fmla="*/ 0 w 43200"/>
                  <a:gd name="T1" fmla="*/ 228 h 21674"/>
                  <a:gd name="T2" fmla="*/ 1136 w 43200"/>
                  <a:gd name="T3" fmla="*/ 227 h 21674"/>
                  <a:gd name="T4" fmla="*/ 568 w 43200"/>
                  <a:gd name="T5" fmla="*/ 227 h 2167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21674" fill="none" extrusionOk="0">
                    <a:moveTo>
                      <a:pt x="0" y="21673"/>
                    </a:moveTo>
                    <a:cubicBezTo>
                      <a:pt x="0" y="21649"/>
                      <a:pt x="0" y="21624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</a:path>
                  <a:path w="43200" h="21674" stroke="0" extrusionOk="0">
                    <a:moveTo>
                      <a:pt x="0" y="21673"/>
                    </a:moveTo>
                    <a:cubicBezTo>
                      <a:pt x="0" y="21649"/>
                      <a:pt x="0" y="21624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  <a:lnTo>
                      <a:pt x="21600" y="21600"/>
                    </a:lnTo>
                    <a:lnTo>
                      <a:pt x="0" y="21673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47" name="Line 76"/>
              <p:cNvSpPr>
                <a:spLocks noChangeShapeType="1"/>
              </p:cNvSpPr>
              <p:nvPr/>
            </p:nvSpPr>
            <p:spPr bwMode="auto">
              <a:xfrm flipV="1">
                <a:off x="3605" y="1221"/>
                <a:ext cx="0" cy="102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48" name="Line 77"/>
              <p:cNvSpPr>
                <a:spLocks noChangeShapeType="1"/>
              </p:cNvSpPr>
              <p:nvPr/>
            </p:nvSpPr>
            <p:spPr bwMode="auto">
              <a:xfrm>
                <a:off x="3606" y="1219"/>
                <a:ext cx="552" cy="97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49" name="Line 78"/>
              <p:cNvSpPr>
                <a:spLocks noChangeShapeType="1"/>
              </p:cNvSpPr>
              <p:nvPr/>
            </p:nvSpPr>
            <p:spPr bwMode="auto">
              <a:xfrm flipH="1">
                <a:off x="3052" y="1216"/>
                <a:ext cx="552" cy="97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0" name="Oval 79"/>
              <p:cNvSpPr>
                <a:spLocks noChangeArrowheads="1"/>
              </p:cNvSpPr>
              <p:nvPr/>
            </p:nvSpPr>
            <p:spPr bwMode="auto">
              <a:xfrm>
                <a:off x="3591" y="2224"/>
                <a:ext cx="28" cy="2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1" name="Line 80"/>
              <p:cNvSpPr>
                <a:spLocks noChangeShapeType="1"/>
              </p:cNvSpPr>
              <p:nvPr/>
            </p:nvSpPr>
            <p:spPr bwMode="auto">
              <a:xfrm>
                <a:off x="3606" y="2239"/>
                <a:ext cx="223" cy="20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2" name="Line 81"/>
              <p:cNvSpPr>
                <a:spLocks noChangeShapeType="1"/>
              </p:cNvSpPr>
              <p:nvPr/>
            </p:nvSpPr>
            <p:spPr bwMode="auto">
              <a:xfrm>
                <a:off x="3604" y="1219"/>
                <a:ext cx="225" cy="123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3" name="Line 82"/>
              <p:cNvSpPr>
                <a:spLocks noChangeShapeType="1"/>
              </p:cNvSpPr>
              <p:nvPr/>
            </p:nvSpPr>
            <p:spPr bwMode="auto">
              <a:xfrm>
                <a:off x="3108" y="2353"/>
                <a:ext cx="723" cy="9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4" name="Line 83"/>
              <p:cNvSpPr>
                <a:spLocks noChangeShapeType="1"/>
              </p:cNvSpPr>
              <p:nvPr/>
            </p:nvSpPr>
            <p:spPr bwMode="auto">
              <a:xfrm flipV="1">
                <a:off x="3106" y="2036"/>
                <a:ext cx="265" cy="31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5" name="Line 84"/>
              <p:cNvSpPr>
                <a:spLocks noChangeShapeType="1"/>
              </p:cNvSpPr>
              <p:nvPr/>
            </p:nvSpPr>
            <p:spPr bwMode="auto">
              <a:xfrm>
                <a:off x="3373" y="2034"/>
                <a:ext cx="725" cy="9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6" name="Line 85"/>
              <p:cNvSpPr>
                <a:spLocks noChangeShapeType="1"/>
              </p:cNvSpPr>
              <p:nvPr/>
            </p:nvSpPr>
            <p:spPr bwMode="auto">
              <a:xfrm flipV="1">
                <a:off x="3832" y="2131"/>
                <a:ext cx="265" cy="31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7" name="Line 86"/>
              <p:cNvSpPr>
                <a:spLocks noChangeShapeType="1"/>
              </p:cNvSpPr>
              <p:nvPr/>
            </p:nvSpPr>
            <p:spPr bwMode="auto">
              <a:xfrm>
                <a:off x="3600" y="1219"/>
                <a:ext cx="492" cy="91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8" name="Line 87"/>
              <p:cNvSpPr>
                <a:spLocks noChangeShapeType="1"/>
              </p:cNvSpPr>
              <p:nvPr/>
            </p:nvSpPr>
            <p:spPr bwMode="auto">
              <a:xfrm flipH="1">
                <a:off x="3372" y="1221"/>
                <a:ext cx="228" cy="814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9" name="Line 88"/>
              <p:cNvSpPr>
                <a:spLocks noChangeShapeType="1"/>
              </p:cNvSpPr>
              <p:nvPr/>
            </p:nvSpPr>
            <p:spPr bwMode="auto">
              <a:xfrm flipH="1">
                <a:off x="3105" y="1221"/>
                <a:ext cx="498" cy="113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60" name="Freeform 89"/>
              <p:cNvSpPr>
                <a:spLocks/>
              </p:cNvSpPr>
              <p:nvPr/>
            </p:nvSpPr>
            <p:spPr bwMode="auto">
              <a:xfrm>
                <a:off x="3603" y="2161"/>
                <a:ext cx="51" cy="120"/>
              </a:xfrm>
              <a:custGeom>
                <a:avLst/>
                <a:gdLst>
                  <a:gd name="T0" fmla="*/ 0 w 128"/>
                  <a:gd name="T1" fmla="*/ 0 h 300"/>
                  <a:gd name="T2" fmla="*/ 51 w 128"/>
                  <a:gd name="T3" fmla="*/ 51 h 300"/>
                  <a:gd name="T4" fmla="*/ 51 w 128"/>
                  <a:gd name="T5" fmla="*/ 120 h 3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8" h="300">
                    <a:moveTo>
                      <a:pt x="0" y="0"/>
                    </a:moveTo>
                    <a:lnTo>
                      <a:pt x="128" y="127"/>
                    </a:lnTo>
                    <a:lnTo>
                      <a:pt x="128" y="30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8440" name="Text Box 90"/>
            <p:cNvSpPr txBox="1">
              <a:spLocks noChangeArrowheads="1"/>
            </p:cNvSpPr>
            <p:nvPr/>
          </p:nvSpPr>
          <p:spPr bwMode="auto">
            <a:xfrm>
              <a:off x="4545" y="3628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A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8441" name="Text Box 91"/>
            <p:cNvSpPr txBox="1">
              <a:spLocks noChangeArrowheads="1"/>
            </p:cNvSpPr>
            <p:nvPr/>
          </p:nvSpPr>
          <p:spPr bwMode="auto">
            <a:xfrm>
              <a:off x="5175" y="2818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B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8442" name="Text Box 92"/>
            <p:cNvSpPr txBox="1">
              <a:spLocks noChangeArrowheads="1"/>
            </p:cNvSpPr>
            <p:nvPr/>
          </p:nvSpPr>
          <p:spPr bwMode="auto">
            <a:xfrm>
              <a:off x="3546" y="2584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C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8443" name="Text Box 93"/>
            <p:cNvSpPr txBox="1">
              <a:spLocks noChangeArrowheads="1"/>
            </p:cNvSpPr>
            <p:nvPr/>
          </p:nvSpPr>
          <p:spPr bwMode="auto">
            <a:xfrm>
              <a:off x="2997" y="3394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D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8444" name="Text Box 94"/>
            <p:cNvSpPr txBox="1">
              <a:spLocks noChangeArrowheads="1"/>
            </p:cNvSpPr>
            <p:nvPr/>
          </p:nvSpPr>
          <p:spPr bwMode="auto">
            <a:xfrm>
              <a:off x="4212" y="1027"/>
              <a:ext cx="15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2400" b="1">
                  <a:latin typeface="Times New Roman" pitchFamily="18" charset="0"/>
                </a:rPr>
                <a:t>P</a:t>
              </a:r>
              <a:endParaRPr lang="ru-RU" sz="2400">
                <a:latin typeface="Times New Roman" pitchFamily="18" charset="0"/>
              </a:endParaRPr>
            </a:p>
          </p:txBody>
        </p:sp>
      </p:grpSp>
      <p:graphicFrame>
        <p:nvGraphicFramePr>
          <p:cNvPr id="18437" name="Объект 2"/>
          <p:cNvGraphicFramePr>
            <a:graphicFrameLocks noChangeAspect="1"/>
          </p:cNvGraphicFramePr>
          <p:nvPr/>
        </p:nvGraphicFramePr>
        <p:xfrm>
          <a:off x="4495800" y="1306513"/>
          <a:ext cx="4483100" cy="5284787"/>
        </p:xfrm>
        <a:graphic>
          <a:graphicData uri="http://schemas.openxmlformats.org/presentationml/2006/ole">
            <p:oleObj spid="_x0000_s5122" name="Формула" r:id="rId3" imgW="2413000" imgH="2844800" progId="Equation.3">
              <p:embed/>
            </p:oleObj>
          </a:graphicData>
        </a:graphic>
      </p:graphicFrame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4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4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title"/>
          </p:nvPr>
        </p:nvSpPr>
        <p:spPr>
          <a:xfrm>
            <a:off x="611560" y="332656"/>
            <a:ext cx="7772400" cy="1002416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0" kern="10" dirty="0" smtClean="0">
                <a:ln w="12600">
                  <a:solidFill>
                    <a:schemeClr val="tx1"/>
                  </a:solidFill>
                  <a:miter lim="800000"/>
                  <a:headEnd/>
                  <a:tailEnd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О</a:t>
            </a:r>
            <a:r>
              <a:rPr lang="ru-RU" b="0" kern="10" dirty="0" smtClean="0">
                <a:ln w="12600">
                  <a:solidFill>
                    <a:schemeClr val="tx1"/>
                  </a:solidFill>
                  <a:miter lim="800000"/>
                  <a:headEnd/>
                  <a:tailEnd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бъём</a:t>
            </a:r>
            <a:r>
              <a:rPr lang="ru-RU" sz="4800" b="0" kern="10" dirty="0" smtClean="0">
                <a:ln w="12600">
                  <a:solidFill>
                    <a:schemeClr val="tx1"/>
                  </a:solidFill>
                  <a:miter lim="800000"/>
                  <a:headEnd/>
                  <a:tailEnd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GB" b="0" kern="10" dirty="0" err="1" smtClean="0">
                <a:ln w="12600">
                  <a:solidFill>
                    <a:schemeClr val="tx1"/>
                  </a:solidFill>
                  <a:miter lim="800000"/>
                  <a:headEnd/>
                  <a:tailEnd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конуса</a:t>
            </a:r>
            <a:endParaRPr lang="en-GB" b="0" kern="10" dirty="0" smtClean="0">
              <a:ln w="12600">
                <a:solidFill>
                  <a:schemeClr val="tx1"/>
                </a:solidFill>
                <a:miter lim="800000"/>
                <a:headEnd/>
                <a:tailEnd/>
              </a:ln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9552" y="1988840"/>
            <a:ext cx="7772400" cy="1509712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 algn="ctr" eaLnBrk="1" hangingPunct="1">
              <a:lnSpc>
                <a:spcPct val="90000"/>
              </a:lnSpc>
              <a:spcBef>
                <a:spcPts val="600"/>
              </a:spcBef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ts val="675"/>
              </a:spcBef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Объём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конуса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равен одной трети произведения площади основания на высоту: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ts val="675"/>
              </a:spcBef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0" y="1323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0" y="1323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404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404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4047" name="Rectangle 15"/>
          <p:cNvSpPr>
            <a:spLocks noChangeArrowheads="1"/>
          </p:cNvSpPr>
          <p:nvPr/>
        </p:nvSpPr>
        <p:spPr bwMode="auto">
          <a:xfrm>
            <a:off x="0" y="1323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00034" y="3714752"/>
            <a:ext cx="8001056" cy="171451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065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857628"/>
            <a:ext cx="7458075" cy="1371600"/>
          </a:xfrm>
          <a:prstGeom prst="rect">
            <a:avLst/>
          </a:prstGeom>
          <a:noFill/>
        </p:spPr>
      </p:pic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0" y="1828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0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4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4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title"/>
          </p:nvPr>
        </p:nvSpPr>
        <p:spPr>
          <a:xfrm>
            <a:off x="611560" y="332656"/>
            <a:ext cx="7772400" cy="1362456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0" kern="10" dirty="0" smtClean="0">
                <a:ln w="12600">
                  <a:solidFill>
                    <a:schemeClr val="tx1"/>
                  </a:solidFill>
                  <a:miter lim="800000"/>
                  <a:headEnd/>
                  <a:tailEnd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О</a:t>
            </a:r>
            <a:r>
              <a:rPr lang="ru-RU" b="0" kern="10" dirty="0" smtClean="0">
                <a:ln w="12600">
                  <a:solidFill>
                    <a:schemeClr val="tx1"/>
                  </a:solidFill>
                  <a:miter lim="800000"/>
                  <a:headEnd/>
                  <a:tailEnd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бъём</a:t>
            </a:r>
            <a:r>
              <a:rPr lang="ru-RU" sz="4800" b="0" kern="10" dirty="0" smtClean="0">
                <a:ln w="12600">
                  <a:solidFill>
                    <a:schemeClr val="tx1"/>
                  </a:solidFill>
                  <a:miter lim="800000"/>
                  <a:headEnd/>
                  <a:tailEnd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b="0" kern="10" dirty="0" smtClean="0">
                <a:ln w="12600">
                  <a:solidFill>
                    <a:schemeClr val="tx1"/>
                  </a:solidFill>
                  <a:miter lim="800000"/>
                  <a:headEnd/>
                  <a:tailEnd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усечённого</a:t>
            </a:r>
            <a:r>
              <a:rPr lang="ru-RU" sz="4800" b="0" kern="10" dirty="0" smtClean="0">
                <a:ln w="12600">
                  <a:solidFill>
                    <a:schemeClr val="tx1"/>
                  </a:solidFill>
                  <a:miter lim="800000"/>
                  <a:headEnd/>
                  <a:tailEnd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GB" b="0" kern="10" dirty="0" err="1" smtClean="0">
                <a:ln w="12600">
                  <a:solidFill>
                    <a:schemeClr val="tx1"/>
                  </a:solidFill>
                  <a:miter lim="800000"/>
                  <a:headEnd/>
                  <a:tailEnd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конуса</a:t>
            </a:r>
            <a:endParaRPr lang="en-GB" b="0" kern="10" dirty="0" smtClean="0">
              <a:ln w="12600">
                <a:solidFill>
                  <a:schemeClr val="tx1"/>
                </a:solidFill>
                <a:miter lim="800000"/>
                <a:headEnd/>
                <a:tailEnd/>
              </a:ln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9552" y="1988840"/>
            <a:ext cx="7772400" cy="1509712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 algn="ctr" eaLnBrk="1" hangingPunct="1">
              <a:lnSpc>
                <a:spcPct val="90000"/>
              </a:lnSpc>
              <a:spcBef>
                <a:spcPts val="600"/>
              </a:spcBef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ts val="675"/>
              </a:spcBef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Объём усечённого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конуса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высота которого равна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h,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 площади оснований равны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ts val="675"/>
              </a:spcBef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0" y="1323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0" y="1323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404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404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4047" name="Rectangle 15"/>
          <p:cNvSpPr>
            <a:spLocks noChangeArrowheads="1"/>
          </p:cNvSpPr>
          <p:nvPr/>
        </p:nvSpPr>
        <p:spPr bwMode="auto">
          <a:xfrm>
            <a:off x="0" y="1323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85720" y="3714752"/>
            <a:ext cx="8429684" cy="171451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0" y="1828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789040"/>
            <a:ext cx="8001056" cy="1371600"/>
          </a:xfrm>
          <a:prstGeom prst="rect">
            <a:avLst/>
          </a:prstGeom>
          <a:noFill/>
        </p:spPr>
      </p:pic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0" y="1828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776412"/>
          </a:xfrm>
          <a:noFill/>
        </p:spPr>
        <p:txBody>
          <a:bodyPr/>
          <a:lstStyle/>
          <a:p>
            <a:pPr algn="l"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Конусом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называется тело, ограниченное кругом (основание конуса), и конической поверхностью, образованной отрезками, соединяющими каждую точку окружности с вершиной конуса.</a:t>
            </a:r>
          </a:p>
        </p:txBody>
      </p:sp>
      <p:pic>
        <p:nvPicPr>
          <p:cNvPr id="3076" name="Picture 9" descr="сканирование0028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 t="23535" b="38956"/>
          <a:stretch>
            <a:fillRect/>
          </a:stretch>
        </p:blipFill>
        <p:spPr bwMode="auto">
          <a:xfrm>
            <a:off x="577850" y="2370138"/>
            <a:ext cx="8126413" cy="401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9" name="Rectangle 5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467544" y="404664"/>
            <a:ext cx="8229600" cy="578328"/>
          </a:xfrm>
        </p:spPr>
        <p:txBody>
          <a:bodyPr/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Какое из изображённых тел является конусом?</a:t>
            </a:r>
          </a:p>
        </p:txBody>
      </p:sp>
      <p:pic>
        <p:nvPicPr>
          <p:cNvPr id="67588" name="Picture 4" descr="конус0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281" t="21480" r="5154" b="8757"/>
          <a:stretch>
            <a:fillRect/>
          </a:stretch>
        </p:blipFill>
        <p:spPr>
          <a:xfrm>
            <a:off x="323850" y="2209800"/>
            <a:ext cx="8424863" cy="4092575"/>
          </a:xfrm>
          <a:noFill/>
          <a:ln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093788" y="284163"/>
            <a:ext cx="7772400" cy="1344612"/>
          </a:xfrm>
        </p:spPr>
        <p:txBody>
          <a:bodyPr/>
          <a:lstStyle/>
          <a:p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Ответьте на вопрос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запишите ответы в столбик. 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первых букв составьте слово.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700213"/>
            <a:ext cx="7772400" cy="4191000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Как называется:</a:t>
            </a:r>
          </a:p>
          <a:p>
            <a:pPr>
              <a:buFontTx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1. Фигура, полученная при поперечном сечении конуса?</a:t>
            </a:r>
          </a:p>
          <a:p>
            <a:pPr>
              <a:buFontTx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2. Отрезок, соединяющий вершину с окружностью основания?</a:t>
            </a:r>
          </a:p>
          <a:p>
            <a:pPr>
              <a:buFontTx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3. Имеет ли конус центр симметрии?</a:t>
            </a:r>
          </a:p>
          <a:p>
            <a:pPr>
              <a:buFontTx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4. Тело, полученное при пересечении конуса плоскостью, параллельной основанию?</a:t>
            </a:r>
          </a:p>
          <a:p>
            <a:pPr>
              <a:buFontTx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5. Фигура, являющаяся боковой поверхностью конуса?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2339752" y="260648"/>
            <a:ext cx="3838252" cy="80647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</a:p>
        </p:txBody>
      </p:sp>
      <p:pic>
        <p:nvPicPr>
          <p:cNvPr id="70660" name="Picture 4" descr="конус00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3281" t="21480" r="5154" b="8757"/>
          <a:stretch>
            <a:fillRect/>
          </a:stretch>
        </p:blipFill>
        <p:spPr>
          <a:xfrm>
            <a:off x="285720" y="1500174"/>
            <a:ext cx="4714908" cy="4286280"/>
          </a:xfrm>
          <a:noFill/>
          <a:ln/>
        </p:spPr>
      </p:pic>
      <p:sp>
        <p:nvSpPr>
          <p:cNvPr id="7066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076825" y="1844675"/>
            <a:ext cx="3810000" cy="4191000"/>
          </a:xfrm>
        </p:spPr>
        <p:txBody>
          <a:bodyPr/>
          <a:lstStyle/>
          <a:p>
            <a:pPr marL="533400" indent="-533400">
              <a:buFontTx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   1; 5; 10.</a:t>
            </a:r>
          </a:p>
          <a:p>
            <a:pPr marL="533400" indent="-533400">
              <a:buFontTx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33400" indent="-533400">
              <a:buFontTx/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руг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33400" indent="-533400">
              <a:buFontTx/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бразующая.</a:t>
            </a:r>
          </a:p>
          <a:p>
            <a:pPr marL="533400" indent="-533400">
              <a:buFontTx/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ет.</a:t>
            </a:r>
          </a:p>
          <a:p>
            <a:pPr marL="533400" indent="-533400">
              <a:buFontTx/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сечённый конус.</a:t>
            </a:r>
          </a:p>
          <a:p>
            <a:pPr marL="533400" indent="-533400">
              <a:buFontTx/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С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ектор.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260648"/>
            <a:ext cx="5626968" cy="930275"/>
          </a:xfrm>
          <a:noFill/>
        </p:spPr>
        <p:txBody>
          <a:bodyPr/>
          <a:lstStyle/>
          <a:p>
            <a:pPr eaLnBrk="1" hangingPunct="1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Конус – тело вращения</a:t>
            </a:r>
          </a:p>
        </p:txBody>
      </p:sp>
      <p:sp>
        <p:nvSpPr>
          <p:cNvPr id="4099" name="Rectangle 17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3900488" cy="4525963"/>
          </a:xfrm>
          <a:noFill/>
        </p:spPr>
        <p:txBody>
          <a:bodyPr/>
          <a:lstStyle/>
          <a:p>
            <a:pPr marL="98425" indent="-6350" eaLnBrk="1" hangingPunct="1">
              <a:buFontTx/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Конус может быть получен вращением прямоугольного треугольника вокруг одного из катетов</a:t>
            </a:r>
            <a:r>
              <a:rPr lang="ru-RU" b="1" dirty="0" smtClean="0"/>
              <a:t>.</a:t>
            </a:r>
          </a:p>
        </p:txBody>
      </p:sp>
      <p:pic>
        <p:nvPicPr>
          <p:cNvPr id="4100" name="Picture 12" descr="сканирование0028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 t="64166" r="65440" b="3387"/>
          <a:stretch>
            <a:fillRect/>
          </a:stretch>
        </p:blipFill>
        <p:spPr bwMode="auto">
          <a:xfrm>
            <a:off x="4835525" y="1595438"/>
            <a:ext cx="374015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259632" y="548680"/>
            <a:ext cx="6912768" cy="792088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Так выглядит развертка конуса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556792"/>
            <a:ext cx="8569325" cy="14398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Развёрткой конуса является круговой сектор, у которого радиус равен образующей конуса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R=ℓ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а длина дуги равна  длине окружности основания конуса                                        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L=C=2</a:t>
            </a:r>
            <a:r>
              <a:rPr lang="el-GR" sz="2400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2400" dirty="0">
              <a:cs typeface="Times New Roman" pitchFamily="18" charset="0"/>
            </a:endParaRPr>
          </a:p>
        </p:txBody>
      </p:sp>
      <p:sp>
        <p:nvSpPr>
          <p:cNvPr id="66565" name="Arc 5"/>
          <p:cNvSpPr>
            <a:spLocks/>
          </p:cNvSpPr>
          <p:nvPr/>
        </p:nvSpPr>
        <p:spPr bwMode="auto">
          <a:xfrm rot="7967781">
            <a:off x="758826" y="3857625"/>
            <a:ext cx="2406650" cy="2270125"/>
          </a:xfrm>
          <a:custGeom>
            <a:avLst/>
            <a:gdLst>
              <a:gd name="G0" fmla="+- 0 0 0"/>
              <a:gd name="G1" fmla="+- 21287 0 0"/>
              <a:gd name="G2" fmla="+- 21600 0 0"/>
              <a:gd name="T0" fmla="*/ 3662 w 21600"/>
              <a:gd name="T1" fmla="*/ 0 h 21287"/>
              <a:gd name="T2" fmla="*/ 21600 w 21600"/>
              <a:gd name="T3" fmla="*/ 21287 h 21287"/>
              <a:gd name="T4" fmla="*/ 0 w 21600"/>
              <a:gd name="T5" fmla="*/ 21287 h 21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287" fill="none" extrusionOk="0">
                <a:moveTo>
                  <a:pt x="3662" y="-1"/>
                </a:moveTo>
                <a:cubicBezTo>
                  <a:pt x="14026" y="1782"/>
                  <a:pt x="21600" y="10770"/>
                  <a:pt x="21600" y="21287"/>
                </a:cubicBezTo>
              </a:path>
              <a:path w="21600" h="21287" stroke="0" extrusionOk="0">
                <a:moveTo>
                  <a:pt x="3662" y="-1"/>
                </a:moveTo>
                <a:cubicBezTo>
                  <a:pt x="14026" y="1782"/>
                  <a:pt x="21600" y="10770"/>
                  <a:pt x="21600" y="21287"/>
                </a:cubicBezTo>
                <a:lnTo>
                  <a:pt x="0" y="2128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endParaRPr lang="ru-RU"/>
          </a:p>
        </p:txBody>
      </p:sp>
      <p:sp>
        <p:nvSpPr>
          <p:cNvPr id="66568" name="Oval 8"/>
          <p:cNvSpPr>
            <a:spLocks noChangeArrowheads="1"/>
          </p:cNvSpPr>
          <p:nvPr/>
        </p:nvSpPr>
        <p:spPr bwMode="auto">
          <a:xfrm>
            <a:off x="1331913" y="5734050"/>
            <a:ext cx="935037" cy="8651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6569" name="Line 9"/>
          <p:cNvSpPr>
            <a:spLocks noChangeShapeType="1"/>
          </p:cNvSpPr>
          <p:nvPr/>
        </p:nvSpPr>
        <p:spPr bwMode="auto">
          <a:xfrm flipH="1">
            <a:off x="323850" y="3357563"/>
            <a:ext cx="1584325" cy="17287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66572" name="Text Box 12"/>
          <p:cNvSpPr txBox="1">
            <a:spLocks noChangeArrowheads="1"/>
          </p:cNvSpPr>
          <p:nvPr/>
        </p:nvSpPr>
        <p:spPr bwMode="auto">
          <a:xfrm>
            <a:off x="971550" y="3644900"/>
            <a:ext cx="358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dirty="0" err="1">
                <a:solidFill>
                  <a:srgbClr val="FF0000"/>
                </a:solidFill>
                <a:cs typeface="Times New Roman" pitchFamily="18" charset="0"/>
              </a:rPr>
              <a:t>ℓ</a:t>
            </a:r>
            <a:endParaRPr lang="ru-RU" sz="28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66574" name="Text Box 14"/>
          <p:cNvSpPr txBox="1">
            <a:spLocks noChangeArrowheads="1"/>
          </p:cNvSpPr>
          <p:nvPr/>
        </p:nvSpPr>
        <p:spPr bwMode="auto">
          <a:xfrm>
            <a:off x="1763713" y="3500438"/>
            <a:ext cx="3540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l-GR" b="1" dirty="0">
                <a:solidFill>
                  <a:srgbClr val="FF0000"/>
                </a:solidFill>
                <a:cs typeface="Times New Roman" pitchFamily="18" charset="0"/>
              </a:rPr>
              <a:t>α</a:t>
            </a:r>
          </a:p>
        </p:txBody>
      </p:sp>
      <p:sp>
        <p:nvSpPr>
          <p:cNvPr id="66575" name="Text Box 15"/>
          <p:cNvSpPr txBox="1">
            <a:spLocks noChangeArrowheads="1"/>
          </p:cNvSpPr>
          <p:nvPr/>
        </p:nvSpPr>
        <p:spPr bwMode="auto">
          <a:xfrm>
            <a:off x="2195513" y="5589588"/>
            <a:ext cx="96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С = 2</a:t>
            </a:r>
            <a:r>
              <a:rPr lang="el-GR" dirty="0">
                <a:solidFill>
                  <a:srgbClr val="FF0000"/>
                </a:solidFill>
                <a:cs typeface="Times New Roman" pitchFamily="18" charset="0"/>
              </a:rPr>
              <a:t>π</a:t>
            </a:r>
            <a:r>
              <a:rPr lang="en-US" dirty="0">
                <a:solidFill>
                  <a:srgbClr val="FF0000"/>
                </a:solidFill>
                <a:cs typeface="Times New Roman" pitchFamily="18" charset="0"/>
              </a:rPr>
              <a:t>R</a:t>
            </a:r>
          </a:p>
        </p:txBody>
      </p:sp>
      <p:sp>
        <p:nvSpPr>
          <p:cNvPr id="66576" name="Text Box 16"/>
          <p:cNvSpPr txBox="1">
            <a:spLocks noChangeArrowheads="1"/>
          </p:cNvSpPr>
          <p:nvPr/>
        </p:nvSpPr>
        <p:spPr bwMode="auto">
          <a:xfrm>
            <a:off x="1331913" y="1700213"/>
            <a:ext cx="7200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6579" name="Freeform 19"/>
          <p:cNvSpPr>
            <a:spLocks/>
          </p:cNvSpPr>
          <p:nvPr/>
        </p:nvSpPr>
        <p:spPr bwMode="auto">
          <a:xfrm>
            <a:off x="1763713" y="3573463"/>
            <a:ext cx="355600" cy="492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4" y="16"/>
              </a:cxn>
            </a:cxnLst>
            <a:rect l="0" t="0" r="r" b="b"/>
            <a:pathLst>
              <a:path w="224" h="31">
                <a:moveTo>
                  <a:pt x="0" y="0"/>
                </a:moveTo>
                <a:cubicBezTo>
                  <a:pt x="49" y="31"/>
                  <a:pt x="178" y="16"/>
                  <a:pt x="224" y="1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66580" name="Text Box 20"/>
          <p:cNvSpPr txBox="1">
            <a:spLocks noChangeArrowheads="1"/>
          </p:cNvSpPr>
          <p:nvPr/>
        </p:nvSpPr>
        <p:spPr bwMode="auto">
          <a:xfrm>
            <a:off x="3708400" y="3429000"/>
            <a:ext cx="5040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6581" name="Rectangle 21"/>
          <p:cNvSpPr>
            <a:spLocks noChangeArrowheads="1"/>
          </p:cNvSpPr>
          <p:nvPr/>
        </p:nvSpPr>
        <p:spPr bwMode="auto">
          <a:xfrm>
            <a:off x="3635896" y="2708920"/>
            <a:ext cx="493236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SzPct val="85000"/>
            </a:pPr>
            <a:r>
              <a:rPr lang="ru-RU" b="1" dirty="0">
                <a:solidFill>
                  <a:srgbClr val="FD1A09"/>
                </a:solidFill>
                <a:latin typeface="Times New Roman" pitchFamily="18" charset="0"/>
                <a:cs typeface="Times New Roman" pitchFamily="18" charset="0"/>
              </a:rPr>
              <a:t>                 Формулы </a:t>
            </a:r>
          </a:p>
          <a:p>
            <a:pPr>
              <a:spcBef>
                <a:spcPct val="20000"/>
              </a:spcBef>
              <a:buSzPct val="85000"/>
            </a:pPr>
            <a:r>
              <a:rPr lang="ru-RU" sz="2000" b="1" dirty="0">
                <a:solidFill>
                  <a:srgbClr val="FD1A09"/>
                </a:solidFill>
                <a:latin typeface="Times New Roman" pitchFamily="18" charset="0"/>
                <a:cs typeface="Times New Roman" pitchFamily="18" charset="0"/>
              </a:rPr>
              <a:t>для вычисления боковой поверхности </a:t>
            </a:r>
          </a:p>
          <a:p>
            <a:pPr>
              <a:spcBef>
                <a:spcPct val="20000"/>
              </a:spcBef>
              <a:buSzPct val="85000"/>
            </a:pPr>
            <a:r>
              <a:rPr lang="ru-RU" sz="2000" b="1" dirty="0">
                <a:solidFill>
                  <a:srgbClr val="FD1A09"/>
                </a:solidFill>
                <a:latin typeface="Times New Roman" pitchFamily="18" charset="0"/>
                <a:cs typeface="Times New Roman" pitchFamily="18" charset="0"/>
              </a:rPr>
              <a:t>и полной поверхности конуса</a:t>
            </a:r>
            <a:r>
              <a:rPr lang="ru-RU" sz="2000" b="1" dirty="0" smtClean="0">
                <a:solidFill>
                  <a:srgbClr val="FD1A09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i="1" dirty="0" smtClean="0">
              <a:solidFill>
                <a:srgbClr val="FD1A09"/>
              </a:solidFill>
            </a:endParaRPr>
          </a:p>
          <a:p>
            <a:pPr>
              <a:spcBef>
                <a:spcPct val="20000"/>
              </a:spcBef>
              <a:buSzPct val="85000"/>
            </a:pPr>
            <a:endParaRPr lang="ru-RU" sz="2000" b="1" i="1" dirty="0">
              <a:solidFill>
                <a:srgbClr val="FD1A09"/>
              </a:solidFill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бок.=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Rℓ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осн.=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R²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п.п.к.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=S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бок.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+S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осн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R+ℓ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>
              <a:solidFill>
                <a:srgbClr val="008000"/>
              </a:solidFill>
            </a:endParaRPr>
          </a:p>
          <a:p>
            <a:pPr>
              <a:spcBef>
                <a:spcPct val="20000"/>
              </a:spcBef>
              <a:buSzPct val="85000"/>
            </a:pPr>
            <a:endParaRPr lang="en-US" sz="2000" b="1" i="1" dirty="0">
              <a:solidFill>
                <a:srgbClr val="FD1A09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6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Боковая поверхность конуса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круговой сектор, радиус которого равен образующей конуса, а длина дуги сектора – длине окружности основания конуса.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003800" y="1739900"/>
            <a:ext cx="3308350" cy="4862513"/>
            <a:chOff x="3152" y="1026"/>
            <a:chExt cx="2068" cy="3039"/>
          </a:xfrm>
        </p:grpSpPr>
        <p:pic>
          <p:nvPicPr>
            <p:cNvPr id="5127" name="Picture 13" descr="сканирование0057"/>
            <p:cNvPicPr>
              <a:picLocks noChangeAspect="1" noChangeArrowheads="1"/>
            </p:cNvPicPr>
            <p:nvPr/>
          </p:nvPicPr>
          <p:blipFill>
            <a:blip r:embed="rId2" cstate="print">
              <a:lum bright="6000" contrast="6000"/>
            </a:blip>
            <a:srcRect l="69939" t="62306" b="7314"/>
            <a:stretch>
              <a:fillRect/>
            </a:stretch>
          </p:blipFill>
          <p:spPr bwMode="auto">
            <a:xfrm>
              <a:off x="3152" y="1026"/>
              <a:ext cx="2068" cy="3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8" name="Line 14"/>
            <p:cNvSpPr>
              <a:spLocks noChangeShapeType="1"/>
            </p:cNvSpPr>
            <p:nvPr/>
          </p:nvSpPr>
          <p:spPr bwMode="auto">
            <a:xfrm flipV="1">
              <a:off x="3379" y="1298"/>
              <a:ext cx="998" cy="104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9" name="Line 15"/>
            <p:cNvSpPr>
              <a:spLocks noChangeShapeType="1"/>
            </p:cNvSpPr>
            <p:nvPr/>
          </p:nvSpPr>
          <p:spPr bwMode="auto">
            <a:xfrm>
              <a:off x="3379" y="2341"/>
              <a:ext cx="253" cy="144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623888" y="1739900"/>
            <a:ext cx="3619500" cy="4951413"/>
            <a:chOff x="612" y="1162"/>
            <a:chExt cx="1943" cy="2812"/>
          </a:xfrm>
        </p:grpSpPr>
        <p:pic>
          <p:nvPicPr>
            <p:cNvPr id="5125" name="Picture 12" descr="сканирование0057"/>
            <p:cNvPicPr>
              <a:picLocks noChangeAspect="1" noChangeArrowheads="1"/>
            </p:cNvPicPr>
            <p:nvPr/>
          </p:nvPicPr>
          <p:blipFill>
            <a:blip r:embed="rId2" cstate="print">
              <a:lum bright="6000"/>
            </a:blip>
            <a:srcRect l="73065" t="36006" r="3195" b="40366"/>
            <a:stretch>
              <a:fillRect/>
            </a:stretch>
          </p:blipFill>
          <p:spPr bwMode="auto">
            <a:xfrm>
              <a:off x="612" y="1162"/>
              <a:ext cx="1943" cy="2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6" name="Line 17"/>
            <p:cNvSpPr>
              <a:spLocks noChangeShapeType="1"/>
            </p:cNvSpPr>
            <p:nvPr/>
          </p:nvSpPr>
          <p:spPr bwMode="auto">
            <a:xfrm flipH="1">
              <a:off x="1267" y="1546"/>
              <a:ext cx="337" cy="204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1"/>
            <a:ext cx="4038600" cy="4421088"/>
          </a:xfrm>
          <a:noFill/>
        </p:spPr>
        <p:txBody>
          <a:bodyPr/>
          <a:lstStyle/>
          <a:p>
            <a:pPr marL="98425" indent="-6350" eaLnBrk="1" hangingPunct="1"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Площадь боковой поверхности конуса равна произведению половины длины окружности основания на образующую: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003800" y="1739900"/>
            <a:ext cx="3282950" cy="4824413"/>
            <a:chOff x="3152" y="1026"/>
            <a:chExt cx="2068" cy="3039"/>
          </a:xfrm>
        </p:grpSpPr>
        <p:pic>
          <p:nvPicPr>
            <p:cNvPr id="6152" name="Picture 7" descr="сканирование0057"/>
            <p:cNvPicPr>
              <a:picLocks noChangeAspect="1" noChangeArrowheads="1"/>
            </p:cNvPicPr>
            <p:nvPr/>
          </p:nvPicPr>
          <p:blipFill>
            <a:blip r:embed="rId3" cstate="print">
              <a:lum bright="6000" contrast="6000"/>
            </a:blip>
            <a:srcRect l="69939" t="62306" b="7314"/>
            <a:stretch>
              <a:fillRect/>
            </a:stretch>
          </p:blipFill>
          <p:spPr bwMode="auto">
            <a:xfrm>
              <a:off x="3152" y="1026"/>
              <a:ext cx="2068" cy="3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3" name="Line 8"/>
            <p:cNvSpPr>
              <a:spLocks noChangeShapeType="1"/>
            </p:cNvSpPr>
            <p:nvPr/>
          </p:nvSpPr>
          <p:spPr bwMode="auto">
            <a:xfrm flipV="1">
              <a:off x="3379" y="1298"/>
              <a:ext cx="998" cy="104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4" name="Line 9"/>
            <p:cNvSpPr>
              <a:spLocks noChangeShapeType="1"/>
            </p:cNvSpPr>
            <p:nvPr/>
          </p:nvSpPr>
          <p:spPr bwMode="auto">
            <a:xfrm>
              <a:off x="3379" y="2341"/>
              <a:ext cx="253" cy="144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4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150" name="Object 10"/>
          <p:cNvGraphicFramePr>
            <a:graphicFrameLocks noChangeAspect="1"/>
          </p:cNvGraphicFramePr>
          <p:nvPr/>
        </p:nvGraphicFramePr>
        <p:xfrm>
          <a:off x="683568" y="4221088"/>
          <a:ext cx="3398838" cy="1011237"/>
        </p:xfrm>
        <a:graphic>
          <a:graphicData uri="http://schemas.openxmlformats.org/presentationml/2006/ole">
            <p:oleObj spid="_x0000_s1026" name="Формула" r:id="rId4" imgW="799753" imgH="241195" progId="Equation.3">
              <p:embed/>
            </p:oleObj>
          </a:graphicData>
        </a:graphic>
      </p:graphicFrame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275040" cy="1189037"/>
          </a:xfrm>
          <a:noFill/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Полная поверхность конуса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3700" y="1600200"/>
            <a:ext cx="4191000" cy="5013325"/>
          </a:xfrm>
          <a:noFill/>
        </p:spPr>
        <p:txBody>
          <a:bodyPr/>
          <a:lstStyle/>
          <a:p>
            <a:pPr marL="98425" indent="-6350" eaLnBrk="1" hangingPunct="1">
              <a:buFontTx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Площадь полной поверхности конуса равна сумме площадей боковой поверхности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основания: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91063" y="1584325"/>
            <a:ext cx="4268787" cy="5075238"/>
          </a:xfrm>
          <a:noFill/>
        </p:spPr>
        <p:txBody>
          <a:bodyPr/>
          <a:lstStyle/>
          <a:p>
            <a:pPr eaLnBrk="1" hangingPunct="1"/>
            <a:endParaRPr lang="ru-RU" sz="2800" dirty="0" smtClean="0"/>
          </a:p>
        </p:txBody>
      </p:sp>
      <p:sp>
        <p:nvSpPr>
          <p:cNvPr id="717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75" name="Rectangle 16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176" name="Object 15"/>
          <p:cNvGraphicFramePr>
            <a:graphicFrameLocks noChangeAspect="1"/>
          </p:cNvGraphicFramePr>
          <p:nvPr/>
        </p:nvGraphicFramePr>
        <p:xfrm>
          <a:off x="450850" y="4324350"/>
          <a:ext cx="4071938" cy="1657350"/>
        </p:xfrm>
        <a:graphic>
          <a:graphicData uri="http://schemas.openxmlformats.org/presentationml/2006/ole">
            <p:oleObj spid="_x0000_s2050" name="Формула" r:id="rId3" imgW="1397000" imgH="571500" progId="Equation.3">
              <p:embed/>
            </p:oleObj>
          </a:graphicData>
        </a:graphic>
      </p:graphicFrame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4776788" y="1631950"/>
            <a:ext cx="4062412" cy="4824413"/>
            <a:chOff x="3009" y="1028"/>
            <a:chExt cx="2559" cy="3039"/>
          </a:xfrm>
        </p:grpSpPr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3009" y="1028"/>
              <a:ext cx="2559" cy="3039"/>
              <a:chOff x="2949" y="1028"/>
              <a:chExt cx="2559" cy="3039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2949" y="1028"/>
                <a:ext cx="2068" cy="3039"/>
                <a:chOff x="3152" y="1026"/>
                <a:chExt cx="2068" cy="3039"/>
              </a:xfrm>
            </p:grpSpPr>
            <p:pic>
              <p:nvPicPr>
                <p:cNvPr id="7182" name="Picture 6" descr="сканирование0057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lum bright="6000" contrast="6000"/>
                </a:blip>
                <a:srcRect l="69939" t="62306" b="7314"/>
                <a:stretch>
                  <a:fillRect/>
                </a:stretch>
              </p:blipFill>
              <p:spPr bwMode="auto">
                <a:xfrm>
                  <a:off x="3152" y="1026"/>
                  <a:ext cx="2068" cy="30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183" name="Line 7"/>
                <p:cNvSpPr>
                  <a:spLocks noChangeShapeType="1"/>
                </p:cNvSpPr>
                <p:nvPr/>
              </p:nvSpPr>
              <p:spPr bwMode="auto">
                <a:xfrm flipV="1">
                  <a:off x="3379" y="1298"/>
                  <a:ext cx="998" cy="1043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184" name="Line 8"/>
                <p:cNvSpPr>
                  <a:spLocks noChangeShapeType="1"/>
                </p:cNvSpPr>
                <p:nvPr/>
              </p:nvSpPr>
              <p:spPr bwMode="auto">
                <a:xfrm>
                  <a:off x="3379" y="2341"/>
                  <a:ext cx="253" cy="1443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181" name="Oval 13"/>
              <p:cNvSpPr>
                <a:spLocks noChangeArrowheads="1"/>
              </p:cNvSpPr>
              <p:nvPr/>
            </p:nvSpPr>
            <p:spPr bwMode="auto">
              <a:xfrm>
                <a:off x="4424" y="2678"/>
                <a:ext cx="1084" cy="1084"/>
              </a:xfrm>
              <a:prstGeom prst="ellipse">
                <a:avLst/>
              </a:prstGeom>
              <a:solidFill>
                <a:srgbClr val="FFCCFF"/>
              </a:solidFill>
              <a:ln w="38100">
                <a:solidFill>
                  <a:srgbClr val="383838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179" name="Oval 17"/>
            <p:cNvSpPr>
              <a:spLocks noChangeArrowheads="1"/>
            </p:cNvSpPr>
            <p:nvPr/>
          </p:nvSpPr>
          <p:spPr bwMode="auto">
            <a:xfrm>
              <a:off x="5003" y="3194"/>
              <a:ext cx="47" cy="4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rgbClr val="38383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 bwMode="auto">
        <a:gradFill rotWithShape="1">
          <a:gsLst>
            <a:gs pos="0">
              <a:schemeClr val="accent1">
                <a:gamma/>
                <a:shade val="46275"/>
                <a:invGamma/>
                <a:alpha val="59000"/>
              </a:schemeClr>
            </a:gs>
            <a:gs pos="100000">
              <a:schemeClr val="accent1"/>
            </a:gs>
          </a:gsLst>
          <a:lin ang="18900000" scaled="1"/>
        </a:gradFill>
        <a:ln w="9525">
          <a:solidFill>
            <a:schemeClr val="tx1"/>
          </a:solidFill>
          <a:miter lim="800000"/>
          <a:headEnd/>
          <a:tailEnd/>
        </a:ln>
        <a:effectLst/>
      </a:spPr>
      <a:bodyPr wrap="none" anchor="ctr"/>
      <a:lstStyle>
        <a:defPPr algn="ctr"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209</TotalTime>
  <Words>1206</Words>
  <Application>Microsoft Office PowerPoint</Application>
  <PresentationFormat>Экран (4:3)</PresentationFormat>
  <Paragraphs>250</Paragraphs>
  <Slides>42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4" baseType="lpstr">
      <vt:lpstr>Поток</vt:lpstr>
      <vt:lpstr>Формула</vt:lpstr>
      <vt:lpstr>Департамент образования города Москвы Северо-Западное окружное  управление образования</vt:lpstr>
      <vt:lpstr>Нас окружает множество предметов</vt:lpstr>
      <vt:lpstr>ВИДЫ КОНУСОВ</vt:lpstr>
      <vt:lpstr>Конусом называется тело, ограниченное кругом (основание конуса), и конической поверхностью, образованной отрезками, соединяющими каждую точку окружности с вершиной конуса.</vt:lpstr>
      <vt:lpstr>Конус – тело вращения</vt:lpstr>
      <vt:lpstr>Так выглядит развертка конуса</vt:lpstr>
      <vt:lpstr>Боковая поверхность конуса – круговой сектор, радиус которого равен образующей конуса, а длина дуги сектора – длине окружности основания конуса.</vt:lpstr>
      <vt:lpstr>Слайд 8</vt:lpstr>
      <vt:lpstr>Полная поверхность конуса </vt:lpstr>
      <vt:lpstr>Задача </vt:lpstr>
      <vt:lpstr>Для решения задачи надо измерить:</vt:lpstr>
      <vt:lpstr>Задача </vt:lpstr>
      <vt:lpstr>Слайд 13</vt:lpstr>
      <vt:lpstr>Задача </vt:lpstr>
      <vt:lpstr>Слайд 15</vt:lpstr>
      <vt:lpstr>Слайд 16</vt:lpstr>
      <vt:lpstr>Задача</vt:lpstr>
      <vt:lpstr>Задача </vt:lpstr>
      <vt:lpstr>Задача 5. Высота конуса равна 12, а радиус основания равен 5. Найдите площадь полной поверхности конуса. В ответе запишите S/π.</vt:lpstr>
      <vt:lpstr>Слайд 20</vt:lpstr>
      <vt:lpstr>Сечения конуса различными плоскостями</vt:lpstr>
      <vt:lpstr>Сечения конуса различными плоскостями</vt:lpstr>
      <vt:lpstr>Конические сечения конуса – линии пересечения секущих плоскостей с боковой поверхностью конуса</vt:lpstr>
      <vt:lpstr>КОНУС</vt:lpstr>
      <vt:lpstr>Усечённый конус</vt:lpstr>
      <vt:lpstr>Усечённый конус получен вращением прямоугольной трапеции АВСD вокруг стороны CD</vt:lpstr>
      <vt:lpstr>Площадь боковой поверхности усечённого конуса.</vt:lpstr>
      <vt:lpstr>Площадь полной поверхности усечённого конуса</vt:lpstr>
      <vt:lpstr> Найдите площадь полной поверхности тела, полученного при вращении равнобедренного прямоугольного треугольника с катетом 8см вокруг его оси симметрии.</vt:lpstr>
      <vt:lpstr>Вписанная пирамида</vt:lpstr>
      <vt:lpstr>Описанная пирамида</vt:lpstr>
      <vt:lpstr>Задача </vt:lpstr>
      <vt:lpstr>Слайд 33</vt:lpstr>
      <vt:lpstr>Слайд 34</vt:lpstr>
      <vt:lpstr>Задача </vt:lpstr>
      <vt:lpstr>Слайд 36</vt:lpstr>
      <vt:lpstr>Слайд 37</vt:lpstr>
      <vt:lpstr>Объём конуса</vt:lpstr>
      <vt:lpstr>Объём усечённого конуса</vt:lpstr>
      <vt:lpstr>Какое из изображённых тел является конусом?</vt:lpstr>
      <vt:lpstr>Ответьте на вопрос и запишите ответы в столбик.  Из первых букв составьте слово. </vt:lpstr>
      <vt:lpstr>Проверь себя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Департамент образования города Москвы Северо-Западное окружное  управление образования</dc:title>
  <dc:creator>Романенко</dc:creator>
  <cp:lastModifiedBy>Романенко</cp:lastModifiedBy>
  <cp:revision>36</cp:revision>
  <dcterms:created xsi:type="dcterms:W3CDTF">2015-04-07T21:03:29Z</dcterms:created>
  <dcterms:modified xsi:type="dcterms:W3CDTF">2015-09-04T22:37:29Z</dcterms:modified>
</cp:coreProperties>
</file>