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7" r:id="rId2"/>
    <p:sldId id="268" r:id="rId3"/>
    <p:sldId id="269" r:id="rId4"/>
    <p:sldId id="270" r:id="rId5"/>
    <p:sldId id="273" r:id="rId6"/>
    <p:sldId id="274" r:id="rId7"/>
    <p:sldId id="275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86D"/>
    <a:srgbClr val="DCB834"/>
    <a:srgbClr val="CC3399"/>
    <a:srgbClr val="002060"/>
    <a:srgbClr val="31859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6" autoAdjust="0"/>
    <p:restoredTop sz="91993" autoAdjust="0"/>
  </p:normalViewPr>
  <p:slideViewPr>
    <p:cSldViewPr>
      <p:cViewPr>
        <p:scale>
          <a:sx n="80" d="100"/>
          <a:sy n="80" d="100"/>
        </p:scale>
        <p:origin x="-888" y="1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F43A0-96D2-4409-A506-6DD44A143753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265E2-619F-4451-AB1C-0F0517516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6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872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Решите примеры и вы узнаете название островов,</a:t>
            </a:r>
            <a:r>
              <a:rPr lang="ru-RU" baseline="0" dirty="0" smtClean="0"/>
              <a:t> где мы с </a:t>
            </a:r>
            <a:r>
              <a:rPr lang="ru-RU" baseline="0" smtClean="0"/>
              <a:t>вами побываем.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49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Располагайтесь</a:t>
            </a:r>
            <a:r>
              <a:rPr lang="ru-RU" baseline="0" dirty="0" smtClean="0"/>
              <a:t> поудобнее, любуйтесь морем, дышите свежим воздухом. И мы отправляемся в путь! (звучит фонограмма: шум волны, крик чаек)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399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 корабль подходит к острову «Попугаев»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02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71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Фонограмма: шум волн.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265E2-619F-4451-AB1C-0F051751601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90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C38A39-4481-4FEF-A0F5-CD7B0122ED88}" type="datetimeFigureOut">
              <a:rPr lang="ru-RU" smtClean="0"/>
              <a:pPr/>
              <a:t>24.06.2018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D82D8C-EA5E-4267-A0F5-9F4B12EB0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7521" y="4670693"/>
            <a:ext cx="4929222" cy="984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600" b="1" i="1" u="sng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600" b="1" i="1" u="sng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Татьяна Николаевна </a:t>
            </a:r>
            <a:r>
              <a:rPr lang="ru-RU" sz="1600" b="1" i="1" u="sng" dirty="0" err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</a:t>
            </a:r>
            <a:r>
              <a:rPr lang="ru-RU" sz="1600" b="1" i="1" u="sng" dirty="0" err="1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илёва</a:t>
            </a:r>
            <a:endParaRPr lang="ru-RU" sz="1600" b="1" i="1" u="sng" dirty="0" smtClean="0"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u="sng" dirty="0" smtClean="0">
                <a:solidFill>
                  <a:srgbClr val="002060"/>
                </a:solidFill>
              </a:rPr>
              <a:t> </a:t>
            </a:r>
            <a:r>
              <a:rPr lang="ru-RU" sz="1400" b="1" i="1" u="sng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/>
            <a:r>
              <a:rPr lang="ru-RU" sz="1400" b="1" i="1" u="sng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ГБОУ  СОШ № 297</a:t>
            </a:r>
            <a:r>
              <a:rPr lang="en-US" sz="1400" b="1" i="1" u="sng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u="sng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Пушкинского района</a:t>
            </a:r>
          </a:p>
          <a:p>
            <a:endParaRPr lang="ru-RU" sz="1400" u="sng" dirty="0" smtClean="0">
              <a:solidFill>
                <a:srgbClr val="00206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85786" y="2897169"/>
            <a:ext cx="757242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0" hangingPunct="0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Сложение с переходом через десяток в пределах20.»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</a:rPr>
              <a:t>2 класс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595347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 smtClean="0">
                <a:solidFill>
                  <a:srgbClr val="002060"/>
                </a:solidFill>
              </a:rPr>
              <a:t>Санкт-Петербург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</a:t>
            </a:r>
            <a:r>
              <a:rPr lang="ru-RU" sz="1400" dirty="0">
                <a:solidFill>
                  <a:srgbClr val="002060"/>
                </a:solidFill>
              </a:rPr>
              <a:t>2</a:t>
            </a:r>
            <a:endParaRPr lang="ru-RU" sz="1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1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848872" cy="645333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/>
              <a:t>Остров попугаев</a:t>
            </a:r>
            <a:endParaRPr lang="ru-RU" sz="2400" b="0" dirty="0"/>
          </a:p>
        </p:txBody>
      </p:sp>
      <p:pic>
        <p:nvPicPr>
          <p:cNvPr id="2051" name="Picture 3" descr="D:\Робинзон Крузо\Новая папка\попуга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22" y="4437112"/>
            <a:ext cx="2799173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235" y="4368680"/>
            <a:ext cx="3024336" cy="225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D:\Робинзон Крузо\Новая папка\остров Робинзон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379" y="764704"/>
            <a:ext cx="7488832" cy="356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39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500188"/>
            <a:ext cx="4885928" cy="44490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0" dirty="0" smtClean="0"/>
              <a:t>Вставьте пропущенные знаки</a:t>
            </a:r>
            <a:br>
              <a:rPr lang="ru-RU" sz="2200" b="0" dirty="0" smtClean="0"/>
            </a:br>
            <a:r>
              <a:rPr lang="ru-RU" sz="2200" b="0" dirty="0"/>
              <a:t/>
            </a:r>
            <a:br>
              <a:rPr lang="ru-RU" sz="2200" b="0" dirty="0"/>
            </a:br>
            <a:r>
              <a:rPr lang="ru-RU" sz="2200" b="0" dirty="0" smtClean="0"/>
              <a:t>36 … 4 … 8 =   32</a:t>
            </a:r>
            <a:br>
              <a:rPr lang="ru-RU" sz="2200" b="0" dirty="0" smtClean="0"/>
            </a:br>
            <a:r>
              <a:rPr lang="ru-RU" sz="2200" b="0" dirty="0" smtClean="0"/>
              <a:t>72 … 6 … 40 = 38</a:t>
            </a:r>
            <a:br>
              <a:rPr lang="ru-RU" sz="2200" b="0" dirty="0" smtClean="0"/>
            </a:br>
            <a:r>
              <a:rPr lang="ru-RU" sz="2200" b="0" dirty="0" smtClean="0"/>
              <a:t>63 … 7 … 23 = 93</a:t>
            </a:r>
            <a:br>
              <a:rPr lang="ru-RU" sz="2200" b="0" dirty="0" smtClean="0"/>
            </a:br>
            <a:r>
              <a:rPr lang="ru-RU" sz="2200" b="0" dirty="0" smtClean="0"/>
              <a:t>80 … 5 … 20 = 95</a:t>
            </a:r>
            <a:br>
              <a:rPr lang="ru-RU" sz="2200" b="0" dirty="0" smtClean="0"/>
            </a:br>
            <a:r>
              <a:rPr lang="ru-RU" sz="2200" b="0" dirty="0"/>
              <a:t/>
            </a:r>
            <a:br>
              <a:rPr lang="ru-RU" sz="2200" b="0" dirty="0"/>
            </a:br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200" b="0" dirty="0"/>
              <a:t/>
            </a:r>
            <a:br>
              <a:rPr lang="ru-RU" sz="2200" b="0" dirty="0"/>
            </a:br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200" b="0" dirty="0"/>
              <a:t/>
            </a:r>
            <a:br>
              <a:rPr lang="ru-RU" sz="2200" b="0" dirty="0"/>
            </a:br>
            <a:r>
              <a:rPr lang="ru-RU" sz="2200" b="0" dirty="0"/>
              <a:t/>
            </a:r>
            <a:br>
              <a:rPr lang="ru-RU" sz="2200" b="0" dirty="0"/>
            </a:br>
            <a:r>
              <a:rPr lang="ru-RU" sz="2200" b="0" dirty="0" smtClean="0"/>
              <a:t>Попугай Гоша</a:t>
            </a:r>
            <a:r>
              <a:rPr lang="ru-RU" sz="2200" b="0" dirty="0"/>
              <a:t/>
            </a:r>
            <a:br>
              <a:rPr lang="ru-RU" sz="2200" b="0" dirty="0"/>
            </a:br>
            <a:endParaRPr lang="ru-RU" sz="2200" b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65232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                                   Задание № 4.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098" name="Picture 2" descr="D:\Робинзон Крузо\Попугай Гош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0189"/>
            <a:ext cx="3168352" cy="351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25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1512168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CA86D"/>
                </a:solidFill>
              </a:rPr>
              <a:t>Мы танцуем и  поём</a:t>
            </a:r>
            <a:br>
              <a:rPr lang="ru-RU" sz="2400" dirty="0" smtClean="0">
                <a:solidFill>
                  <a:srgbClr val="0CA86D"/>
                </a:solidFill>
              </a:rPr>
            </a:br>
            <a:r>
              <a:rPr lang="ru-RU" sz="2400" dirty="0" smtClean="0">
                <a:solidFill>
                  <a:srgbClr val="0CA86D"/>
                </a:solidFill>
              </a:rPr>
              <a:t>В классе весело живём</a:t>
            </a:r>
            <a:r>
              <a:rPr lang="ru-RU" dirty="0" smtClean="0">
                <a:solidFill>
                  <a:srgbClr val="0CA86D"/>
                </a:solidFill>
              </a:rPr>
              <a:t>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0" dirty="0" smtClean="0">
                <a:solidFill>
                  <a:schemeClr val="tx1"/>
                </a:solidFill>
                <a:effectLst/>
              </a:rPr>
              <a:t>Физкультминутка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5123" name="Picture 3" descr="D:\Робинзон Крузо\Новая папка\физкультминутка - коп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279450"/>
              </p:ext>
            </p:extLst>
          </p:nvPr>
        </p:nvGraphicFramePr>
        <p:xfrm>
          <a:off x="-1908720" y="6381328"/>
          <a:ext cx="41386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Объект упаковщика для оболочки" showAsIcon="1" r:id="rId4" imgW="4138200" imgH="647640" progId="Package">
                  <p:embed/>
                </p:oleObj>
              </mc:Choice>
              <mc:Fallback>
                <p:oleObj name="Объект упаковщика для оболочки" showAsIcon="1" r:id="rId4" imgW="4138200" imgH="647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908720" y="6381328"/>
                        <a:ext cx="413861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30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3195" y="5949280"/>
            <a:ext cx="5966666" cy="6480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обезьян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 rot="10800000" flipV="1">
            <a:off x="1784541" y="332657"/>
            <a:ext cx="5847150" cy="720080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обезьян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D:\Робинзон Крузо\Новая папка\Обезья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489851" cy="440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Робинзон Крузо\Новая папка\шимпанз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888432" cy="397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620688"/>
            <a:ext cx="5966666" cy="5760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Задание № 5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7986718" cy="5055840"/>
          </a:xfrm>
        </p:spPr>
        <p:txBody>
          <a:bodyPr/>
          <a:lstStyle/>
          <a:p>
            <a:pPr algn="ctr"/>
            <a:r>
              <a:rPr lang="ru-RU" sz="2200" dirty="0" smtClean="0"/>
              <a:t>Хозяйка острова ЧИ-ЧИ </a:t>
            </a:r>
          </a:p>
          <a:p>
            <a:pPr algn="ctr"/>
            <a:r>
              <a:rPr lang="ru-RU" sz="2200" dirty="0" smtClean="0"/>
              <a:t>приготовила для вас «хитрые» примеры!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sz="2200" dirty="0" smtClean="0"/>
              <a:t>                                       75 – 50 = 15</a:t>
            </a:r>
          </a:p>
          <a:p>
            <a:pPr algn="ctr"/>
            <a:r>
              <a:rPr lang="ru-RU" sz="2200" dirty="0"/>
              <a:t> </a:t>
            </a:r>
            <a:r>
              <a:rPr lang="ru-RU" sz="2200" dirty="0" smtClean="0"/>
              <a:t>                                      70 – 55 = 25</a:t>
            </a:r>
            <a:endParaRPr lang="ru-RU" sz="2200" dirty="0"/>
          </a:p>
        </p:txBody>
      </p:sp>
      <p:pic>
        <p:nvPicPr>
          <p:cNvPr id="5" name="Picture 2" descr="D:\Робинзон Крузо\Чи-Ч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1" y="3861048"/>
            <a:ext cx="38290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26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78834" cy="3744416"/>
          </a:xfrm>
        </p:spPr>
        <p:txBody>
          <a:bodyPr/>
          <a:lstStyle/>
          <a:p>
            <a:pPr algn="l"/>
            <a:endParaRPr lang="ru-RU" sz="2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4607510"/>
            <a:ext cx="5970494" cy="1773817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Ветер по морю гуляет</a:t>
            </a:r>
          </a:p>
          <a:p>
            <a:pPr algn="l"/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И кораблик подгоняет,</a:t>
            </a:r>
          </a:p>
          <a:p>
            <a:pPr algn="l"/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Он бежит себе в волнах</a:t>
            </a:r>
          </a:p>
          <a:p>
            <a:pPr algn="l"/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На раздутых парусах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Picture 2" descr="D:\Робинзон Крузо\Новая папка\наш парус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99" y="102857"/>
            <a:ext cx="8676456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69493"/>
              </p:ext>
            </p:extLst>
          </p:nvPr>
        </p:nvGraphicFramePr>
        <p:xfrm>
          <a:off x="5940152" y="6309320"/>
          <a:ext cx="58769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Объект упаковщика для оболочки" showAsIcon="1" r:id="rId5" imgW="5877360" imgH="647640" progId="Package">
                  <p:embed/>
                </p:oleObj>
              </mc:Choice>
              <mc:Fallback>
                <p:oleObj name="Объект упаковщика для оболочки" showAsIcon="1" r:id="rId5" imgW="5877360" imgH="647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0152" y="6309320"/>
                        <a:ext cx="587692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81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dirty="0" smtClean="0"/>
              <a:t>Мы на острове слонов</a:t>
            </a:r>
            <a:endParaRPr lang="ru-RU" sz="2200" dirty="0"/>
          </a:p>
        </p:txBody>
      </p:sp>
      <p:pic>
        <p:nvPicPr>
          <p:cNvPr id="3074" name="Picture 2" descr="D:\Робинзон Крузо\слоновый остр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6" y="980727"/>
            <a:ext cx="415409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обинзон Крузо\Новая папка\индийск.сл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05064"/>
            <a:ext cx="3240360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обинзон Крузо\Новая папка\сло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53832"/>
            <a:ext cx="3262313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Робинзон Крузо\Новая папка\мать и дет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11" y="4247761"/>
            <a:ext cx="376546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8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476672"/>
            <a:ext cx="5966666" cy="5760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Задание № 6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8604448" cy="4248472"/>
          </a:xfrm>
        </p:spPr>
        <p:txBody>
          <a:bodyPr/>
          <a:lstStyle/>
          <a:p>
            <a:pPr algn="l"/>
            <a:r>
              <a:rPr lang="ru-RU" dirty="0" smtClean="0"/>
              <a:t>-Я учусь в школе зверей и никак не могу справиться с домашним заданием. </a:t>
            </a:r>
          </a:p>
          <a:p>
            <a:pPr algn="l"/>
            <a:r>
              <a:rPr lang="ru-RU" dirty="0" smtClean="0"/>
              <a:t>Вот моё задание: стр. 32 № 88 из учебника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                                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                                         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                                               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               </a:t>
            </a:r>
            <a:r>
              <a:rPr lang="ru-RU" sz="3000" dirty="0" smtClean="0"/>
              <a:t>Спасибо, ребята , я всё понял!</a:t>
            </a:r>
            <a:endParaRPr lang="ru-RU" sz="3000" dirty="0"/>
          </a:p>
        </p:txBody>
      </p:sp>
      <p:pic>
        <p:nvPicPr>
          <p:cNvPr id="4098" name="Picture 2" descr="D:\Робинзон Крузо\слонёнок из мульти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73016"/>
            <a:ext cx="3563888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67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88640"/>
            <a:ext cx="5966666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Море волнуется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4607510"/>
            <a:ext cx="5970494" cy="2133857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5122" name="Picture 2" descr="D:\Робинзон Крузо\Новая папка\вол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1159"/>
            <a:ext cx="9292773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Робинзон Крузо\Новая папка\пиратский корабл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7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5760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Задание № 7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1918" y="1260277"/>
            <a:ext cx="8784976" cy="5472608"/>
          </a:xfrm>
        </p:spPr>
        <p:txBody>
          <a:bodyPr/>
          <a:lstStyle/>
          <a:p>
            <a:pPr marL="342900" indent="-342900" algn="l">
              <a:buFontTx/>
              <a:buChar char="-"/>
            </a:pPr>
            <a:r>
              <a:rPr lang="ru-RU" dirty="0" smtClean="0"/>
              <a:t>Как получить числа 11, 12, 15, 17 ?</a:t>
            </a:r>
          </a:p>
          <a:p>
            <a:pPr marL="342900" indent="-342900" algn="l">
              <a:buFontTx/>
              <a:buChar char="-"/>
            </a:pPr>
            <a:r>
              <a:rPr lang="ru-RU" dirty="0" smtClean="0"/>
              <a:t>Сколько всего дельфинов?</a:t>
            </a:r>
          </a:p>
          <a:p>
            <a:pPr algn="l"/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 Плыли дельфины: 1 - впереди,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а 2 - позади;</a:t>
            </a:r>
          </a:p>
          <a:p>
            <a:pPr algn="l"/>
            <a:r>
              <a:rPr lang="ru-RU" dirty="0" smtClean="0"/>
              <a:t>    1 – позади, а 2 – впереди</a:t>
            </a:r>
          </a:p>
          <a:p>
            <a:pPr algn="l"/>
            <a:r>
              <a:rPr lang="ru-RU" dirty="0" smtClean="0"/>
              <a:t>    1-между двумя;                 </a:t>
            </a:r>
          </a:p>
          <a:p>
            <a:pPr algn="l"/>
            <a:r>
              <a:rPr lang="ru-RU" dirty="0" smtClean="0"/>
              <a:t>    3 дельфина в ряд;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Сколько всего дельфинов?</a:t>
            </a:r>
          </a:p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r>
              <a:rPr lang="ru-RU" dirty="0" smtClean="0">
                <a:solidFill>
                  <a:srgbClr val="FF0000"/>
                </a:solidFill>
              </a:rPr>
              <a:t>                     М О Л О Д Ц Ы 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7" name="Picture 3" descr="D:\Робинзон Крузо\Новая папка\главный пира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4283967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39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Сложение с переходом через десяток в пределах 20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4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Задание №8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24744"/>
            <a:ext cx="8820472" cy="5184576"/>
          </a:xfrm>
        </p:spPr>
        <p:txBody>
          <a:bodyPr/>
          <a:lstStyle/>
          <a:p>
            <a:pPr algn="l"/>
            <a:r>
              <a:rPr lang="ru-RU" dirty="0" smtClean="0"/>
              <a:t>    Пираты успели повредить наш корабль!</a:t>
            </a:r>
          </a:p>
          <a:p>
            <a:pPr marL="342900" indent="-342900" algn="l">
              <a:buFontTx/>
              <a:buChar char="-"/>
            </a:pPr>
            <a:r>
              <a:rPr lang="ru-RU" dirty="0" smtClean="0"/>
              <a:t>Ребята, дружно ищем пробоины!</a:t>
            </a:r>
          </a:p>
          <a:p>
            <a:pPr marL="342900" indent="-342900" algn="l">
              <a:buFontTx/>
              <a:buChar char="-"/>
            </a:pPr>
            <a:endParaRPr lang="ru-RU" dirty="0" smtClean="0"/>
          </a:p>
          <a:p>
            <a:pPr marL="342900" indent="-342900" algn="l">
              <a:buFontTx/>
              <a:buChar char="-"/>
            </a:pPr>
            <a:r>
              <a:rPr lang="ru-RU" dirty="0" smtClean="0"/>
              <a:t>3 + 1 + 6 = 16                        6 + 4 + 5 =15                    16 – 6 – 1 = 9 </a:t>
            </a:r>
          </a:p>
          <a:p>
            <a:pPr marL="342900" indent="-342900" algn="l">
              <a:buFontTx/>
              <a:buChar char="-"/>
            </a:pPr>
            <a:r>
              <a:rPr lang="ru-RU" dirty="0" smtClean="0"/>
              <a:t>8 + 2 + 3 = 14                        7 + 3 + 2 = 13                    17 – 7 7 = 3</a:t>
            </a:r>
          </a:p>
          <a:p>
            <a:pPr marL="342900" indent="-342900" algn="l">
              <a:buFontTx/>
              <a:buChar char="-"/>
            </a:pPr>
            <a:r>
              <a:rPr lang="ru-RU" dirty="0" smtClean="0"/>
              <a:t>15 – 5 – 2 =  9                        14 – 4 – 4 =  7</a:t>
            </a:r>
          </a:p>
          <a:p>
            <a:pPr marL="342900" indent="-342900" algn="l">
              <a:buFontTx/>
              <a:buChar char="-"/>
            </a:pPr>
            <a:r>
              <a:rPr lang="ru-RU" dirty="0" smtClean="0"/>
              <a:t>4 + 6 + 8 = 17                        5 + 5 + 9 = 19</a:t>
            </a:r>
            <a:endParaRPr lang="ru-RU" dirty="0"/>
          </a:p>
        </p:txBody>
      </p:sp>
      <p:pic>
        <p:nvPicPr>
          <p:cNvPr id="7170" name="Picture 2" descr="D:\Робинзон Крузо\Новая папка\4пира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9036496" cy="270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84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966666" cy="1800200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/>
              <a:t>Сколько было пробоин? </a:t>
            </a:r>
            <a:br>
              <a:rPr lang="ru-RU" sz="2000" dirty="0" smtClean="0"/>
            </a:br>
            <a:r>
              <a:rPr lang="ru-RU" sz="2000" dirty="0" smtClean="0"/>
              <a:t>Сколько верно решённых примеров?</a:t>
            </a:r>
            <a:br>
              <a:rPr lang="ru-RU" sz="2000" dirty="0" smtClean="0"/>
            </a:br>
            <a:r>
              <a:rPr lang="ru-RU" sz="2000" dirty="0" smtClean="0"/>
              <a:t>На сколько пробоин больше, чем правильно решённых примеров?</a:t>
            </a:r>
            <a:br>
              <a:rPr lang="ru-RU" sz="2000" dirty="0" smtClean="0"/>
            </a:br>
            <a:r>
              <a:rPr lang="ru-RU" sz="2000" dirty="0" smtClean="0"/>
              <a:t>На сколько верных примеров меньше?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3429001"/>
            <a:ext cx="5970494" cy="316835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М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C000"/>
                </a:solidFill>
              </a:rPr>
              <a:t> О </a:t>
            </a:r>
            <a:r>
              <a:rPr lang="ru-RU" sz="4800" dirty="0" smtClean="0">
                <a:solidFill>
                  <a:srgbClr val="0CA86D"/>
                </a:solidFill>
              </a:rPr>
              <a:t>Л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C000"/>
                </a:solidFill>
              </a:rPr>
              <a:t>О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00B0F0"/>
                </a:solidFill>
              </a:rPr>
              <a:t>Д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</a:rPr>
              <a:t> Ц </a:t>
            </a:r>
            <a:r>
              <a:rPr lang="ru-RU" sz="4800" dirty="0" smtClean="0">
                <a:solidFill>
                  <a:srgbClr val="FF0000"/>
                </a:solidFill>
              </a:rPr>
              <a:t>Ы</a:t>
            </a:r>
            <a:r>
              <a:rPr lang="ru-RU" sz="4800" dirty="0" smtClean="0"/>
              <a:t>!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Пробоины найдены! </a:t>
            </a:r>
          </a:p>
          <a:p>
            <a:pPr algn="ctr"/>
            <a:r>
              <a:rPr lang="ru-RU" sz="3600" dirty="0" smtClean="0"/>
              <a:t>Мы спасены!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8528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5966666" cy="24233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437112"/>
            <a:ext cx="9036496" cy="2034465"/>
          </a:xfrm>
        </p:spPr>
        <p:txBody>
          <a:bodyPr>
            <a:normAutofit/>
          </a:bodyPr>
          <a:lstStyle/>
          <a:p>
            <a:pPr marL="342900" indent="-342900" algn="l">
              <a:buFontTx/>
              <a:buChar char="-"/>
            </a:pPr>
            <a:r>
              <a:rPr lang="ru-RU" dirty="0" smtClean="0"/>
              <a:t>Здравствуйте, ребята! Как вы повзрослели! И наверное, стали ещё сообразительнее.</a:t>
            </a:r>
          </a:p>
          <a:p>
            <a:pPr algn="ctr"/>
            <a:r>
              <a:rPr lang="ru-RU" sz="2400" dirty="0" smtClean="0"/>
              <a:t>Задание № 9</a:t>
            </a:r>
          </a:p>
          <a:p>
            <a:pPr marL="342900" indent="-342900" algn="ctr">
              <a:buFontTx/>
              <a:buChar char="-"/>
            </a:pPr>
            <a:r>
              <a:rPr lang="ru-RU" sz="2200" dirty="0" smtClean="0"/>
              <a:t>Лестница состоит из 11 ступенек. На какую ступеньку надо встать, чтобы быть посередине?</a:t>
            </a:r>
          </a:p>
          <a:p>
            <a:pPr marL="342900" indent="-342900" algn="l">
              <a:buFontTx/>
              <a:buChar char="-"/>
            </a:pPr>
            <a:endParaRPr lang="ru-RU" dirty="0"/>
          </a:p>
        </p:txBody>
      </p:sp>
      <p:pic>
        <p:nvPicPr>
          <p:cNvPr id="8194" name="Picture 2" descr="D:\Робинзон Крузо\Новая папка\Робинз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54296"/>
            <a:ext cx="9145016" cy="416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60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260648"/>
            <a:ext cx="5966666" cy="5760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Подарки от Робинзона Крузо</a:t>
            </a:r>
            <a:endParaRPr lang="ru-RU" sz="3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2492896"/>
            <a:ext cx="5970494" cy="29500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D:\Робинзон Крузо\Новая папка\корзина банан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21001"/>
            <a:ext cx="747842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53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372168"/>
            <a:ext cx="9143999" cy="248583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0"/>
            <a:ext cx="9036496" cy="422108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Молодцы, ребята! Вы достойно выдержали это    путешествие! Возвращайтесь на Родину. </a:t>
            </a:r>
          </a:p>
          <a:p>
            <a:pPr marL="45720" indent="0">
              <a:buNone/>
            </a:pPr>
            <a:r>
              <a:rPr lang="ru-RU" sz="2400" dirty="0" smtClean="0"/>
              <a:t>-Любите Родину, как чувство бесконечности,</a:t>
            </a:r>
          </a:p>
          <a:p>
            <a:pPr marL="45720" indent="0">
              <a:buNone/>
            </a:pPr>
            <a:r>
              <a:rPr lang="ru-RU" sz="2400" dirty="0" smtClean="0"/>
              <a:t>  Как ветер вечности, коснувшийся волос.</a:t>
            </a:r>
          </a:p>
          <a:p>
            <a:pPr marL="4572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Любите Родину, как вашу наречённую,</a:t>
            </a:r>
          </a:p>
          <a:p>
            <a:pPr marL="4572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Чтобы за вас ей не почувствовать стыда,</a:t>
            </a:r>
          </a:p>
          <a:p>
            <a:pPr marL="45720" indent="0">
              <a:buNone/>
            </a:pPr>
            <a:r>
              <a:rPr lang="ru-RU" sz="2400" dirty="0" smtClean="0"/>
              <a:t>  Любите Родину, но только не расчётливо.</a:t>
            </a:r>
          </a:p>
          <a:p>
            <a:pPr marL="45720" indent="0">
              <a:buNone/>
            </a:pPr>
            <a:r>
              <a:rPr lang="ru-RU" sz="2400" dirty="0" smtClean="0"/>
              <a:t>  Любите Родину, и только навсегда!</a:t>
            </a:r>
            <a:endParaRPr lang="ru-RU" sz="2400" dirty="0"/>
          </a:p>
        </p:txBody>
      </p:sp>
      <p:pic>
        <p:nvPicPr>
          <p:cNvPr id="4100" name="Picture 4" descr="D:\Робинзон Крузо\русская берёз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9036496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07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476672"/>
            <a:ext cx="5966666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Урок - путешествие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648253"/>
            <a:ext cx="5688632" cy="2133857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400" dirty="0" smtClean="0"/>
              <a:t>Сегодня </a:t>
            </a:r>
            <a:r>
              <a:rPr lang="ru-RU" sz="7400" dirty="0"/>
              <a:t>мы отправляемся в гости </a:t>
            </a:r>
            <a:endParaRPr lang="ru-RU" sz="7400" dirty="0" smtClean="0"/>
          </a:p>
          <a:p>
            <a:pPr algn="l"/>
            <a:r>
              <a:rPr lang="ru-RU" sz="7400" dirty="0" smtClean="0">
                <a:solidFill>
                  <a:srgbClr val="FF0000"/>
                </a:solidFill>
              </a:rPr>
              <a:t>к </a:t>
            </a:r>
            <a:r>
              <a:rPr lang="ru-RU" sz="7400" dirty="0">
                <a:solidFill>
                  <a:srgbClr val="FF0000"/>
                </a:solidFill>
              </a:rPr>
              <a:t>Робинзону Крузо.</a:t>
            </a:r>
            <a:r>
              <a:rPr lang="ru-RU" sz="7400" dirty="0"/>
              <a:t> Путешествие далёкое, интересное, но опасное, поэтому с собой берём самых смелых, дружных, сообразительных и находчивых </a:t>
            </a:r>
            <a:r>
              <a:rPr lang="ru-RU" sz="7400" dirty="0" smtClean="0"/>
              <a:t>математиков.</a:t>
            </a:r>
            <a:endParaRPr lang="ru-RU" sz="7400" dirty="0"/>
          </a:p>
          <a:p>
            <a:pPr algn="l"/>
            <a:endParaRPr lang="ru-RU" dirty="0"/>
          </a:p>
        </p:txBody>
      </p:sp>
      <p:pic>
        <p:nvPicPr>
          <p:cNvPr id="1026" name="Picture 2" descr="D:\Робинзон Крузо\Новая папка\Робинз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5966666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2564904"/>
            <a:ext cx="5970494" cy="2878067"/>
          </a:xfrm>
        </p:spPr>
        <p:txBody>
          <a:bodyPr/>
          <a:lstStyle/>
          <a:p>
            <a:pPr marL="457200" indent="-457200" algn="l">
              <a:buAutoNum type="arabicPeriod"/>
            </a:pPr>
            <a:r>
              <a:rPr lang="ru-RU" dirty="0" smtClean="0"/>
              <a:t>Закреплять вычислительные умения и  навыки сложения и вычитания в пределах 100.</a:t>
            </a:r>
          </a:p>
          <a:p>
            <a:pPr marL="457200" indent="-457200" algn="l">
              <a:buAutoNum type="arabicPeriod"/>
            </a:pPr>
            <a:r>
              <a:rPr lang="ru-RU" dirty="0" smtClean="0"/>
              <a:t>Упражнять детей в усвоении табличных случаев сложения в пределах 20.</a:t>
            </a:r>
          </a:p>
          <a:p>
            <a:pPr marL="457200" indent="-457200" algn="l">
              <a:buAutoNum type="arabicPeriod"/>
            </a:pPr>
            <a:r>
              <a:rPr lang="ru-RU" dirty="0" smtClean="0"/>
              <a:t>Воспитывать аккуратность, прилежность.</a:t>
            </a:r>
          </a:p>
          <a:p>
            <a:pPr marL="457200" indent="-457200" algn="l">
              <a:buAutoNum type="arabicPeriod"/>
            </a:pPr>
            <a:r>
              <a:rPr lang="ru-RU" dirty="0" smtClean="0"/>
              <a:t>Воспитывать чувство «локтя», готовность прийти на помощь своему однокласснику.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39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2276873"/>
            <a:ext cx="5637010" cy="3657792"/>
          </a:xfrm>
        </p:spPr>
        <p:txBody>
          <a:bodyPr/>
          <a:lstStyle/>
          <a:p>
            <a:pPr algn="ctr"/>
            <a:r>
              <a:rPr lang="ru-RU" sz="2400" dirty="0" smtClean="0"/>
              <a:t>Задание №1.</a:t>
            </a:r>
          </a:p>
          <a:p>
            <a:pPr algn="ctr"/>
            <a:r>
              <a:rPr lang="ru-RU" dirty="0" smtClean="0"/>
              <a:t>Какое число лишнее?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37, 18, 5, 49,72,81.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Увеличьте это число на 10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Запишите полученные числа в порядке возрастания и в порядке убывания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15, 18, 37, 49, 72, 81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81, 72, 49, 37, 18,15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836713"/>
            <a:ext cx="7175351" cy="144016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/>
              <a:t>Устный счёт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5006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36712"/>
            <a:ext cx="5966666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/>
              <a:t>Задание №2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276872"/>
            <a:ext cx="7597396" cy="3166099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/>
              <a:t>     </a:t>
            </a:r>
            <a:r>
              <a:rPr lang="ru-RU" b="1" dirty="0" smtClean="0">
                <a:solidFill>
                  <a:srgbClr val="FF0000"/>
                </a:solidFill>
              </a:rPr>
              <a:t>1 ряд                            2 ряд                                   3 ряд</a:t>
            </a:r>
            <a:endParaRPr lang="ru-RU" dirty="0" smtClean="0"/>
          </a:p>
          <a:p>
            <a:pPr algn="l"/>
            <a:r>
              <a:rPr lang="ru-RU" dirty="0" smtClean="0"/>
              <a:t>10 + 7  =17(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)                 14 + 2 = 16  (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)                 10 + 9 = 19 (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dirty="0" smtClean="0"/>
              <a:t>36 – 20 =16(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)                 11 – 9 =   2  (</a:t>
            </a:r>
            <a:r>
              <a:rPr lang="ru-RU" dirty="0" smtClean="0">
                <a:solidFill>
                  <a:srgbClr val="FF0000"/>
                </a:solidFill>
              </a:rPr>
              <a:t>б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r>
              <a:rPr lang="ru-RU" dirty="0" smtClean="0"/>
              <a:t>                 16 -  3 = 13 (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r>
              <a:rPr lang="ru-RU" dirty="0" smtClean="0"/>
              <a:t> </a:t>
            </a:r>
          </a:p>
          <a:p>
            <a:pPr algn="l"/>
            <a:r>
              <a:rPr lang="ru-RU" dirty="0" smtClean="0"/>
              <a:t>27 – 10 =17(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)                   2 + 4 =  6  (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chemeClr val="tx1"/>
                </a:solidFill>
              </a:rPr>
              <a:t>)                 20 –  4 = 16 (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) </a:t>
            </a:r>
            <a:endParaRPr lang="ru-RU" dirty="0" smtClean="0"/>
          </a:p>
          <a:p>
            <a:pPr algn="l"/>
            <a:r>
              <a:rPr lang="ru-RU" dirty="0" smtClean="0"/>
              <a:t>11 + 10 =21(</a:t>
            </a:r>
            <a:r>
              <a:rPr lang="ru-RU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)                 29 – 20 = 9  (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)                  5 + 10 = 15 (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 smtClean="0"/>
          </a:p>
          <a:p>
            <a:pPr algn="l"/>
            <a:r>
              <a:rPr lang="ru-RU" dirty="0" smtClean="0"/>
              <a:t>64 – 60 =4  (</a:t>
            </a:r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dirty="0" smtClean="0"/>
              <a:t>)                  27 +   3 = 30(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>
                <a:solidFill>
                  <a:schemeClr val="tx1"/>
                </a:solidFill>
              </a:rPr>
              <a:t>)                 36 – 20 = 16 (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 smtClean="0"/>
          </a:p>
          <a:p>
            <a:pPr algn="l"/>
            <a:r>
              <a:rPr lang="ru-RU" dirty="0" smtClean="0"/>
              <a:t>10 – 9   =1  (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)                  63 – 30  =   3</a:t>
            </a:r>
            <a:r>
              <a:rPr lang="ru-RU" dirty="0" smtClean="0">
                <a:solidFill>
                  <a:srgbClr val="FF0000"/>
                </a:solidFill>
              </a:rPr>
              <a:t>(я</a:t>
            </a:r>
            <a:r>
              <a:rPr lang="ru-RU" dirty="0" smtClean="0">
                <a:solidFill>
                  <a:schemeClr val="tx1"/>
                </a:solidFill>
              </a:rPr>
              <a:t>)                 10 -   7 =   3 (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 smtClean="0"/>
          </a:p>
          <a:p>
            <a:pPr algn="l"/>
            <a:r>
              <a:rPr lang="ru-RU" dirty="0" smtClean="0"/>
              <a:t>  3 + 3  =6  (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)                  75 – 60  = 15(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 smtClean="0"/>
          </a:p>
          <a:p>
            <a:pPr algn="l"/>
            <a:r>
              <a:rPr lang="ru-RU" dirty="0" smtClean="0"/>
              <a:t>11 – 8  =3   (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36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268760"/>
            <a:ext cx="6512511" cy="4246408"/>
          </a:xfrm>
        </p:spPr>
        <p:txBody>
          <a:bodyPr>
            <a:prstTxWarp prst="textDeflateBottom">
              <a:avLst/>
            </a:prstTxWarp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1"/>
                </a:solidFill>
              </a:rPr>
              <a:t>М О Л О Д Ц Ы !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4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5966666" cy="1080120"/>
          </a:xfrm>
        </p:spPr>
        <p:txBody>
          <a:bodyPr/>
          <a:lstStyle/>
          <a:p>
            <a:pPr algn="ctr"/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 smtClean="0"/>
              <a:t>Задание № 3.</a:t>
            </a:r>
            <a:br>
              <a:rPr lang="ru-RU" sz="2400" b="0" dirty="0" smtClean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 smtClean="0"/>
              <a:t>Игра «</a:t>
            </a:r>
            <a:r>
              <a:rPr lang="ru-RU" sz="2400" b="0" dirty="0" err="1" smtClean="0"/>
              <a:t>Танграм</a:t>
            </a:r>
            <a:r>
              <a:rPr lang="ru-RU" sz="2400" b="0" dirty="0" smtClean="0"/>
              <a:t>»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013175"/>
            <a:ext cx="5970494" cy="86409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Из геометрических фигур сложите лодки, шхуны, кораблики. На которых мы отправимся в путешествие.</a:t>
            </a:r>
            <a:endParaRPr lang="ru-RU" dirty="0"/>
          </a:p>
        </p:txBody>
      </p:sp>
      <p:pic>
        <p:nvPicPr>
          <p:cNvPr id="2050" name="Picture 2" descr="D:\Робинзон Крузо\Новая папка\кораблик из геометр.фигу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849" y="1916832"/>
            <a:ext cx="636550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81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512511" cy="1800200"/>
          </a:xfrm>
        </p:spPr>
        <p:txBody>
          <a:bodyPr/>
          <a:lstStyle/>
          <a:p>
            <a:pPr marL="0" indent="0" algn="l">
              <a:buNone/>
            </a:pPr>
            <a:r>
              <a:rPr lang="ru-RU" sz="2200" dirty="0" smtClean="0"/>
              <a:t>Ветер по морю гуляет</a:t>
            </a:r>
            <a:br>
              <a:rPr lang="ru-RU" sz="2200" dirty="0" smtClean="0"/>
            </a:br>
            <a:r>
              <a:rPr lang="ru-RU" sz="2200" dirty="0" smtClean="0"/>
              <a:t>И кораблик подгоняет.</a:t>
            </a:r>
            <a:br>
              <a:rPr lang="ru-RU" sz="2200" dirty="0" smtClean="0"/>
            </a:br>
            <a:r>
              <a:rPr lang="ru-RU" sz="2200" dirty="0" smtClean="0"/>
              <a:t>Он летит себе в волнах</a:t>
            </a:r>
            <a:br>
              <a:rPr lang="ru-RU" sz="2200" dirty="0" smtClean="0"/>
            </a:br>
            <a:r>
              <a:rPr lang="ru-RU" sz="2200" dirty="0" smtClean="0"/>
              <a:t>На раздутых парусах.</a:t>
            </a:r>
            <a:endParaRPr lang="ru-RU" sz="2200" dirty="0"/>
          </a:p>
        </p:txBody>
      </p:sp>
      <p:pic>
        <p:nvPicPr>
          <p:cNvPr id="3074" name="Picture 2" descr="D:\Робинзон Крузо\Новая папка\наш парус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Робинзон Крузо\Новая папка\наш парус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4" y="1796087"/>
            <a:ext cx="914400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340326"/>
              </p:ext>
            </p:extLst>
          </p:nvPr>
        </p:nvGraphicFramePr>
        <p:xfrm>
          <a:off x="5724128" y="188640"/>
          <a:ext cx="47736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Объект упаковщика для оболочки" showAsIcon="1" r:id="rId5" imgW="4772880" imgH="647640" progId="Package">
                  <p:embed/>
                </p:oleObj>
              </mc:Choice>
              <mc:Fallback>
                <p:oleObj name="Объект упаковщика для оболочки" showAsIcon="1" r:id="rId5" imgW="4772880" imgH="647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4128" y="188640"/>
                        <a:ext cx="477361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97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1706</TotalTime>
  <Words>796</Words>
  <Application>Microsoft Office PowerPoint</Application>
  <PresentationFormat>Экран (4:3)</PresentationFormat>
  <Paragraphs>113</Paragraphs>
  <Slides>24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Воздушный поток</vt:lpstr>
      <vt:lpstr>Объект упаковщика для оболочки</vt:lpstr>
      <vt:lpstr>Презентация PowerPoint</vt:lpstr>
      <vt:lpstr>Сложение с переходом через десяток в пределах 20</vt:lpstr>
      <vt:lpstr>Урок - путешествие</vt:lpstr>
      <vt:lpstr>Цели урока</vt:lpstr>
      <vt:lpstr>Устный счёт</vt:lpstr>
      <vt:lpstr>Задание №2</vt:lpstr>
      <vt:lpstr>М О Л О Д Ц Ы !</vt:lpstr>
      <vt:lpstr>      Задание № 3.  Игра «Танграм»</vt:lpstr>
      <vt:lpstr>Ветер по морю гуляет И кораблик подгоняет. Он летит себе в волнах На раздутых парусах.</vt:lpstr>
      <vt:lpstr>Остров попугаев</vt:lpstr>
      <vt:lpstr>Вставьте пропущенные знаки  36 … 4 … 8 =   32 72 … 6 … 40 = 38 63 … 7 … 23 = 93 80 … 5 … 20 = 95       Попугай Гоша </vt:lpstr>
      <vt:lpstr>Мы танцуем и  поём В классе весело живём! Физкультминутка</vt:lpstr>
      <vt:lpstr>Остров обезьян</vt:lpstr>
      <vt:lpstr>Задание № 5</vt:lpstr>
      <vt:lpstr>Презентация PowerPoint</vt:lpstr>
      <vt:lpstr>Мы на острове слонов</vt:lpstr>
      <vt:lpstr>Задание № 6</vt:lpstr>
      <vt:lpstr>Море волнуется</vt:lpstr>
      <vt:lpstr>Задание № 7</vt:lpstr>
      <vt:lpstr>Задание №8</vt:lpstr>
      <vt:lpstr>Сколько было пробоин?  Сколько верно решённых примеров? На сколько пробоин больше, чем правильно решённых примеров? На сколько верных примеров меньше?</vt:lpstr>
      <vt:lpstr>Презентация PowerPoint</vt:lpstr>
      <vt:lpstr>Подарки от Робинзона Крузо</vt:lpstr>
      <vt:lpstr>Презентация PowerPoint</vt:lpstr>
    </vt:vector>
  </TitlesOfParts>
  <Company>NMC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martyanova</dc:creator>
  <cp:lastModifiedBy>user</cp:lastModifiedBy>
  <cp:revision>317</cp:revision>
  <dcterms:created xsi:type="dcterms:W3CDTF">2012-04-25T11:41:23Z</dcterms:created>
  <dcterms:modified xsi:type="dcterms:W3CDTF">2018-06-24T17:19:16Z</dcterms:modified>
</cp:coreProperties>
</file>