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8" r:id="rId4"/>
    <p:sldId id="259" r:id="rId5"/>
    <p:sldId id="260" r:id="rId6"/>
    <p:sldId id="261" r:id="rId7"/>
    <p:sldId id="263" r:id="rId8"/>
    <p:sldId id="257" r:id="rId9"/>
    <p:sldId id="264" r:id="rId10"/>
    <p:sldId id="265" r:id="rId11"/>
    <p:sldId id="266" r:id="rId12"/>
    <p:sldId id="275" r:id="rId13"/>
    <p:sldId id="267" r:id="rId14"/>
    <p:sldId id="268" r:id="rId15"/>
    <p:sldId id="269" r:id="rId16"/>
    <p:sldId id="270" r:id="rId17"/>
    <p:sldId id="272" r:id="rId18"/>
    <p:sldId id="271" r:id="rId19"/>
    <p:sldId id="273" r:id="rId20"/>
    <p:sldId id="274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96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8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r>
              <a:rPr lang="ru-RU" dirty="0" smtClean="0"/>
              <a:t>Решение квадратных уравнений по формуле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Если ты услышишь, что кто-то не любит математику, не верь.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Ее нельзя не любить – ее можно только не знать.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Найди ошибку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827584" y="1052736"/>
          <a:ext cx="7128792" cy="5451429"/>
        </p:xfrm>
        <a:graphic>
          <a:graphicData uri="http://schemas.openxmlformats.org/presentationml/2006/ole">
            <p:oleObj spid="_x0000_s4098" name="Формула" r:id="rId3" imgW="2590560" imgH="1981080" progId="Equation.3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395536" y="980728"/>
          <a:ext cx="7776864" cy="5722598"/>
        </p:xfrm>
        <a:graphic>
          <a:graphicData uri="http://schemas.openxmlformats.org/presentationml/2006/ole">
            <p:oleObj spid="_x0000_s4099" name="Формула" r:id="rId4" imgW="2692080" imgH="19810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Найди ошибку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547664" y="980728"/>
          <a:ext cx="6840760" cy="5616624"/>
        </p:xfrm>
        <a:graphic>
          <a:graphicData uri="http://schemas.openxmlformats.org/presentationml/2006/ole">
            <p:oleObj spid="_x0000_s5122" name="Формула" r:id="rId3" imgW="2412720" imgH="1981080" progId="Equation.3">
              <p:embed/>
            </p:oleObj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1187624" y="908719"/>
          <a:ext cx="7488832" cy="3517481"/>
        </p:xfrm>
        <a:graphic>
          <a:graphicData uri="http://schemas.openxmlformats.org/presentationml/2006/ole">
            <p:oleObj spid="_x0000_s5123" name="Формула" r:id="rId4" imgW="2514600" imgH="1180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4012" y="1412776"/>
            <a:ext cx="592982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ФИЗМИНУТКА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№ 1 Решите уравнение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397000"/>
          <a:ext cx="8064896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184"/>
                <a:gridCol w="6408712"/>
              </a:tblGrid>
              <a:tr h="370840"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9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755576" y="4653136"/>
            <a:ext cx="1296144" cy="12961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5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баллов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55576" y="1556792"/>
            <a:ext cx="1368152" cy="122413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 </a:t>
            </a:r>
            <a:r>
              <a:rPr lang="ru-RU" sz="2000" b="1" dirty="0" smtClean="0">
                <a:solidFill>
                  <a:schemeClr val="tx1"/>
                </a:solidFill>
              </a:rPr>
              <a:t>балла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55576" y="3068960"/>
            <a:ext cx="1296144" cy="1224136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4 </a:t>
            </a:r>
            <a:r>
              <a:rPr lang="ru-RU" sz="2000" b="1" dirty="0" smtClean="0">
                <a:solidFill>
                  <a:schemeClr val="tx1"/>
                </a:solidFill>
              </a:rPr>
              <a:t>балла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203848" y="1772816"/>
          <a:ext cx="4446494" cy="936104"/>
        </p:xfrm>
        <a:graphic>
          <a:graphicData uri="http://schemas.openxmlformats.org/presentationml/2006/ole">
            <p:oleObj spid="_x0000_s6146" name="Формула" r:id="rId3" imgW="965160" imgH="20304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563888" y="3140968"/>
          <a:ext cx="3621360" cy="965696"/>
        </p:xfrm>
        <a:graphic>
          <a:graphicData uri="http://schemas.openxmlformats.org/presentationml/2006/ole">
            <p:oleObj spid="_x0000_s6147" name="Формула" r:id="rId4" imgW="761760" imgH="20304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419872" y="4869160"/>
          <a:ext cx="4108456" cy="936104"/>
        </p:xfrm>
        <a:graphic>
          <a:graphicData uri="http://schemas.openxmlformats.org/presentationml/2006/ole">
            <p:oleObj spid="_x0000_s6148" name="Формула" r:id="rId5" imgW="100296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692696"/>
          <a:ext cx="8064896" cy="58326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184"/>
                <a:gridCol w="6408712"/>
              </a:tblGrid>
              <a:tr h="1944216"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ru-RU" sz="9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ru-RU" sz="9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67744" y="1052736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 каком значении </a:t>
            </a:r>
            <a:r>
              <a:rPr lang="en-US" sz="2800" i="1" dirty="0" smtClean="0"/>
              <a:t>m</a:t>
            </a:r>
            <a:r>
              <a:rPr lang="en-US" sz="2800" dirty="0" smtClean="0"/>
              <a:t> </a:t>
            </a:r>
            <a:r>
              <a:rPr lang="ru-RU" sz="2800" dirty="0" smtClean="0"/>
              <a:t>один из корней уравнения 3х</a:t>
            </a:r>
            <a:r>
              <a:rPr lang="ru-RU" sz="2800" baseline="30000" dirty="0" smtClean="0"/>
              <a:t>2</a:t>
            </a:r>
            <a:r>
              <a:rPr lang="en-US" sz="2800" dirty="0" smtClean="0"/>
              <a:t> – </a:t>
            </a:r>
            <a:r>
              <a:rPr lang="en-US" sz="2800" i="1" dirty="0" err="1" smtClean="0"/>
              <a:t>m</a:t>
            </a:r>
            <a:r>
              <a:rPr lang="en-US" sz="2800" dirty="0" err="1" smtClean="0"/>
              <a:t>x</a:t>
            </a:r>
            <a:r>
              <a:rPr lang="en-US" sz="2800" dirty="0" smtClean="0"/>
              <a:t> – 6 = 0 </a:t>
            </a:r>
            <a:r>
              <a:rPr lang="ru-RU" sz="2800" dirty="0" smtClean="0"/>
              <a:t>равен – 2?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699792" y="2924944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 каком значении </a:t>
            </a:r>
            <a:r>
              <a:rPr lang="ru-RU" sz="2800" i="1" dirty="0" smtClean="0"/>
              <a:t>а</a:t>
            </a:r>
            <a:r>
              <a:rPr lang="ru-RU" sz="2800" dirty="0" smtClean="0"/>
              <a:t> уравнение х</a:t>
            </a:r>
            <a:r>
              <a:rPr lang="ru-RU" sz="2800" baseline="30000" dirty="0" smtClean="0"/>
              <a:t>2</a:t>
            </a:r>
            <a:r>
              <a:rPr lang="en-US" sz="2800" dirty="0" smtClean="0"/>
              <a:t> – </a:t>
            </a:r>
            <a:r>
              <a:rPr lang="ru-RU" sz="2800" i="1" dirty="0" err="1" smtClean="0"/>
              <a:t>а</a:t>
            </a:r>
            <a:r>
              <a:rPr lang="en-US" sz="2800" dirty="0" smtClean="0"/>
              <a:t>x </a:t>
            </a:r>
            <a:r>
              <a:rPr lang="ru-RU" sz="2800" dirty="0" smtClean="0"/>
              <a:t>+ 9</a:t>
            </a:r>
            <a:r>
              <a:rPr lang="en-US" sz="2800" dirty="0" smtClean="0"/>
              <a:t> = 0 </a:t>
            </a:r>
            <a:r>
              <a:rPr lang="ru-RU" sz="2800" dirty="0" smtClean="0"/>
              <a:t>имеет один корень?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771800" y="4797152"/>
            <a:ext cx="540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 каком значении </a:t>
            </a:r>
            <a:r>
              <a:rPr lang="ru-RU" sz="2800" i="1" dirty="0" smtClean="0"/>
              <a:t>а</a:t>
            </a:r>
            <a:r>
              <a:rPr lang="ru-RU" sz="2800" dirty="0" smtClean="0"/>
              <a:t> уравнение х</a:t>
            </a:r>
            <a:r>
              <a:rPr lang="ru-RU" sz="2800" baseline="30000" dirty="0" smtClean="0"/>
              <a:t>2</a:t>
            </a:r>
            <a:r>
              <a:rPr lang="en-US" sz="2800" dirty="0" smtClean="0"/>
              <a:t> </a:t>
            </a:r>
            <a:r>
              <a:rPr lang="ru-RU" sz="2800" dirty="0" smtClean="0"/>
              <a:t>+ 3</a:t>
            </a:r>
            <a:r>
              <a:rPr lang="ru-RU" sz="2800" i="1" dirty="0" smtClean="0"/>
              <a:t>а</a:t>
            </a:r>
            <a:r>
              <a:rPr lang="en-US" sz="2800" dirty="0" smtClean="0"/>
              <a:t>x </a:t>
            </a:r>
            <a:r>
              <a:rPr lang="ru-RU" sz="2800" dirty="0" smtClean="0"/>
              <a:t>+ </a:t>
            </a:r>
            <a:r>
              <a:rPr lang="ru-RU" sz="2800" i="1" dirty="0" smtClean="0"/>
              <a:t>а</a:t>
            </a:r>
            <a:r>
              <a:rPr lang="en-US" sz="2800" dirty="0" smtClean="0"/>
              <a:t> = 0 </a:t>
            </a:r>
            <a:r>
              <a:rPr lang="ru-RU" sz="2800" dirty="0" smtClean="0"/>
              <a:t>имеет один корень?</a:t>
            </a:r>
            <a:endParaRPr lang="ru-RU" sz="28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№ 2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83568" y="980728"/>
            <a:ext cx="1368152" cy="122413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 </a:t>
            </a:r>
            <a:r>
              <a:rPr lang="ru-RU" sz="2000" b="1" dirty="0" smtClean="0">
                <a:solidFill>
                  <a:schemeClr val="tx1"/>
                </a:solidFill>
              </a:rPr>
              <a:t>балла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83568" y="2996952"/>
            <a:ext cx="1296144" cy="1224136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4 </a:t>
            </a:r>
            <a:r>
              <a:rPr lang="ru-RU" sz="2000" b="1" dirty="0" smtClean="0">
                <a:solidFill>
                  <a:schemeClr val="tx1"/>
                </a:solidFill>
              </a:rPr>
              <a:t>балла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568" y="4869160"/>
            <a:ext cx="1296144" cy="12961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5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баллов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397000"/>
          <a:ext cx="8064896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184"/>
                <a:gridCol w="6408712"/>
              </a:tblGrid>
              <a:tr h="370840"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9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347864" y="1556792"/>
          <a:ext cx="3528392" cy="1104849"/>
        </p:xfrm>
        <a:graphic>
          <a:graphicData uri="http://schemas.openxmlformats.org/presentationml/2006/ole">
            <p:oleObj spid="_x0000_s25602" name="Формула" r:id="rId3" imgW="1257120" imgH="3934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491880" y="3212976"/>
          <a:ext cx="3240360" cy="1103859"/>
        </p:xfrm>
        <a:graphic>
          <a:graphicData uri="http://schemas.openxmlformats.org/presentationml/2006/ole">
            <p:oleObj spid="_x0000_s25603" name="Формула" r:id="rId4" imgW="1155600" imgH="39348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630613" y="5013325"/>
          <a:ext cx="3254375" cy="576263"/>
        </p:xfrm>
        <a:graphic>
          <a:graphicData uri="http://schemas.openxmlformats.org/presentationml/2006/ole">
            <p:oleObj spid="_x0000_s25604" name="Формула" r:id="rId5" imgW="1218960" imgH="215640" progId="Equation.3">
              <p:embed/>
            </p:oleObj>
          </a:graphicData>
        </a:graphic>
      </p:graphicFrame>
      <p:sp>
        <p:nvSpPr>
          <p:cNvPr id="11" name="Овал 10"/>
          <p:cNvSpPr/>
          <p:nvPr/>
        </p:nvSpPr>
        <p:spPr>
          <a:xfrm>
            <a:off x="755576" y="1556792"/>
            <a:ext cx="1368152" cy="122413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 </a:t>
            </a:r>
            <a:r>
              <a:rPr lang="ru-RU" sz="2000" b="1" dirty="0" smtClean="0">
                <a:solidFill>
                  <a:schemeClr val="tx1"/>
                </a:solidFill>
              </a:rPr>
              <a:t>балла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55576" y="3068960"/>
            <a:ext cx="1296144" cy="1224136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4 </a:t>
            </a:r>
            <a:r>
              <a:rPr lang="ru-RU" sz="2000" b="1" dirty="0" smtClean="0">
                <a:solidFill>
                  <a:schemeClr val="tx1"/>
                </a:solidFill>
              </a:rPr>
              <a:t>балла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55576" y="4653136"/>
            <a:ext cx="1296144" cy="12961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5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баллов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397000"/>
          <a:ext cx="8064896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184"/>
                <a:gridCol w="6408712"/>
              </a:tblGrid>
              <a:tr h="370840"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9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9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9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683568" y="1556792"/>
            <a:ext cx="1368152" cy="122413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 </a:t>
            </a:r>
            <a:r>
              <a:rPr lang="ru-RU" sz="2000" b="1" dirty="0" smtClean="0">
                <a:solidFill>
                  <a:schemeClr val="tx1"/>
                </a:solidFill>
              </a:rPr>
              <a:t>балла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83568" y="3068960"/>
            <a:ext cx="1296144" cy="1224136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4 </a:t>
            </a:r>
            <a:r>
              <a:rPr lang="ru-RU" sz="2000" b="1" dirty="0" smtClean="0">
                <a:solidFill>
                  <a:schemeClr val="tx1"/>
                </a:solidFill>
              </a:rPr>
              <a:t>балла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83568" y="4581128"/>
            <a:ext cx="1296144" cy="12961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5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баллов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5936" y="1844824"/>
            <a:ext cx="2247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при </a:t>
            </a:r>
            <a:r>
              <a:rPr lang="en-US" sz="3200" dirty="0" smtClean="0"/>
              <a:t>m = –  3</a:t>
            </a:r>
            <a:endParaRPr lang="ru-RU" sz="3200" dirty="0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851920" y="3356992"/>
          <a:ext cx="2422624" cy="605656"/>
        </p:xfrm>
        <a:graphic>
          <a:graphicData uri="http://schemas.openxmlformats.org/presentationml/2006/ole">
            <p:oleObj spid="_x0000_s26626" name="Формула" r:id="rId3" imgW="812520" imgH="20304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3203848" y="4725144"/>
          <a:ext cx="4248472" cy="1062118"/>
        </p:xfrm>
        <a:graphic>
          <a:graphicData uri="http://schemas.openxmlformats.org/presentationml/2006/ole">
            <p:oleObj spid="_x0000_s26627" name="Формула" r:id="rId4" imgW="15746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0018.jpeg"/>
          <p:cNvPicPr>
            <a:picLocks noChangeAspect="1"/>
          </p:cNvPicPr>
          <p:nvPr/>
        </p:nvPicPr>
        <p:blipFill>
          <a:blip r:embed="rId2" cstate="print"/>
          <a:srcRect l="15111" r="5143"/>
          <a:stretch>
            <a:fillRect/>
          </a:stretch>
        </p:blipFill>
        <p:spPr>
          <a:xfrm>
            <a:off x="899592" y="1124744"/>
            <a:ext cx="7508592" cy="460851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0017.jpeg"/>
          <p:cNvPicPr>
            <a:picLocks noChangeAspect="1"/>
          </p:cNvPicPr>
          <p:nvPr/>
        </p:nvPicPr>
        <p:blipFill>
          <a:blip r:embed="rId2" cstate="print"/>
          <a:srcRect b="54200"/>
          <a:stretch>
            <a:fillRect/>
          </a:stretch>
        </p:blipFill>
        <p:spPr>
          <a:xfrm>
            <a:off x="899591" y="764704"/>
            <a:ext cx="7534701" cy="48965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0017.jpeg"/>
          <p:cNvPicPr>
            <a:picLocks noChangeAspect="1"/>
          </p:cNvPicPr>
          <p:nvPr/>
        </p:nvPicPr>
        <p:blipFill>
          <a:blip r:embed="rId2" cstate="print"/>
          <a:srcRect t="45800" b="10101"/>
          <a:stretch>
            <a:fillRect/>
          </a:stretch>
        </p:blipFill>
        <p:spPr>
          <a:xfrm>
            <a:off x="693036" y="1052736"/>
            <a:ext cx="8055428" cy="50405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Устная работа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80112" y="2060848"/>
            <a:ext cx="2781531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А) 3х</a:t>
            </a:r>
            <a:r>
              <a:rPr lang="ru-RU" sz="2800" b="1" baseline="30000" dirty="0" smtClean="0"/>
              <a:t>2 </a:t>
            </a:r>
            <a:r>
              <a:rPr lang="ru-RU" sz="2800" b="1" dirty="0" smtClean="0"/>
              <a:t>+ 7х – 8 = 0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Б) х</a:t>
            </a:r>
            <a:r>
              <a:rPr lang="ru-RU" sz="2800" b="1" baseline="30000" dirty="0" smtClean="0"/>
              <a:t>2</a:t>
            </a:r>
            <a:r>
              <a:rPr lang="ru-RU" sz="2800" b="1" dirty="0" smtClean="0"/>
              <a:t> + 2х = 0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В) 4х</a:t>
            </a:r>
            <a:r>
              <a:rPr lang="ru-RU" sz="2800" b="1" baseline="30000" dirty="0" smtClean="0"/>
              <a:t>2</a:t>
            </a:r>
            <a:r>
              <a:rPr lang="ru-RU" sz="2800" b="1" dirty="0" smtClean="0"/>
              <a:t> – 6 = 0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Г) х</a:t>
            </a:r>
            <a:r>
              <a:rPr lang="ru-RU" sz="2800" b="1" baseline="30000" dirty="0" smtClean="0"/>
              <a:t>2</a:t>
            </a:r>
            <a:r>
              <a:rPr lang="ru-RU" sz="2800" b="1" dirty="0" smtClean="0"/>
              <a:t> – 3х + 4 = 0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124744"/>
            <a:ext cx="410445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Установите соответствие:</a:t>
            </a:r>
          </a:p>
          <a:p>
            <a:endParaRPr lang="ru-RU" sz="2400" dirty="0" smtClean="0"/>
          </a:p>
          <a:p>
            <a:r>
              <a:rPr lang="ru-RU" sz="2400" dirty="0" smtClean="0"/>
              <a:t>1) Приведенное неполное  </a:t>
            </a:r>
          </a:p>
          <a:p>
            <a:r>
              <a:rPr lang="ru-RU" sz="2400" dirty="0" smtClean="0"/>
              <a:t>     квадратное уравнение</a:t>
            </a:r>
          </a:p>
          <a:p>
            <a:endParaRPr lang="ru-RU" sz="2400" dirty="0" smtClean="0"/>
          </a:p>
          <a:p>
            <a:r>
              <a:rPr lang="ru-RU" sz="2400" dirty="0" smtClean="0"/>
              <a:t>2) </a:t>
            </a:r>
            <a:r>
              <a:rPr lang="ru-RU" sz="2400" dirty="0" err="1" smtClean="0"/>
              <a:t>Неприведенное</a:t>
            </a:r>
            <a:r>
              <a:rPr lang="ru-RU" sz="2400" dirty="0" smtClean="0"/>
              <a:t> неполное </a:t>
            </a:r>
          </a:p>
          <a:p>
            <a:r>
              <a:rPr lang="ru-RU" sz="2400" dirty="0" smtClean="0"/>
              <a:t>     квадратное уравнение</a:t>
            </a:r>
          </a:p>
          <a:p>
            <a:endParaRPr lang="ru-RU" sz="2400" dirty="0" smtClean="0"/>
          </a:p>
          <a:p>
            <a:r>
              <a:rPr lang="ru-RU" sz="2400" dirty="0" smtClean="0"/>
              <a:t>3) Приведенное полное </a:t>
            </a:r>
          </a:p>
          <a:p>
            <a:r>
              <a:rPr lang="ru-RU" sz="2400" dirty="0" smtClean="0"/>
              <a:t>     квадратное уравнение</a:t>
            </a:r>
          </a:p>
          <a:p>
            <a:endParaRPr lang="ru-RU" sz="2400" dirty="0" smtClean="0"/>
          </a:p>
          <a:p>
            <a:r>
              <a:rPr lang="ru-RU" sz="2400" dirty="0" smtClean="0"/>
              <a:t>4) </a:t>
            </a:r>
            <a:r>
              <a:rPr lang="ru-RU" sz="2400" dirty="0" err="1" smtClean="0"/>
              <a:t>Неприведенное</a:t>
            </a:r>
            <a:r>
              <a:rPr lang="ru-RU" sz="2400" dirty="0" smtClean="0"/>
              <a:t> полное </a:t>
            </a:r>
          </a:p>
          <a:p>
            <a:r>
              <a:rPr lang="ru-RU" sz="2400" dirty="0" smtClean="0"/>
              <a:t>    квадратное уравнение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260648"/>
            <a:ext cx="53424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Подведем итоги урока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20 – 21 балл           отметка «5»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17 – 19 баллов       отметка «4»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12 – 16 баллов       отметка «3»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Ответьте на 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Доволен (довольна) ли ты своей работой на уроке?</a:t>
            </a:r>
          </a:p>
          <a:p>
            <a:r>
              <a:rPr lang="ru-RU" dirty="0" smtClean="0"/>
              <a:t>При выполнении каких заданий ты ошибся (ошиблась)? Почему?</a:t>
            </a:r>
          </a:p>
          <a:p>
            <a:r>
              <a:rPr lang="ru-RU" dirty="0" smtClean="0"/>
              <a:t>Каковы причины успехов и неудач твоей деятельности на уроке?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435280" cy="25488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Уровень А:</a:t>
            </a:r>
            <a:r>
              <a:rPr lang="ru-RU" sz="3600" dirty="0" smtClean="0"/>
              <a:t> № 25.12(</a:t>
            </a:r>
            <a:r>
              <a:rPr lang="ru-RU" sz="3600" dirty="0" err="1" smtClean="0"/>
              <a:t>вг</a:t>
            </a:r>
            <a:r>
              <a:rPr lang="ru-RU" sz="3600" dirty="0" smtClean="0"/>
              <a:t>), 25.19(</a:t>
            </a:r>
            <a:r>
              <a:rPr lang="ru-RU" sz="3600" dirty="0" err="1" smtClean="0"/>
              <a:t>вг</a:t>
            </a:r>
            <a:r>
              <a:rPr lang="ru-RU" sz="3600" dirty="0" smtClean="0"/>
              <a:t>), 25.20(г)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b="1" dirty="0" smtClean="0"/>
              <a:t>Уровень В: </a:t>
            </a:r>
            <a:r>
              <a:rPr lang="ru-RU" sz="3600" dirty="0" smtClean="0"/>
              <a:t>№ 25.19(</a:t>
            </a:r>
            <a:r>
              <a:rPr lang="ru-RU" sz="3600" dirty="0" err="1" smtClean="0"/>
              <a:t>аб</a:t>
            </a:r>
            <a:r>
              <a:rPr lang="ru-RU" sz="3600" dirty="0" smtClean="0"/>
              <a:t>), 25.37(</a:t>
            </a:r>
            <a:r>
              <a:rPr lang="ru-RU" sz="3600" dirty="0" err="1" smtClean="0"/>
              <a:t>вг</a:t>
            </a:r>
            <a:r>
              <a:rPr lang="ru-RU" sz="3600" smtClean="0"/>
              <a:t>), 25.39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/>
          <a:lstStyle/>
          <a:p>
            <a:r>
              <a:rPr lang="ru-RU" dirty="0" smtClean="0"/>
              <a:t>Заполни пропуски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 «Заполни пропуски»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Квадратным уравнением называют уравнение вида </a:t>
            </a:r>
            <a:r>
              <a:rPr lang="ru-RU" dirty="0" smtClean="0">
                <a:solidFill>
                  <a:srgbClr val="FF0000"/>
                </a:solidFill>
              </a:rPr>
              <a:t>ах</a:t>
            </a:r>
            <a:r>
              <a:rPr lang="ru-RU" baseline="30000" dirty="0" smtClean="0">
                <a:solidFill>
                  <a:srgbClr val="FF0000"/>
                </a:solidFill>
              </a:rPr>
              <a:t>2</a:t>
            </a:r>
            <a:r>
              <a:rPr lang="ru-RU" dirty="0" smtClean="0">
                <a:solidFill>
                  <a:srgbClr val="FF0000"/>
                </a:solidFill>
              </a:rPr>
              <a:t>+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ru-RU" dirty="0" err="1" smtClean="0">
                <a:solidFill>
                  <a:srgbClr val="FF0000"/>
                </a:solidFill>
              </a:rPr>
              <a:t>х+с</a:t>
            </a:r>
            <a:r>
              <a:rPr lang="ru-RU" dirty="0" smtClean="0">
                <a:solidFill>
                  <a:srgbClr val="FF0000"/>
                </a:solidFill>
              </a:rPr>
              <a:t> = 0</a:t>
            </a:r>
            <a:r>
              <a:rPr lang="ru-RU" dirty="0" smtClean="0"/>
              <a:t>, а,</a:t>
            </a:r>
            <a:r>
              <a:rPr lang="en-US" dirty="0" smtClean="0"/>
              <a:t>b</a:t>
            </a:r>
            <a:r>
              <a:rPr lang="ru-RU" dirty="0" smtClean="0"/>
              <a:t>,с – заданные числа, а </a:t>
            </a:r>
            <a:r>
              <a:rPr lang="ru-RU" b="1" dirty="0" smtClean="0">
                <a:solidFill>
                  <a:srgbClr val="FF0000"/>
                </a:solidFill>
                <a:sym typeface="Symbol"/>
              </a:rPr>
              <a:t> </a:t>
            </a:r>
            <a:r>
              <a:rPr lang="ru-RU" dirty="0" smtClean="0">
                <a:solidFill>
                  <a:srgbClr val="FF0000"/>
                </a:solidFill>
              </a:rPr>
              <a:t>0</a:t>
            </a:r>
            <a:r>
              <a:rPr lang="ru-RU" dirty="0" smtClean="0"/>
              <a:t>, </a:t>
            </a:r>
            <a:r>
              <a:rPr lang="ru-RU" dirty="0" err="1" smtClean="0"/>
              <a:t>х</a:t>
            </a:r>
            <a:r>
              <a:rPr lang="ru-RU" dirty="0" smtClean="0"/>
              <a:t> – неизвестное.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Если ах</a:t>
            </a:r>
            <a:r>
              <a:rPr lang="ru-RU" baseline="30000" dirty="0" smtClean="0"/>
              <a:t>2</a:t>
            </a:r>
            <a:r>
              <a:rPr lang="ru-RU" dirty="0" smtClean="0"/>
              <a:t>+</a:t>
            </a:r>
            <a:r>
              <a:rPr lang="en-US" dirty="0" smtClean="0"/>
              <a:t>b</a:t>
            </a:r>
            <a:r>
              <a:rPr lang="ru-RU" dirty="0" err="1" smtClean="0"/>
              <a:t>х+с</a:t>
            </a:r>
            <a:r>
              <a:rPr lang="ru-RU" dirty="0" smtClean="0"/>
              <a:t> = 0 – квадратное уравнение (а</a:t>
            </a:r>
            <a:r>
              <a:rPr lang="ru-RU" dirty="0" smtClean="0">
                <a:sym typeface="Symbol"/>
              </a:rPr>
              <a:t>0), то а и </a:t>
            </a:r>
            <a:r>
              <a:rPr lang="en-US" dirty="0" smtClean="0">
                <a:sym typeface="Symbol"/>
              </a:rPr>
              <a:t>b</a:t>
            </a:r>
            <a:r>
              <a:rPr lang="ru-RU" dirty="0" smtClean="0">
                <a:sym typeface="Symbol"/>
              </a:rPr>
              <a:t> называют </a:t>
            </a:r>
            <a:r>
              <a:rPr lang="ru-RU" dirty="0" smtClean="0">
                <a:solidFill>
                  <a:srgbClr val="FF0000"/>
                </a:solidFill>
                <a:sym typeface="Symbol"/>
              </a:rPr>
              <a:t>коэффициентами уравнения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3. Если ах</a:t>
            </a:r>
            <a:r>
              <a:rPr lang="ru-RU" baseline="30000" dirty="0" smtClean="0"/>
              <a:t>2</a:t>
            </a:r>
            <a:r>
              <a:rPr lang="ru-RU" dirty="0" smtClean="0"/>
              <a:t>+</a:t>
            </a:r>
            <a:r>
              <a:rPr lang="en-US" dirty="0" smtClean="0"/>
              <a:t>b</a:t>
            </a:r>
            <a:r>
              <a:rPr lang="ru-RU" dirty="0" err="1" smtClean="0"/>
              <a:t>х+с</a:t>
            </a:r>
            <a:r>
              <a:rPr lang="ru-RU" dirty="0" smtClean="0"/>
              <a:t> = 0 – квадратное уравнение (а</a:t>
            </a:r>
            <a:r>
              <a:rPr lang="ru-RU" dirty="0" smtClean="0">
                <a:sym typeface="Symbol"/>
              </a:rPr>
              <a:t>0), то с называют </a:t>
            </a:r>
            <a:r>
              <a:rPr lang="ru-RU" dirty="0" smtClean="0">
                <a:solidFill>
                  <a:srgbClr val="FF0000"/>
                </a:solidFill>
                <a:sym typeface="Symbol"/>
              </a:rPr>
              <a:t>свободным членом.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  <a:sym typeface="Symbol"/>
            </a:endParaRPr>
          </a:p>
          <a:p>
            <a:pPr>
              <a:buNone/>
            </a:pPr>
            <a:r>
              <a:rPr lang="ru-RU" dirty="0" smtClean="0">
                <a:sym typeface="Symbol"/>
              </a:rPr>
              <a:t>4. Число </a:t>
            </a:r>
            <a:r>
              <a:rPr lang="en-US" dirty="0" smtClean="0">
                <a:sym typeface="Symbol"/>
              </a:rPr>
              <a:t>D = 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b</a:t>
            </a:r>
            <a:r>
              <a:rPr lang="en-US" baseline="30000" dirty="0" smtClean="0">
                <a:solidFill>
                  <a:srgbClr val="FF0000"/>
                </a:solidFill>
                <a:sym typeface="Symbol"/>
              </a:rPr>
              <a:t>2</a:t>
            </a:r>
            <a:r>
              <a:rPr lang="en-US" dirty="0" smtClean="0">
                <a:solidFill>
                  <a:srgbClr val="FF0000"/>
                </a:solidFill>
                <a:sym typeface="Symbol"/>
              </a:rPr>
              <a:t> – 4ac </a:t>
            </a:r>
            <a:r>
              <a:rPr lang="ru-RU" dirty="0" smtClean="0">
                <a:sym typeface="Symbol"/>
              </a:rPr>
              <a:t>называют дискриминантом квадратного уравнения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5. Корни квадратного уравнения вычисляют по формуле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707904" y="4293096"/>
          <a:ext cx="2736304" cy="1314848"/>
        </p:xfrm>
        <a:graphic>
          <a:graphicData uri="http://schemas.openxmlformats.org/presentationml/2006/ole">
            <p:oleObj spid="_x0000_s2050" name="Формула" r:id="rId3" imgW="977760" imgH="46980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44008" y="4437112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– </a:t>
            </a:r>
            <a:r>
              <a:rPr lang="en-US" sz="2800" b="1" dirty="0" smtClean="0">
                <a:solidFill>
                  <a:srgbClr val="FF0000"/>
                </a:solidFill>
              </a:rPr>
              <a:t>b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4365104"/>
            <a:ext cx="4427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D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494116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2a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435280" cy="572149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6</a:t>
            </a:r>
            <a:r>
              <a:rPr lang="ru-RU" dirty="0" smtClean="0"/>
              <a:t>. Квадратное уравнение ах</a:t>
            </a:r>
            <a:r>
              <a:rPr lang="ru-RU" baseline="30000" dirty="0" smtClean="0"/>
              <a:t>2</a:t>
            </a:r>
            <a:r>
              <a:rPr lang="ru-RU" dirty="0" smtClean="0"/>
              <a:t>+</a:t>
            </a:r>
            <a:r>
              <a:rPr lang="en-US" dirty="0" smtClean="0"/>
              <a:t>b</a:t>
            </a:r>
            <a:r>
              <a:rPr lang="ru-RU" dirty="0" err="1" smtClean="0"/>
              <a:t>х+с</a:t>
            </a:r>
            <a:r>
              <a:rPr lang="ru-RU" dirty="0" smtClean="0"/>
              <a:t> = 0, (а</a:t>
            </a:r>
            <a:r>
              <a:rPr lang="ru-RU" dirty="0" smtClean="0">
                <a:sym typeface="Symbol"/>
              </a:rPr>
              <a:t>0) имеет два различных действительных корня, если </a:t>
            </a:r>
            <a:r>
              <a:rPr lang="en-US" dirty="0" smtClean="0">
                <a:sym typeface="Symbol"/>
              </a:rPr>
              <a:t>b</a:t>
            </a:r>
            <a:r>
              <a:rPr lang="en-US" baseline="30000" dirty="0" smtClean="0">
                <a:sym typeface="Symbol"/>
              </a:rPr>
              <a:t>2</a:t>
            </a:r>
            <a:r>
              <a:rPr lang="en-US" dirty="0" smtClean="0">
                <a:sym typeface="Symbol"/>
              </a:rPr>
              <a:t> – 4ac</a:t>
            </a:r>
            <a:r>
              <a:rPr lang="ru-RU" dirty="0" smtClean="0">
                <a:sym typeface="Symbol"/>
              </a:rPr>
              <a:t> </a:t>
            </a:r>
            <a:r>
              <a:rPr lang="en-US" b="1" dirty="0" smtClean="0">
                <a:solidFill>
                  <a:srgbClr val="FF0000"/>
                </a:solidFill>
                <a:sym typeface="Symbol"/>
              </a:rPr>
              <a:t>&gt;</a:t>
            </a:r>
            <a:r>
              <a:rPr lang="ru-RU" dirty="0" smtClean="0">
                <a:sym typeface="Symbol"/>
              </a:rPr>
              <a:t> 0 </a:t>
            </a:r>
          </a:p>
          <a:p>
            <a:pPr>
              <a:buNone/>
            </a:pPr>
            <a:endParaRPr lang="ru-RU" dirty="0" smtClean="0">
              <a:sym typeface="Symbol"/>
            </a:endParaRPr>
          </a:p>
          <a:p>
            <a:pPr>
              <a:buNone/>
            </a:pPr>
            <a:r>
              <a:rPr lang="ru-RU" dirty="0" smtClean="0">
                <a:sym typeface="Symbol"/>
              </a:rPr>
              <a:t>7. Квадратное уравнение вида х</a:t>
            </a:r>
            <a:r>
              <a:rPr lang="ru-RU" baseline="30000" dirty="0" smtClean="0">
                <a:sym typeface="Symbol"/>
              </a:rPr>
              <a:t>2</a:t>
            </a:r>
            <a:r>
              <a:rPr lang="ru-RU" dirty="0" smtClean="0">
                <a:sym typeface="Symbol"/>
              </a:rPr>
              <a:t>+</a:t>
            </a:r>
            <a:r>
              <a:rPr lang="en-US" dirty="0" err="1" smtClean="0">
                <a:sym typeface="Symbol"/>
              </a:rPr>
              <a:t>px+q</a:t>
            </a:r>
            <a:r>
              <a:rPr lang="en-US" dirty="0" smtClean="0">
                <a:sym typeface="Symbol"/>
              </a:rPr>
              <a:t>=0 </a:t>
            </a:r>
            <a:r>
              <a:rPr lang="ru-RU" dirty="0" smtClean="0">
                <a:sym typeface="Symbol"/>
              </a:rPr>
              <a:t>называется </a:t>
            </a:r>
            <a:r>
              <a:rPr lang="ru-RU" dirty="0" smtClean="0">
                <a:solidFill>
                  <a:srgbClr val="FF0000"/>
                </a:solidFill>
                <a:sym typeface="Symbol"/>
              </a:rPr>
              <a:t>приведенным</a:t>
            </a:r>
            <a:endParaRPr lang="ru-RU" dirty="0" smtClean="0">
              <a:sym typeface="Symbol"/>
            </a:endParaRPr>
          </a:p>
          <a:p>
            <a:pPr>
              <a:buNone/>
            </a:pPr>
            <a:endParaRPr lang="ru-RU" dirty="0" smtClean="0">
              <a:solidFill>
                <a:srgbClr val="FF0000"/>
              </a:solidFill>
              <a:sym typeface="Symbol"/>
            </a:endParaRPr>
          </a:p>
          <a:p>
            <a:pPr>
              <a:buNone/>
            </a:pPr>
            <a:r>
              <a:rPr lang="ru-RU" dirty="0" smtClean="0">
                <a:sym typeface="Symbol"/>
              </a:rPr>
              <a:t>8. Если </a:t>
            </a:r>
            <a:r>
              <a:rPr lang="en-US" dirty="0" smtClean="0">
                <a:sym typeface="Symbol"/>
              </a:rPr>
              <a:t>b</a:t>
            </a:r>
            <a:r>
              <a:rPr lang="en-US" baseline="30000" dirty="0" smtClean="0">
                <a:sym typeface="Symbol"/>
              </a:rPr>
              <a:t>2</a:t>
            </a:r>
            <a:r>
              <a:rPr lang="en-US" dirty="0" smtClean="0">
                <a:sym typeface="Symbol"/>
              </a:rPr>
              <a:t> – 4ac</a:t>
            </a:r>
            <a:r>
              <a:rPr lang="ru-RU" dirty="0" smtClean="0">
                <a:sym typeface="Symbol"/>
              </a:rPr>
              <a:t> </a:t>
            </a:r>
            <a:r>
              <a:rPr lang="en-US" b="1" dirty="0" smtClean="0">
                <a:sym typeface="Symbol"/>
              </a:rPr>
              <a:t>&lt;</a:t>
            </a:r>
            <a:r>
              <a:rPr lang="ru-RU" dirty="0" smtClean="0">
                <a:sym typeface="Symbol"/>
              </a:rPr>
              <a:t> 0, то квадратное уравнение</a:t>
            </a:r>
          </a:p>
          <a:p>
            <a:pPr>
              <a:buNone/>
            </a:pPr>
            <a:r>
              <a:rPr lang="ru-RU" dirty="0" smtClean="0"/>
              <a:t>     ах</a:t>
            </a:r>
            <a:r>
              <a:rPr lang="ru-RU" baseline="30000" dirty="0" smtClean="0"/>
              <a:t>2</a:t>
            </a:r>
            <a:r>
              <a:rPr lang="ru-RU" dirty="0" smtClean="0"/>
              <a:t>+</a:t>
            </a:r>
            <a:r>
              <a:rPr lang="en-US" dirty="0" smtClean="0"/>
              <a:t>b</a:t>
            </a:r>
            <a:r>
              <a:rPr lang="ru-RU" dirty="0" err="1" smtClean="0"/>
              <a:t>х+с</a:t>
            </a:r>
            <a:r>
              <a:rPr lang="ru-RU" dirty="0" smtClean="0"/>
              <a:t> = 0, (а</a:t>
            </a:r>
            <a:r>
              <a:rPr lang="ru-RU" dirty="0" smtClean="0">
                <a:sym typeface="Symbol"/>
              </a:rPr>
              <a:t>0)  </a:t>
            </a:r>
            <a:r>
              <a:rPr lang="ru-RU" dirty="0" smtClean="0">
                <a:solidFill>
                  <a:srgbClr val="FF0000"/>
                </a:solidFill>
                <a:sym typeface="Symbol"/>
              </a:rPr>
              <a:t>не имеет </a:t>
            </a:r>
            <a:r>
              <a:rPr lang="ru-RU" dirty="0" smtClean="0">
                <a:sym typeface="Symbol"/>
              </a:rPr>
              <a:t>действительных корней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в парах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Если </a:t>
            </a:r>
            <a:r>
              <a:rPr lang="en-US" dirty="0" smtClean="0"/>
              <a:t>D&lt;0</a:t>
            </a:r>
            <a:r>
              <a:rPr lang="ru-RU" dirty="0" smtClean="0"/>
              <a:t>, то</a:t>
            </a:r>
          </a:p>
          <a:p>
            <a:pPr marL="514350" indent="-514350">
              <a:buAutoNum type="arabicPeriod"/>
            </a:pPr>
            <a:r>
              <a:rPr lang="ru-RU" dirty="0" smtClean="0"/>
              <a:t>Если </a:t>
            </a:r>
            <a:r>
              <a:rPr lang="en-US" dirty="0" smtClean="0"/>
              <a:t>D=0</a:t>
            </a:r>
            <a:r>
              <a:rPr lang="ru-RU" dirty="0" smtClean="0"/>
              <a:t>, то</a:t>
            </a:r>
          </a:p>
          <a:p>
            <a:pPr marL="514350" indent="-514350">
              <a:buAutoNum type="arabicPeriod"/>
            </a:pPr>
            <a:r>
              <a:rPr lang="ru-RU" dirty="0" smtClean="0"/>
              <a:t>Если </a:t>
            </a:r>
            <a:r>
              <a:rPr lang="en-US" dirty="0" smtClean="0"/>
              <a:t>D&lt;</a:t>
            </a:r>
            <a:r>
              <a:rPr lang="ru-RU" dirty="0" smtClean="0"/>
              <a:t>0, то</a:t>
            </a:r>
          </a:p>
          <a:p>
            <a:pPr marL="514350" indent="-514350">
              <a:buAutoNum type="arabicPeriod"/>
            </a:pPr>
            <a:r>
              <a:rPr lang="ru-RU" dirty="0" smtClean="0"/>
              <a:t>Определить коэффициенты </a:t>
            </a:r>
            <a:r>
              <a:rPr lang="ru-RU" dirty="0" err="1" smtClean="0"/>
              <a:t>а,в,с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Уравнение не имеет корней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Вычислить дискриминант</a:t>
            </a:r>
          </a:p>
          <a:p>
            <a:pPr marL="514350" indent="-514350">
              <a:buAutoNum type="arabicPeriod"/>
            </a:pPr>
            <a:r>
              <a:rPr lang="ru-RU" dirty="0" smtClean="0"/>
              <a:t>Уравнение имеет 1 корень</a:t>
            </a:r>
          </a:p>
          <a:p>
            <a:pPr marL="514350" indent="-514350">
              <a:buAutoNum type="arabicPeriod"/>
            </a:pPr>
            <a:r>
              <a:rPr lang="ru-RU" dirty="0" smtClean="0"/>
              <a:t>Уравнение имеет 2 корня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5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68313" y="0"/>
            <a:ext cx="8280151" cy="1196752"/>
          </a:xfrm>
        </p:spPr>
        <p:txBody>
          <a:bodyPr anchor="ctr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Алгоритм решения квадратного уравнения:</a:t>
            </a:r>
            <a:r>
              <a:rPr lang="ru-RU" sz="3200" b="1" dirty="0" smtClean="0">
                <a:solidFill>
                  <a:srgbClr val="CC3300"/>
                </a:solidFill>
              </a:rPr>
              <a:t> </a:t>
            </a:r>
            <a:r>
              <a:rPr lang="ru-RU" sz="4000" b="1" dirty="0" smtClean="0">
                <a:solidFill>
                  <a:srgbClr val="CC3300"/>
                </a:solidFill>
              </a:rPr>
              <a:t>ах</a:t>
            </a:r>
            <a:r>
              <a:rPr lang="en-US" sz="4000" b="1" dirty="0" smtClean="0">
                <a:solidFill>
                  <a:srgbClr val="CC3300"/>
                </a:solidFill>
              </a:rPr>
              <a:t>²</a:t>
            </a:r>
            <a:r>
              <a:rPr lang="ru-RU" sz="4000" b="1" dirty="0" smtClean="0">
                <a:solidFill>
                  <a:srgbClr val="CC3300"/>
                </a:solidFill>
              </a:rPr>
              <a:t>+вх+с=0</a:t>
            </a:r>
          </a:p>
        </p:txBody>
      </p:sp>
      <p:sp>
        <p:nvSpPr>
          <p:cNvPr id="61443" name="Rectangle 3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323850" y="1628775"/>
            <a:ext cx="8820150" cy="5229225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dirty="0" smtClean="0"/>
          </a:p>
          <a:p>
            <a:pPr eaLnBrk="1" hangingPunct="1">
              <a:buFontTx/>
              <a:buNone/>
              <a:defRPr/>
            </a:pPr>
            <a:endParaRPr lang="ru-RU" sz="2800" dirty="0" smtClean="0"/>
          </a:p>
        </p:txBody>
      </p:sp>
      <p:sp>
        <p:nvSpPr>
          <p:cNvPr id="7177" name="Line 8"/>
          <p:cNvSpPr>
            <a:spLocks noChangeShapeType="1"/>
          </p:cNvSpPr>
          <p:nvPr/>
        </p:nvSpPr>
        <p:spPr bwMode="auto">
          <a:xfrm flipH="1">
            <a:off x="4210373" y="1988344"/>
            <a:ext cx="1587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03463" name="Rectangle 9"/>
          <p:cNvSpPr>
            <a:spLocks noChangeArrowheads="1"/>
          </p:cNvSpPr>
          <p:nvPr/>
        </p:nvSpPr>
        <p:spPr bwMode="auto">
          <a:xfrm>
            <a:off x="2339752" y="2277269"/>
            <a:ext cx="3600400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dirty="0">
                <a:solidFill>
                  <a:srgbClr val="000B10"/>
                </a:solidFill>
              </a:rPr>
              <a:t>Вычислить дискриминант</a:t>
            </a:r>
          </a:p>
          <a:p>
            <a:pPr algn="ctr" eaLnBrk="1" hangingPunct="1"/>
            <a:r>
              <a:rPr lang="en-US" sz="2400" b="1" dirty="0">
                <a:solidFill>
                  <a:srgbClr val="000B10"/>
                </a:solidFill>
              </a:rPr>
              <a:t>D=</a:t>
            </a:r>
            <a:r>
              <a:rPr lang="ru-RU" sz="2400" b="1" dirty="0">
                <a:solidFill>
                  <a:srgbClr val="000B10"/>
                </a:solidFill>
              </a:rPr>
              <a:t>в</a:t>
            </a:r>
            <a:r>
              <a:rPr lang="en-US" sz="2400" b="1" dirty="0">
                <a:solidFill>
                  <a:srgbClr val="000B10"/>
                </a:solidFill>
              </a:rPr>
              <a:t>²</a:t>
            </a:r>
            <a:r>
              <a:rPr lang="ru-RU" sz="2400" b="1" dirty="0">
                <a:solidFill>
                  <a:srgbClr val="000B10"/>
                </a:solidFill>
              </a:rPr>
              <a:t>-4ас</a:t>
            </a:r>
            <a:endParaRPr lang="en-US" sz="2400" b="1" dirty="0">
              <a:solidFill>
                <a:srgbClr val="000B10"/>
              </a:solidFill>
            </a:endParaRPr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 flipH="1">
            <a:off x="2123852" y="3140869"/>
            <a:ext cx="2159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H="1">
            <a:off x="3995936" y="314096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1" name="Line 16"/>
          <p:cNvSpPr>
            <a:spLocks noChangeShapeType="1"/>
          </p:cNvSpPr>
          <p:nvPr/>
        </p:nvSpPr>
        <p:spPr bwMode="auto">
          <a:xfrm>
            <a:off x="6012284" y="3140869"/>
            <a:ext cx="575940" cy="3601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03467" name="Rectangle 17"/>
          <p:cNvSpPr>
            <a:spLocks noChangeArrowheads="1"/>
          </p:cNvSpPr>
          <p:nvPr/>
        </p:nvSpPr>
        <p:spPr bwMode="auto">
          <a:xfrm>
            <a:off x="395536" y="3429000"/>
            <a:ext cx="1728787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dirty="0">
                <a:solidFill>
                  <a:srgbClr val="000B10"/>
                </a:solidFill>
              </a:rPr>
              <a:t>Если </a:t>
            </a:r>
            <a:r>
              <a:rPr lang="en-US" sz="2400" b="1" dirty="0">
                <a:solidFill>
                  <a:srgbClr val="000B10"/>
                </a:solidFill>
              </a:rPr>
              <a:t>D&lt;0</a:t>
            </a:r>
            <a:r>
              <a:rPr lang="ru-RU" sz="2400" b="1" dirty="0">
                <a:solidFill>
                  <a:srgbClr val="000B10"/>
                </a:solidFill>
              </a:rPr>
              <a:t>, то</a:t>
            </a:r>
          </a:p>
        </p:txBody>
      </p:sp>
      <p:sp>
        <p:nvSpPr>
          <p:cNvPr id="403468" name="Rectangle 18"/>
          <p:cNvSpPr>
            <a:spLocks noChangeArrowheads="1"/>
          </p:cNvSpPr>
          <p:nvPr/>
        </p:nvSpPr>
        <p:spPr bwMode="auto">
          <a:xfrm>
            <a:off x="3203848" y="3429000"/>
            <a:ext cx="1728192" cy="64807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dirty="0">
                <a:solidFill>
                  <a:srgbClr val="000B10"/>
                </a:solidFill>
              </a:rPr>
              <a:t>Если </a:t>
            </a:r>
            <a:r>
              <a:rPr lang="en-US" sz="2400" b="1" dirty="0">
                <a:solidFill>
                  <a:srgbClr val="000B10"/>
                </a:solidFill>
              </a:rPr>
              <a:t>D</a:t>
            </a:r>
            <a:r>
              <a:rPr lang="ru-RU" sz="2400" b="1" dirty="0">
                <a:solidFill>
                  <a:srgbClr val="000B10"/>
                </a:solidFill>
              </a:rPr>
              <a:t>=</a:t>
            </a:r>
            <a:r>
              <a:rPr lang="en-US" sz="2400" b="1" dirty="0">
                <a:solidFill>
                  <a:srgbClr val="000B10"/>
                </a:solidFill>
              </a:rPr>
              <a:t>0</a:t>
            </a:r>
            <a:r>
              <a:rPr lang="ru-RU" sz="2400" b="1" dirty="0">
                <a:solidFill>
                  <a:srgbClr val="000B10"/>
                </a:solidFill>
              </a:rPr>
              <a:t>, то</a:t>
            </a:r>
          </a:p>
        </p:txBody>
      </p:sp>
      <p:sp>
        <p:nvSpPr>
          <p:cNvPr id="403469" name="Rectangle 19"/>
          <p:cNvSpPr>
            <a:spLocks noChangeArrowheads="1"/>
          </p:cNvSpPr>
          <p:nvPr/>
        </p:nvSpPr>
        <p:spPr bwMode="auto">
          <a:xfrm>
            <a:off x="6588224" y="3501008"/>
            <a:ext cx="1728192" cy="64807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dirty="0">
                <a:solidFill>
                  <a:srgbClr val="000B10"/>
                </a:solidFill>
              </a:rPr>
              <a:t>Если </a:t>
            </a:r>
            <a:r>
              <a:rPr lang="en-US" sz="2400" b="1" dirty="0">
                <a:solidFill>
                  <a:srgbClr val="000B10"/>
                </a:solidFill>
              </a:rPr>
              <a:t>D&gt;0</a:t>
            </a:r>
            <a:r>
              <a:rPr lang="ru-RU" sz="2400" b="1" dirty="0">
                <a:solidFill>
                  <a:srgbClr val="000B10"/>
                </a:solidFill>
              </a:rPr>
              <a:t>, то</a:t>
            </a:r>
          </a:p>
        </p:txBody>
      </p:sp>
      <p:sp>
        <p:nvSpPr>
          <p:cNvPr id="7185" name="Line 20"/>
          <p:cNvSpPr>
            <a:spLocks noChangeShapeType="1"/>
          </p:cNvSpPr>
          <p:nvPr/>
        </p:nvSpPr>
        <p:spPr bwMode="auto">
          <a:xfrm flipH="1">
            <a:off x="1331640" y="4077494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6" name="Line 21"/>
          <p:cNvSpPr>
            <a:spLocks noChangeShapeType="1"/>
          </p:cNvSpPr>
          <p:nvPr/>
        </p:nvSpPr>
        <p:spPr bwMode="auto">
          <a:xfrm>
            <a:off x="4067944" y="4005064"/>
            <a:ext cx="0" cy="3600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03473" name="Rectangle 25"/>
          <p:cNvSpPr>
            <a:spLocks noChangeArrowheads="1"/>
          </p:cNvSpPr>
          <p:nvPr/>
        </p:nvSpPr>
        <p:spPr bwMode="auto">
          <a:xfrm>
            <a:off x="323528" y="4365104"/>
            <a:ext cx="2016249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dirty="0">
                <a:solidFill>
                  <a:srgbClr val="000B10"/>
                </a:solidFill>
              </a:rPr>
              <a:t>Уравнение не</a:t>
            </a:r>
          </a:p>
          <a:p>
            <a:pPr algn="ctr" eaLnBrk="1" hangingPunct="1"/>
            <a:r>
              <a:rPr lang="ru-RU" sz="2400" b="1" dirty="0">
                <a:solidFill>
                  <a:srgbClr val="000B10"/>
                </a:solidFill>
              </a:rPr>
              <a:t> имеет корней</a:t>
            </a:r>
          </a:p>
        </p:txBody>
      </p:sp>
      <p:sp>
        <p:nvSpPr>
          <p:cNvPr id="403474" name="Rectangle 26"/>
          <p:cNvSpPr>
            <a:spLocks noChangeArrowheads="1"/>
          </p:cNvSpPr>
          <p:nvPr/>
        </p:nvSpPr>
        <p:spPr bwMode="auto">
          <a:xfrm>
            <a:off x="3347864" y="4365104"/>
            <a:ext cx="1296541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dirty="0">
                <a:solidFill>
                  <a:srgbClr val="000B10"/>
                </a:solidFill>
              </a:rPr>
              <a:t>1 корень</a:t>
            </a:r>
          </a:p>
        </p:txBody>
      </p:sp>
      <p:sp>
        <p:nvSpPr>
          <p:cNvPr id="403475" name="Rectangle 27"/>
          <p:cNvSpPr>
            <a:spLocks noChangeArrowheads="1"/>
          </p:cNvSpPr>
          <p:nvPr/>
        </p:nvSpPr>
        <p:spPr bwMode="auto">
          <a:xfrm>
            <a:off x="6516762" y="4364832"/>
            <a:ext cx="18716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dirty="0">
                <a:solidFill>
                  <a:srgbClr val="000B10"/>
                </a:solidFill>
              </a:rPr>
              <a:t>2 корня</a:t>
            </a:r>
          </a:p>
        </p:txBody>
      </p:sp>
      <p:sp>
        <p:nvSpPr>
          <p:cNvPr id="7192" name="Line 29"/>
          <p:cNvSpPr>
            <a:spLocks noChangeShapeType="1"/>
          </p:cNvSpPr>
          <p:nvPr/>
        </p:nvSpPr>
        <p:spPr bwMode="auto">
          <a:xfrm>
            <a:off x="5506071" y="5014119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93" name="Line 30"/>
          <p:cNvSpPr>
            <a:spLocks noChangeShapeType="1"/>
          </p:cNvSpPr>
          <p:nvPr/>
        </p:nvSpPr>
        <p:spPr bwMode="auto">
          <a:xfrm flipH="1">
            <a:off x="6732240" y="4869160"/>
            <a:ext cx="0" cy="7200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94" name="Rectangle 33"/>
          <p:cNvSpPr>
            <a:spLocks noChangeArrowheads="1"/>
          </p:cNvSpPr>
          <p:nvPr/>
        </p:nvSpPr>
        <p:spPr bwMode="auto">
          <a:xfrm>
            <a:off x="3203848" y="5517232"/>
            <a:ext cx="1655762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sz="1800"/>
          </a:p>
        </p:txBody>
      </p:sp>
      <p:sp>
        <p:nvSpPr>
          <p:cNvPr id="7195" name="Rectangle 35"/>
          <p:cNvSpPr>
            <a:spLocks noChangeArrowheads="1"/>
          </p:cNvSpPr>
          <p:nvPr/>
        </p:nvSpPr>
        <p:spPr bwMode="auto">
          <a:xfrm>
            <a:off x="5220072" y="5589240"/>
            <a:ext cx="1728788" cy="10801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sz="1800"/>
          </a:p>
        </p:txBody>
      </p:sp>
      <p:graphicFrame>
        <p:nvGraphicFramePr>
          <p:cNvPr id="403481" name="Object 5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3203848" y="5445224"/>
          <a:ext cx="1609725" cy="869950"/>
        </p:xfrm>
        <a:graphic>
          <a:graphicData uri="http://schemas.openxmlformats.org/presentationml/2006/ole">
            <p:oleObj spid="_x0000_s1027" name="Формула" r:id="rId3" imgW="482400" imgH="393480" progId="Equation.3">
              <p:embed/>
            </p:oleObj>
          </a:graphicData>
        </a:graphic>
      </p:graphicFrame>
      <p:sp>
        <p:nvSpPr>
          <p:cNvPr id="7196" name="Rectangle 56"/>
          <p:cNvSpPr>
            <a:spLocks noChangeArrowheads="1"/>
          </p:cNvSpPr>
          <p:nvPr/>
        </p:nvSpPr>
        <p:spPr bwMode="auto">
          <a:xfrm>
            <a:off x="7236296" y="5589240"/>
            <a:ext cx="1692275" cy="10801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sz="1800"/>
          </a:p>
        </p:txBody>
      </p:sp>
      <p:sp>
        <p:nvSpPr>
          <p:cNvPr id="7197" name="Line 64"/>
          <p:cNvSpPr>
            <a:spLocks noChangeShapeType="1"/>
          </p:cNvSpPr>
          <p:nvPr/>
        </p:nvSpPr>
        <p:spPr bwMode="auto">
          <a:xfrm>
            <a:off x="8028384" y="4869160"/>
            <a:ext cx="0" cy="7200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03486" name="Rectangle 65"/>
          <p:cNvSpPr>
            <a:spLocks noChangeArrowheads="1"/>
          </p:cNvSpPr>
          <p:nvPr/>
        </p:nvSpPr>
        <p:spPr bwMode="auto">
          <a:xfrm>
            <a:off x="2555032" y="1124744"/>
            <a:ext cx="3169096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dirty="0">
                <a:solidFill>
                  <a:srgbClr val="000B10"/>
                </a:solidFill>
              </a:rPr>
              <a:t>Определить</a:t>
            </a:r>
          </a:p>
          <a:p>
            <a:pPr algn="ctr" eaLnBrk="1" hangingPunct="1"/>
            <a:r>
              <a:rPr lang="ru-RU" sz="2400" b="1" dirty="0">
                <a:solidFill>
                  <a:srgbClr val="000B10"/>
                </a:solidFill>
              </a:rPr>
              <a:t> коэффициенты а ,в, с</a:t>
            </a:r>
          </a:p>
        </p:txBody>
      </p:sp>
      <p:sp>
        <p:nvSpPr>
          <p:cNvPr id="7199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3487" name="Object 31"/>
          <p:cNvGraphicFramePr>
            <a:graphicFrameLocks noChangeAspect="1"/>
          </p:cNvGraphicFramePr>
          <p:nvPr/>
        </p:nvGraphicFramePr>
        <p:xfrm>
          <a:off x="5436096" y="5589240"/>
          <a:ext cx="1512887" cy="1016000"/>
        </p:xfrm>
        <a:graphic>
          <a:graphicData uri="http://schemas.openxmlformats.org/presentationml/2006/ole">
            <p:oleObj spid="_x0000_s1028" name="Формула" r:id="rId4" imgW="634725" imgH="431613" progId="Equation.3">
              <p:embed/>
            </p:oleObj>
          </a:graphicData>
        </a:graphic>
      </p:graphicFrame>
      <p:sp>
        <p:nvSpPr>
          <p:cNvPr id="7200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3489" name="Object 33"/>
          <p:cNvGraphicFramePr>
            <a:graphicFrameLocks noChangeAspect="1"/>
          </p:cNvGraphicFramePr>
          <p:nvPr/>
        </p:nvGraphicFramePr>
        <p:xfrm>
          <a:off x="7452320" y="5661248"/>
          <a:ext cx="1441450" cy="968375"/>
        </p:xfrm>
        <a:graphic>
          <a:graphicData uri="http://schemas.openxmlformats.org/presentationml/2006/ole">
            <p:oleObj spid="_x0000_s1029" name="Формула" r:id="rId5" imgW="634725" imgH="431613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3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03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03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0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0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03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40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403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40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463" grpId="0" animBg="1"/>
      <p:bldP spid="403467" grpId="0" animBg="1"/>
      <p:bldP spid="403468" grpId="0" animBg="1"/>
      <p:bldP spid="403469" grpId="0" animBg="1"/>
      <p:bldP spid="403473" grpId="0" animBg="1"/>
      <p:bldP spid="403474" grpId="0" animBg="1"/>
      <p:bldP spid="403475" grpId="0" animBg="1"/>
      <p:bldP spid="40348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Найди ошибку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971600" y="1124744"/>
          <a:ext cx="7272808" cy="5362155"/>
        </p:xfrm>
        <a:graphic>
          <a:graphicData uri="http://schemas.openxmlformats.org/presentationml/2006/ole">
            <p:oleObj spid="_x0000_s3074" name="Формула" r:id="rId3" imgW="2997000" imgH="2209680" progId="Equation.3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827584" y="1052736"/>
          <a:ext cx="7272338" cy="5360987"/>
        </p:xfrm>
        <a:graphic>
          <a:graphicData uri="http://schemas.openxmlformats.org/presentationml/2006/ole">
            <p:oleObj spid="_x0000_s3075" name="Формула" r:id="rId4" imgW="2997000" imgH="22096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520</Words>
  <Application>Microsoft Office PowerPoint</Application>
  <PresentationFormat>Экран (4:3)</PresentationFormat>
  <Paragraphs>103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Формула</vt:lpstr>
      <vt:lpstr>Решение квадратных уравнений по формуле</vt:lpstr>
      <vt:lpstr>Устная работа</vt:lpstr>
      <vt:lpstr>Заполни пропуски</vt:lpstr>
      <vt:lpstr>Тест «Заполни пропуски»</vt:lpstr>
      <vt:lpstr>Слайд 5</vt:lpstr>
      <vt:lpstr>Слайд 6</vt:lpstr>
      <vt:lpstr>Работа в парах</vt:lpstr>
      <vt:lpstr>Алгоритм решения квадратного уравнения: ах²+вх+с=0</vt:lpstr>
      <vt:lpstr>Найди ошибку</vt:lpstr>
      <vt:lpstr>Найди ошибку</vt:lpstr>
      <vt:lpstr>Найди ошибку</vt:lpstr>
      <vt:lpstr>Слайд 12</vt:lpstr>
      <vt:lpstr>№ 1 Решите уравнение</vt:lpstr>
      <vt:lpstr>№ 2</vt:lpstr>
      <vt:lpstr>Проверь себя</vt:lpstr>
      <vt:lpstr>Проверь себя</vt:lpstr>
      <vt:lpstr>Слайд 17</vt:lpstr>
      <vt:lpstr>Слайд 18</vt:lpstr>
      <vt:lpstr>Слайд 19</vt:lpstr>
      <vt:lpstr>Слайд 20</vt:lpstr>
      <vt:lpstr>Ответьте на вопросы: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50</cp:revision>
  <dcterms:modified xsi:type="dcterms:W3CDTF">2015-03-05T16:22:13Z</dcterms:modified>
</cp:coreProperties>
</file>