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71" r:id="rId3"/>
    <p:sldId id="272" r:id="rId4"/>
    <p:sldId id="268" r:id="rId5"/>
    <p:sldId id="269" r:id="rId6"/>
    <p:sldId id="257" r:id="rId7"/>
    <p:sldId id="258" r:id="rId8"/>
    <p:sldId id="259" r:id="rId9"/>
    <p:sldId id="260" r:id="rId10"/>
    <p:sldId id="261" r:id="rId11"/>
    <p:sldId id="262" r:id="rId12"/>
    <p:sldId id="264" r:id="rId13"/>
    <p:sldId id="263" r:id="rId14"/>
    <p:sldId id="266" r:id="rId15"/>
    <p:sldId id="267" r:id="rId16"/>
    <p:sldId id="265" r:id="rId17"/>
    <p:sldId id="270" r:id="rId18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6699"/>
    <a:srgbClr val="422C16"/>
    <a:srgbClr val="0C788E"/>
    <a:srgbClr val="006666"/>
    <a:srgbClr val="0099CC"/>
    <a:srgbClr val="660066"/>
    <a:srgbClr val="333300"/>
    <a:srgbClr val="33CC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7353" autoAdjust="0"/>
    <p:restoredTop sz="94624" autoAdjust="0"/>
  </p:normalViewPr>
  <p:slideViewPr>
    <p:cSldViewPr>
      <p:cViewPr varScale="1">
        <p:scale>
          <a:sx n="69" d="100"/>
          <a:sy n="69" d="100"/>
        </p:scale>
        <p:origin x="-134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8" y="30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2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IP</c:v>
                </c:pt>
              </c:strCache>
            </c:strRef>
          </c:tx>
          <c:cat>
            <c:numRef>
              <c:f>Лист1!$A$2:$A$3</c:f>
              <c:numCache>
                <c:formatCode>General</c:formatCode>
                <c:ptCount val="2"/>
                <c:pt idx="0">
                  <c:v>1960</c:v>
                </c:pt>
                <c:pt idx="1">
                  <c:v>2000</c:v>
                </c:pt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6</c:v>
                </c:pt>
                <c:pt idx="1">
                  <c:v>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WWW</c:v>
                </c:pt>
              </c:strCache>
            </c:strRef>
          </c:tx>
          <c:cat>
            <c:numRef>
              <c:f>Лист1!$A$2:$A$3</c:f>
              <c:numCache>
                <c:formatCode>General</c:formatCode>
                <c:ptCount val="2"/>
                <c:pt idx="0">
                  <c:v>1960</c:v>
                </c:pt>
                <c:pt idx="1">
                  <c:v>2000</c:v>
                </c:pt>
              </c:numCache>
            </c:num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7</c:v>
                </c:pt>
                <c:pt idx="1">
                  <c:v>10</c:v>
                </c:pt>
              </c:numCache>
            </c:numRef>
          </c:val>
        </c:ser>
        <c:axId val="43684992"/>
        <c:axId val="43686528"/>
      </c:barChart>
      <c:catAx>
        <c:axId val="43684992"/>
        <c:scaling>
          <c:orientation val="minMax"/>
        </c:scaling>
        <c:axPos val="b"/>
        <c:numFmt formatCode="General" sourceLinked="1"/>
        <c:tickLblPos val="nextTo"/>
        <c:crossAx val="43686528"/>
        <c:crosses val="autoZero"/>
        <c:auto val="1"/>
        <c:lblAlgn val="ctr"/>
        <c:lblOffset val="100"/>
      </c:catAx>
      <c:valAx>
        <c:axId val="43686528"/>
        <c:scaling>
          <c:orientation val="minMax"/>
        </c:scaling>
        <c:axPos val="l"/>
        <c:majorGridlines/>
        <c:numFmt formatCode="General" sourceLinked="1"/>
        <c:tickLblPos val="none"/>
        <c:crossAx val="43684992"/>
        <c:crosses val="autoZero"/>
        <c:crossBetween val="between"/>
      </c:valAx>
    </c:plotArea>
    <c:legend>
      <c:legendPos val="r"/>
      <c:layout/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FBCCA-C9B2-4142-A572-F850D8D4B917}" type="slidenum">
              <a:rPr lang="es-ES" smtClean="0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275084564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DCF0B-DB49-4D96-B471-BC5C378DFCA3}" type="slidenum">
              <a:rPr lang="es-ES" smtClean="0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71272544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427EA-91EA-40B0-A14E-F58F14697AAD}" type="slidenum">
              <a:rPr lang="es-ES" smtClean="0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338258101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F0B7C-9355-4B23-99D3-7BE16EE8F60C}" type="slidenum">
              <a:rPr lang="es-ES" smtClean="0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53009493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926D9-2460-4215-9434-0562B3555312}" type="slidenum">
              <a:rPr lang="es-ES" smtClean="0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230946756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3EB144-BE61-4C55-A0B0-77418552A06E}" type="slidenum">
              <a:rPr lang="es-ES" smtClean="0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201875025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30E8A-3B1A-454D-A8D8-45A453EC4C7A}" type="slidenum">
              <a:rPr lang="es-ES" smtClean="0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264813779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7564D7-B309-49C9-8049-A15D0B49D3DC}" type="slidenum">
              <a:rPr lang="es-ES" smtClean="0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281786763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BAF58F-801D-4B48-88E3-2A83172865FE}" type="slidenum">
              <a:rPr lang="es-ES" smtClean="0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140024609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BCE57-DF52-43EE-8324-AEE9C6AF2009}" type="slidenum">
              <a:rPr lang="es-ES" smtClean="0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335489708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DC902-BB52-462D-A7E1-C72324C0DDF6}" type="slidenum">
              <a:rPr lang="es-ES" smtClean="0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250863950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Picture 51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0780" r="29070"/>
          <a:stretch/>
        </p:blipFill>
        <p:spPr>
          <a:xfrm flipV="1">
            <a:off x="0" y="2155218"/>
            <a:ext cx="9144000" cy="4702781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0387"/>
          <a:stretch/>
        </p:blipFill>
        <p:spPr>
          <a:xfrm>
            <a:off x="0" y="-1"/>
            <a:ext cx="9144000" cy="215522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5459" y="1287254"/>
            <a:ext cx="7869890" cy="48897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DD9CF4-2EFC-4B65-85FE-A279C72CD325}" type="slidenum">
              <a:rPr lang="es-ES" smtClean="0"/>
              <a:pPr/>
              <a:t>‹#›</a:t>
            </a:fld>
            <a:endParaRPr lang="es-E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1" y="163208"/>
            <a:ext cx="7886698" cy="998742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23321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 spd="slow">
    <p:wipe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8" name="Rectangle 150"/>
          <p:cNvSpPr>
            <a:spLocks noGrp="1" noChangeArrowheads="1"/>
          </p:cNvSpPr>
          <p:nvPr>
            <p:ph type="ctrTitle"/>
          </p:nvPr>
        </p:nvSpPr>
        <p:spPr>
          <a:xfrm>
            <a:off x="500034" y="404664"/>
            <a:ext cx="7286676" cy="647700"/>
          </a:xfrm>
        </p:spPr>
        <p:txBody>
          <a:bodyPr>
            <a:normAutofit fontScale="90000"/>
          </a:bodyPr>
          <a:lstStyle/>
          <a:p>
            <a:r>
              <a:rPr lang="ru-RU" sz="6000" dirty="0" smtClean="0">
                <a:solidFill>
                  <a:srgbClr val="00B050"/>
                </a:solidFill>
                <a:latin typeface="Gabriola" pitchFamily="82" charset="0"/>
              </a:rPr>
              <a:t>Тема:</a:t>
            </a:r>
            <a:r>
              <a:rPr lang="ru-RU" sz="4800" dirty="0" smtClean="0">
                <a:solidFill>
                  <a:srgbClr val="336699"/>
                </a:solidFill>
                <a:latin typeface="Candara" pitchFamily="34" charset="0"/>
              </a:rPr>
              <a:t> </a:t>
            </a:r>
            <a:r>
              <a:rPr lang="ru-RU" sz="4800" dirty="0" smtClean="0">
                <a:solidFill>
                  <a:srgbClr val="FF0000"/>
                </a:solidFill>
                <a:latin typeface="Candara" pitchFamily="34" charset="0"/>
              </a:rPr>
              <a:t>Протоколы сети </a:t>
            </a:r>
            <a:r>
              <a:rPr lang="en-US" sz="4800" dirty="0" smtClean="0">
                <a:solidFill>
                  <a:srgbClr val="FF0000"/>
                </a:solidFill>
                <a:latin typeface="Blackadder ITC" pitchFamily="82" charset="0"/>
              </a:rPr>
              <a:t>Internet</a:t>
            </a:r>
            <a:endParaRPr lang="es-ES" sz="4800" dirty="0">
              <a:solidFill>
                <a:srgbClr val="FF0000"/>
              </a:solidFill>
              <a:latin typeface="Blackadder ITC" pitchFamily="82" charset="0"/>
            </a:endParaRPr>
          </a:p>
        </p:txBody>
      </p:sp>
      <p:sp>
        <p:nvSpPr>
          <p:cNvPr id="2213" name="Rectangle 165"/>
          <p:cNvSpPr>
            <a:spLocks noChangeArrowheads="1"/>
          </p:cNvSpPr>
          <p:nvPr/>
        </p:nvSpPr>
        <p:spPr bwMode="auto">
          <a:xfrm>
            <a:off x="3707904" y="1556792"/>
            <a:ext cx="4464496" cy="2047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s-UY" sz="2800" dirty="0" smtClean="0">
                <a:solidFill>
                  <a:srgbClr val="336699"/>
                </a:solidFill>
                <a:latin typeface="Candara" pitchFamily="34" charset="0"/>
              </a:rPr>
              <a:t>TCP/IP, </a:t>
            </a:r>
            <a:r>
              <a:rPr lang="ru-RU" sz="2800" dirty="0" smtClean="0">
                <a:solidFill>
                  <a:srgbClr val="336699"/>
                </a:solidFill>
                <a:latin typeface="Candara" pitchFamily="34" charset="0"/>
              </a:rPr>
              <a:t>РОР3/</a:t>
            </a:r>
            <a:r>
              <a:rPr lang="es-UY" sz="2800" dirty="0" smtClean="0">
                <a:solidFill>
                  <a:srgbClr val="336699"/>
                </a:solidFill>
                <a:latin typeface="Candara" pitchFamily="34" charset="0"/>
              </a:rPr>
              <a:t>SMTP, HTTP, FTP</a:t>
            </a:r>
            <a:endParaRPr lang="es-ES" sz="2800" dirty="0">
              <a:solidFill>
                <a:srgbClr val="336699"/>
              </a:solidFill>
              <a:latin typeface="Candara" pitchFamily="34" charset="0"/>
            </a:endParaRPr>
          </a:p>
        </p:txBody>
      </p:sp>
      <p:pic>
        <p:nvPicPr>
          <p:cNvPr id="2217" name="Picture 16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471292"/>
            <a:ext cx="3810000" cy="2857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5247" b="82099" l="5112" r="100000">
                        <a14:foregroundMark x1="81470" y1="23148" x2="81470" y2="2314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8662" y="1571612"/>
            <a:ext cx="2981325" cy="308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428596" y="5715016"/>
            <a:ext cx="41434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Преподаватель: </a:t>
            </a:r>
            <a:r>
              <a:rPr lang="ru-RU" dirty="0" err="1" smtClean="0">
                <a:solidFill>
                  <a:srgbClr val="FF0000"/>
                </a:solidFill>
              </a:rPr>
              <a:t>Аджиева</a:t>
            </a:r>
            <a:r>
              <a:rPr lang="ru-RU" dirty="0" smtClean="0">
                <a:solidFill>
                  <a:srgbClr val="FF0000"/>
                </a:solidFill>
              </a:rPr>
              <a:t> З.А.</a:t>
            </a:r>
          </a:p>
          <a:p>
            <a:pPr algn="ctr"/>
            <a:r>
              <a:rPr lang="ru-RU" dirty="0" smtClean="0">
                <a:solidFill>
                  <a:srgbClr val="FF0000"/>
                </a:solidFill>
              </a:rPr>
              <a:t>2018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1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4464744" cy="791815"/>
          </a:xfrm>
        </p:spPr>
        <p:txBody>
          <a:bodyPr>
            <a:normAutofit/>
          </a:bodyPr>
          <a:lstStyle/>
          <a:p>
            <a:pPr algn="r"/>
            <a:r>
              <a:rPr lang="en-US" b="1" dirty="0" smtClean="0">
                <a:solidFill>
                  <a:srgbClr val="00B050"/>
                </a:solidFill>
                <a:latin typeface="Gabriola" pitchFamily="82" charset="0"/>
              </a:rPr>
              <a:t>POP</a:t>
            </a:r>
            <a:r>
              <a:rPr lang="ru-RU" b="1" dirty="0" smtClean="0">
                <a:solidFill>
                  <a:srgbClr val="00B050"/>
                </a:solidFill>
                <a:latin typeface="Gabriola" pitchFamily="82" charset="0"/>
              </a:rPr>
              <a:t>3/</a:t>
            </a:r>
            <a:r>
              <a:rPr lang="en-US" b="1" dirty="0" smtClean="0">
                <a:solidFill>
                  <a:srgbClr val="00B050"/>
                </a:solidFill>
                <a:latin typeface="Gabriola" pitchFamily="82" charset="0"/>
              </a:rPr>
              <a:t>SMTP </a:t>
            </a:r>
            <a:endParaRPr lang="ru-RU" b="1" dirty="0">
              <a:solidFill>
                <a:srgbClr val="00B050"/>
              </a:solidFill>
              <a:latin typeface="Gabriola" pitchFamily="82" charset="0"/>
            </a:endParaRPr>
          </a:p>
        </p:txBody>
      </p:sp>
      <p:sp>
        <p:nvSpPr>
          <p:cNvPr id="138243" name="Rectangle 3"/>
          <p:cNvSpPr>
            <a:spLocks noGrp="1" noChangeArrowheads="1"/>
          </p:cNvSpPr>
          <p:nvPr>
            <p:ph idx="1"/>
          </p:nvPr>
        </p:nvSpPr>
        <p:spPr>
          <a:xfrm>
            <a:off x="170731" y="980728"/>
            <a:ext cx="7425605" cy="1440161"/>
          </a:xfrm>
        </p:spPr>
        <p:txBody>
          <a:bodyPr/>
          <a:lstStyle/>
          <a:p>
            <a:pPr marL="0" indent="0">
              <a:buNone/>
            </a:pPr>
            <a:r>
              <a:rPr lang="ru-RU" sz="2800" b="1" dirty="0" smtClean="0">
                <a:solidFill>
                  <a:srgbClr val="336699"/>
                </a:solidFill>
                <a:latin typeface="Gabriola" pitchFamily="82" charset="0"/>
              </a:rPr>
              <a:t>Протокол POP3 </a:t>
            </a:r>
            <a:r>
              <a:rPr lang="ru-RU" sz="2000" i="1" dirty="0">
                <a:latin typeface="Cambria" pitchFamily="18" charset="0"/>
              </a:rPr>
              <a:t>(</a:t>
            </a:r>
            <a:r>
              <a:rPr lang="ru-RU" sz="2000" i="1" dirty="0" err="1">
                <a:latin typeface="Cambria" pitchFamily="18" charset="0"/>
              </a:rPr>
              <a:t>Post</a:t>
            </a:r>
            <a:r>
              <a:rPr lang="ru-RU" sz="2000" i="1" dirty="0">
                <a:latin typeface="Cambria" pitchFamily="18" charset="0"/>
              </a:rPr>
              <a:t> </a:t>
            </a:r>
            <a:r>
              <a:rPr lang="ru-RU" sz="2000" i="1" dirty="0" err="1">
                <a:latin typeface="Cambria" pitchFamily="18" charset="0"/>
              </a:rPr>
              <a:t>Office</a:t>
            </a:r>
            <a:r>
              <a:rPr lang="ru-RU" sz="2000" i="1" dirty="0">
                <a:latin typeface="Cambria" pitchFamily="18" charset="0"/>
              </a:rPr>
              <a:t> </a:t>
            </a:r>
            <a:r>
              <a:rPr lang="ru-RU" sz="2000" i="1" dirty="0" err="1" smtClean="0">
                <a:latin typeface="Cambria" pitchFamily="18" charset="0"/>
              </a:rPr>
              <a:t>Protocol</a:t>
            </a:r>
            <a:r>
              <a:rPr lang="ru-RU" sz="2000" i="1" dirty="0" smtClean="0">
                <a:latin typeface="Cambria" pitchFamily="18" charset="0"/>
              </a:rPr>
              <a:t> 3) </a:t>
            </a:r>
            <a:r>
              <a:rPr lang="ru-RU" sz="2000" dirty="0">
                <a:latin typeface="Cambria" pitchFamily="18" charset="0"/>
              </a:rPr>
              <a:t>— протокол почтового отделения. Этот протокол используется </a:t>
            </a:r>
            <a:r>
              <a:rPr lang="ru-RU" sz="2000" dirty="0">
                <a:solidFill>
                  <a:srgbClr val="336699"/>
                </a:solidFill>
                <a:latin typeface="Cambria" pitchFamily="18" charset="0"/>
              </a:rPr>
              <a:t>для получения </a:t>
            </a:r>
            <a:r>
              <a:rPr lang="ru-RU" sz="2000" dirty="0">
                <a:latin typeface="Cambria" pitchFamily="18" charset="0"/>
              </a:rPr>
              <a:t>электронной почты с почтовых серверов. </a:t>
            </a:r>
            <a:r>
              <a:rPr lang="ru-RU" sz="2000" dirty="0" smtClean="0">
                <a:latin typeface="Cambria" pitchFamily="18" charset="0"/>
              </a:rPr>
              <a:t>В </a:t>
            </a:r>
            <a:r>
              <a:rPr lang="ru-RU" sz="2000" dirty="0">
                <a:latin typeface="Cambria" pitchFamily="18" charset="0"/>
              </a:rPr>
              <a:t>соответствии с ним почта принимается сервером и накапливается на нем. </a:t>
            </a:r>
          </a:p>
        </p:txBody>
      </p:sp>
      <p:sp>
        <p:nvSpPr>
          <p:cNvPr id="2" name="AutoShape 2" descr="http://www.myshared.ru/slide/381718/data/images/img15.png"/>
          <p:cNvSpPr>
            <a:spLocks noChangeAspect="1" noChangeArrowheads="1"/>
          </p:cNvSpPr>
          <p:nvPr/>
        </p:nvSpPr>
        <p:spPr bwMode="auto">
          <a:xfrm>
            <a:off x="155575" y="-2955925"/>
            <a:ext cx="6172200" cy="617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://www.myshared.ru/slide/381718/data/images/img15.png"/>
          <p:cNvSpPr>
            <a:spLocks noChangeAspect="1" noChangeArrowheads="1"/>
          </p:cNvSpPr>
          <p:nvPr/>
        </p:nvSpPr>
        <p:spPr bwMode="auto">
          <a:xfrm>
            <a:off x="307975" y="-2803525"/>
            <a:ext cx="6172200" cy="617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4285545"/>
            <a:ext cx="835150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000" kern="0" dirty="0">
                <a:solidFill>
                  <a:srgbClr val="336699"/>
                </a:solidFill>
                <a:latin typeface="Cambria" pitchFamily="18" charset="0"/>
                <a:cs typeface="Arial"/>
              </a:rPr>
              <a:t>Для передачи</a:t>
            </a:r>
            <a:r>
              <a:rPr lang="ru-RU" sz="2000" kern="0" dirty="0">
                <a:solidFill>
                  <a:srgbClr val="000000"/>
                </a:solidFill>
                <a:latin typeface="Cambria" pitchFamily="18" charset="0"/>
                <a:cs typeface="Arial"/>
              </a:rPr>
              <a:t> электронной почты служит протокол </a:t>
            </a:r>
            <a:r>
              <a:rPr lang="ru-RU" sz="2000" b="1" kern="0" dirty="0">
                <a:solidFill>
                  <a:srgbClr val="336699"/>
                </a:solidFill>
                <a:latin typeface="Cambria" pitchFamily="18" charset="0"/>
                <a:cs typeface="Arial"/>
              </a:rPr>
              <a:t>SMTP</a:t>
            </a:r>
            <a:r>
              <a:rPr lang="ru-RU" sz="2000" kern="0" dirty="0">
                <a:solidFill>
                  <a:srgbClr val="000000"/>
                </a:solidFill>
                <a:latin typeface="Cambria" pitchFamily="18" charset="0"/>
                <a:cs typeface="Arial"/>
              </a:rPr>
              <a:t> </a:t>
            </a:r>
            <a:r>
              <a:rPr lang="ru-RU" sz="2000" i="1" kern="0" dirty="0">
                <a:solidFill>
                  <a:srgbClr val="000000"/>
                </a:solidFill>
                <a:latin typeface="Cambria" pitchFamily="18" charset="0"/>
                <a:cs typeface="Arial"/>
              </a:rPr>
              <a:t>(</a:t>
            </a:r>
            <a:r>
              <a:rPr lang="ru-RU" sz="2000" i="1" kern="0" dirty="0" err="1">
                <a:solidFill>
                  <a:srgbClr val="000000"/>
                </a:solidFill>
                <a:latin typeface="Cambria" pitchFamily="18" charset="0"/>
                <a:cs typeface="Arial"/>
              </a:rPr>
              <a:t>Simple</a:t>
            </a:r>
            <a:r>
              <a:rPr lang="ru-RU" sz="2000" i="1" kern="0" dirty="0">
                <a:solidFill>
                  <a:srgbClr val="000000"/>
                </a:solidFill>
                <a:latin typeface="Cambria" pitchFamily="18" charset="0"/>
                <a:cs typeface="Arial"/>
              </a:rPr>
              <a:t> </a:t>
            </a:r>
            <a:r>
              <a:rPr lang="ru-RU" sz="2000" i="1" kern="0" dirty="0" err="1">
                <a:solidFill>
                  <a:srgbClr val="000000"/>
                </a:solidFill>
                <a:latin typeface="Cambria" pitchFamily="18" charset="0"/>
                <a:cs typeface="Arial"/>
              </a:rPr>
              <a:t>Mail</a:t>
            </a:r>
            <a:r>
              <a:rPr lang="ru-RU" sz="2000" i="1" kern="0" dirty="0">
                <a:solidFill>
                  <a:srgbClr val="000000"/>
                </a:solidFill>
                <a:latin typeface="Cambria" pitchFamily="18" charset="0"/>
                <a:cs typeface="Arial"/>
              </a:rPr>
              <a:t> </a:t>
            </a:r>
            <a:r>
              <a:rPr lang="ru-RU" sz="2000" i="1" kern="0" dirty="0" err="1">
                <a:solidFill>
                  <a:srgbClr val="000000"/>
                </a:solidFill>
                <a:latin typeface="Cambria" pitchFamily="18" charset="0"/>
                <a:cs typeface="Arial"/>
              </a:rPr>
              <a:t>Transfer</a:t>
            </a:r>
            <a:r>
              <a:rPr lang="ru-RU" sz="2000" i="1" kern="0" dirty="0">
                <a:solidFill>
                  <a:srgbClr val="000000"/>
                </a:solidFill>
                <a:latin typeface="Cambria" pitchFamily="18" charset="0"/>
                <a:cs typeface="Arial"/>
              </a:rPr>
              <a:t> </a:t>
            </a:r>
            <a:r>
              <a:rPr lang="ru-RU" sz="2000" i="1" kern="0" dirty="0" err="1">
                <a:solidFill>
                  <a:srgbClr val="000000"/>
                </a:solidFill>
                <a:latin typeface="Cambria" pitchFamily="18" charset="0"/>
                <a:cs typeface="Arial"/>
              </a:rPr>
              <a:t>Protocol</a:t>
            </a:r>
            <a:r>
              <a:rPr lang="ru-RU" sz="2000" i="1" kern="0" dirty="0">
                <a:solidFill>
                  <a:srgbClr val="000000"/>
                </a:solidFill>
                <a:latin typeface="Cambria" pitchFamily="18" charset="0"/>
                <a:cs typeface="Arial"/>
              </a:rPr>
              <a:t>) </a:t>
            </a:r>
            <a:r>
              <a:rPr lang="ru-RU" sz="2000" kern="0" dirty="0">
                <a:solidFill>
                  <a:srgbClr val="000000"/>
                </a:solidFill>
                <a:latin typeface="Cambria" pitchFamily="18" charset="0"/>
                <a:cs typeface="Arial"/>
              </a:rPr>
              <a:t>— протокол передачи сообщений электронной почты</a:t>
            </a:r>
            <a:endParaRPr lang="ru-RU" dirty="0"/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82928" y="2553315"/>
            <a:ext cx="1714500" cy="13906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3232" y="2443926"/>
            <a:ext cx="2362200" cy="19335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241674" y="2399179"/>
            <a:ext cx="298650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ru-RU" b="1" kern="0" dirty="0">
                <a:solidFill>
                  <a:srgbClr val="000000"/>
                </a:solidFill>
                <a:latin typeface="Cambria" pitchFamily="18" charset="0"/>
                <a:cs typeface="Arial"/>
              </a:rPr>
              <a:t>Программа — почтовый клиент — периодически </a:t>
            </a:r>
            <a:r>
              <a:rPr lang="ru-RU" b="1" kern="0" dirty="0">
                <a:latin typeface="Cambria" pitchFamily="18" charset="0"/>
                <a:cs typeface="Arial"/>
              </a:rPr>
              <a:t>проверяет почту на сервере и загружает сообщения на локальный компьютер.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195737" y="5301208"/>
            <a:ext cx="6767326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spcBef>
                <a:spcPct val="20000"/>
              </a:spcBef>
            </a:pPr>
            <a:r>
              <a:rPr lang="ru-RU" kern="0" dirty="0">
                <a:solidFill>
                  <a:srgbClr val="000000"/>
                </a:solidFill>
                <a:latin typeface="Cambria" pitchFamily="18" charset="0"/>
                <a:cs typeface="Arial"/>
              </a:rPr>
              <a:t>Таким образом</a:t>
            </a:r>
            <a:r>
              <a:rPr lang="ru-RU" kern="0" dirty="0">
                <a:solidFill>
                  <a:srgbClr val="336699"/>
                </a:solidFill>
                <a:latin typeface="Cambria" pitchFamily="18" charset="0"/>
                <a:cs typeface="Arial"/>
              </a:rPr>
              <a:t>, </a:t>
            </a:r>
            <a:r>
              <a:rPr lang="ru-RU" i="1" kern="0" dirty="0">
                <a:solidFill>
                  <a:srgbClr val="336699"/>
                </a:solidFill>
                <a:latin typeface="Cambria" pitchFamily="18" charset="0"/>
                <a:cs typeface="Arial"/>
              </a:rPr>
              <a:t>отправление почты осуществляется с помощью SMTP, а прием с помощью РОРЗ</a:t>
            </a:r>
            <a:r>
              <a:rPr lang="ru-RU" kern="0" dirty="0">
                <a:solidFill>
                  <a:srgbClr val="000000"/>
                </a:solidFill>
                <a:latin typeface="Cambria" pitchFamily="18" charset="0"/>
                <a:cs typeface="Arial"/>
              </a:rPr>
              <a:t>. Вот почему в процессе создания учетной записи почты необходимо вводить названия как сервера SMTP, так и сервера РОРЗ</a:t>
            </a:r>
            <a:r>
              <a:rPr lang="ru-RU" sz="2000" kern="0" dirty="0">
                <a:solidFill>
                  <a:srgbClr val="000000"/>
                </a:solidFill>
                <a:latin typeface="Cambria" pitchFamily="18" charset="0"/>
                <a:cs typeface="Arial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1803389322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4752776" cy="719807"/>
          </a:xfrm>
        </p:spPr>
        <p:txBody>
          <a:bodyPr>
            <a:normAutofit/>
          </a:bodyPr>
          <a:lstStyle/>
          <a:p>
            <a:pPr algn="r"/>
            <a:r>
              <a:rPr lang="ru-RU" b="1" dirty="0">
                <a:solidFill>
                  <a:srgbClr val="00B050"/>
                </a:solidFill>
                <a:latin typeface="Gabriola" pitchFamily="82" charset="0"/>
              </a:rPr>
              <a:t>Протокол </a:t>
            </a:r>
            <a:r>
              <a:rPr lang="en-US" b="1" dirty="0">
                <a:solidFill>
                  <a:srgbClr val="00B050"/>
                </a:solidFill>
                <a:latin typeface="Gabriola" pitchFamily="82" charset="0"/>
              </a:rPr>
              <a:t>HTTP</a:t>
            </a:r>
            <a:endParaRPr lang="ru-RU" b="1" dirty="0">
              <a:solidFill>
                <a:srgbClr val="00B050"/>
              </a:solidFill>
              <a:latin typeface="Gabriola" pitchFamily="82" charset="0"/>
            </a:endParaRPr>
          </a:p>
        </p:txBody>
      </p:sp>
      <p:sp>
        <p:nvSpPr>
          <p:cNvPr id="138243" name="Rectangle 3"/>
          <p:cNvSpPr>
            <a:spLocks noGrp="1" noChangeArrowheads="1"/>
          </p:cNvSpPr>
          <p:nvPr>
            <p:ph idx="1"/>
          </p:nvPr>
        </p:nvSpPr>
        <p:spPr>
          <a:xfrm>
            <a:off x="179512" y="1052736"/>
            <a:ext cx="7632848" cy="892696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ru-RU" sz="2000" b="1" dirty="0">
                <a:solidFill>
                  <a:srgbClr val="336699"/>
                </a:solidFill>
                <a:latin typeface="Cambria" pitchFamily="18" charset="0"/>
              </a:rPr>
              <a:t>Протокол HTTP </a:t>
            </a:r>
            <a:r>
              <a:rPr lang="ru-RU" sz="2000" i="1" dirty="0">
                <a:latin typeface="Cambria" pitchFamily="18" charset="0"/>
              </a:rPr>
              <a:t>(</a:t>
            </a:r>
            <a:r>
              <a:rPr lang="ru-RU" sz="2000" i="1" dirty="0" err="1">
                <a:latin typeface="Cambria" pitchFamily="18" charset="0"/>
              </a:rPr>
              <a:t>Hyper</a:t>
            </a:r>
            <a:r>
              <a:rPr lang="ru-RU" sz="2000" i="1" dirty="0">
                <a:latin typeface="Cambria" pitchFamily="18" charset="0"/>
              </a:rPr>
              <a:t> </a:t>
            </a:r>
            <a:r>
              <a:rPr lang="ru-RU" sz="2000" i="1" dirty="0" err="1">
                <a:latin typeface="Cambria" pitchFamily="18" charset="0"/>
              </a:rPr>
              <a:t>Text</a:t>
            </a:r>
            <a:r>
              <a:rPr lang="ru-RU" sz="2000" i="1" dirty="0">
                <a:latin typeface="Cambria" pitchFamily="18" charset="0"/>
              </a:rPr>
              <a:t> </a:t>
            </a:r>
            <a:r>
              <a:rPr lang="ru-RU" sz="2000" i="1" dirty="0" err="1">
                <a:latin typeface="Cambria" pitchFamily="18" charset="0"/>
              </a:rPr>
              <a:t>Transfer</a:t>
            </a:r>
            <a:r>
              <a:rPr lang="ru-RU" sz="2000" i="1" dirty="0">
                <a:latin typeface="Cambria" pitchFamily="18" charset="0"/>
              </a:rPr>
              <a:t> </a:t>
            </a:r>
            <a:r>
              <a:rPr lang="ru-RU" sz="2000" i="1" dirty="0" err="1">
                <a:latin typeface="Cambria" pitchFamily="18" charset="0"/>
              </a:rPr>
              <a:t>Protocol</a:t>
            </a:r>
            <a:r>
              <a:rPr lang="ru-RU" sz="2000" i="1" dirty="0">
                <a:latin typeface="Cambria" pitchFamily="18" charset="0"/>
              </a:rPr>
              <a:t>) </a:t>
            </a:r>
            <a:r>
              <a:rPr lang="ru-RU" sz="2000" dirty="0">
                <a:latin typeface="Cambria" pitchFamily="18" charset="0"/>
              </a:rPr>
              <a:t>— протокол обмена гипертекстовой информацией, то есть </a:t>
            </a:r>
            <a:r>
              <a:rPr lang="ru-RU" sz="2000" dirty="0">
                <a:solidFill>
                  <a:srgbClr val="336699"/>
                </a:solidFill>
                <a:latin typeface="Cambria" pitchFamily="18" charset="0"/>
              </a:rPr>
              <a:t>документами HTML</a:t>
            </a:r>
            <a:r>
              <a:rPr lang="ru-RU" sz="2000" dirty="0" smtClean="0">
                <a:latin typeface="Cambria" pitchFamily="18" charset="0"/>
              </a:rPr>
              <a:t>.</a:t>
            </a:r>
          </a:p>
          <a:p>
            <a:pPr marL="0" indent="0">
              <a:buNone/>
            </a:pPr>
            <a:endParaRPr lang="ru-RU" sz="2000" dirty="0">
              <a:latin typeface="Cambria" pitchFamily="18" charset="0"/>
            </a:endParaRPr>
          </a:p>
          <a:p>
            <a:pPr marL="0" indent="0">
              <a:buNone/>
            </a:pPr>
            <a:endParaRPr lang="ru-RU" sz="2000" dirty="0" smtClean="0">
              <a:latin typeface="Cambria" pitchFamily="18" charset="0"/>
            </a:endParaRPr>
          </a:p>
          <a:p>
            <a:pPr marL="0" indent="0">
              <a:buNone/>
            </a:pPr>
            <a:endParaRPr lang="ru-RU" sz="2000" dirty="0">
              <a:latin typeface="Cambria" pitchFamily="18" charset="0"/>
            </a:endParaRPr>
          </a:p>
          <a:p>
            <a:pPr marL="0" indent="0">
              <a:buNone/>
            </a:pPr>
            <a:r>
              <a:rPr lang="ru-RU" sz="2000" dirty="0" smtClean="0">
                <a:latin typeface="Cambria" pitchFamily="18" charset="0"/>
              </a:rPr>
              <a:t> </a:t>
            </a:r>
            <a:endParaRPr lang="ru-RU" sz="20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5940152" y="1918828"/>
            <a:ext cx="2938412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2000" b="1" kern="0" dirty="0">
                <a:solidFill>
                  <a:srgbClr val="000000"/>
                </a:solidFill>
                <a:latin typeface="Cambria" pitchFamily="18" charset="0"/>
                <a:cs typeface="Arial"/>
              </a:rPr>
              <a:t>HTML </a:t>
            </a:r>
            <a:r>
              <a:rPr lang="ru-RU" sz="2000" kern="0" dirty="0">
                <a:solidFill>
                  <a:srgbClr val="000000"/>
                </a:solidFill>
                <a:latin typeface="Cambria" pitchFamily="18" charset="0"/>
                <a:cs typeface="Arial"/>
              </a:rPr>
              <a:t>является базовым языком </a:t>
            </a:r>
            <a:r>
              <a:rPr lang="ru-RU" sz="2000" kern="0" dirty="0">
                <a:solidFill>
                  <a:srgbClr val="336699"/>
                </a:solidFill>
                <a:latin typeface="Cambria" pitchFamily="18" charset="0"/>
                <a:cs typeface="Arial"/>
              </a:rPr>
              <a:t>создания </a:t>
            </a:r>
            <a:r>
              <a:rPr lang="ru-RU" sz="2000" kern="0" dirty="0" err="1" smtClean="0">
                <a:solidFill>
                  <a:srgbClr val="336699"/>
                </a:solidFill>
                <a:latin typeface="Cambria" pitchFamily="18" charset="0"/>
                <a:cs typeface="Arial"/>
              </a:rPr>
              <a:t>Web</a:t>
            </a:r>
            <a:r>
              <a:rPr lang="ru-RU" sz="2000" kern="0" dirty="0" smtClean="0">
                <a:solidFill>
                  <a:srgbClr val="336699"/>
                </a:solidFill>
                <a:latin typeface="Cambria" pitchFamily="18" charset="0"/>
                <a:cs typeface="Arial"/>
              </a:rPr>
              <a:t>-страниц</a:t>
            </a:r>
            <a:r>
              <a:rPr lang="ru-RU" sz="2000" kern="0" dirty="0" smtClean="0">
                <a:solidFill>
                  <a:srgbClr val="000000"/>
                </a:solidFill>
                <a:latin typeface="Cambria" pitchFamily="18" charset="0"/>
                <a:cs typeface="Arial"/>
              </a:rPr>
              <a:t>, а HTTP </a:t>
            </a:r>
            <a:r>
              <a:rPr lang="ru-RU" sz="2000" kern="0" dirty="0">
                <a:solidFill>
                  <a:srgbClr val="000000"/>
                </a:solidFill>
                <a:latin typeface="Cambria" pitchFamily="18" charset="0"/>
                <a:cs typeface="Arial"/>
              </a:rPr>
              <a:t>предназначен для их передачи в сети. Таким образом, </a:t>
            </a:r>
            <a:r>
              <a:rPr lang="ru-RU" sz="2000" kern="0" dirty="0" smtClean="0">
                <a:solidFill>
                  <a:srgbClr val="000000"/>
                </a:solidFill>
                <a:latin typeface="Cambria" pitchFamily="18" charset="0"/>
                <a:cs typeface="Arial"/>
              </a:rPr>
              <a:t>описываемый </a:t>
            </a:r>
            <a:r>
              <a:rPr lang="ru-RU" sz="2000" kern="0" dirty="0" smtClean="0">
                <a:solidFill>
                  <a:srgbClr val="336699"/>
                </a:solidFill>
                <a:latin typeface="Cambria" pitchFamily="18" charset="0"/>
                <a:cs typeface="Arial"/>
              </a:rPr>
              <a:t>протокол </a:t>
            </a:r>
            <a:r>
              <a:rPr lang="ru-RU" sz="2000" kern="0" dirty="0">
                <a:solidFill>
                  <a:srgbClr val="336699"/>
                </a:solidFill>
                <a:latin typeface="Cambria" pitchFamily="18" charset="0"/>
                <a:cs typeface="Arial"/>
              </a:rPr>
              <a:t>используется </a:t>
            </a:r>
            <a:r>
              <a:rPr lang="ru-RU" sz="2000" kern="0" dirty="0" err="1" smtClean="0">
                <a:solidFill>
                  <a:srgbClr val="336699"/>
                </a:solidFill>
                <a:latin typeface="Cambria" pitchFamily="18" charset="0"/>
                <a:cs typeface="Arial"/>
              </a:rPr>
              <a:t>Web</a:t>
            </a:r>
            <a:r>
              <a:rPr lang="ru-RU" sz="2000" kern="0" dirty="0" smtClean="0">
                <a:solidFill>
                  <a:srgbClr val="336699"/>
                </a:solidFill>
                <a:latin typeface="Cambria" pitchFamily="18" charset="0"/>
                <a:cs typeface="Arial"/>
              </a:rPr>
              <a:t>-серверами. </a:t>
            </a:r>
            <a:r>
              <a:rPr lang="ru-RU" sz="2000" kern="0" dirty="0" smtClean="0">
                <a:solidFill>
                  <a:srgbClr val="000000"/>
                </a:solidFill>
                <a:latin typeface="Cambria" pitchFamily="18" charset="0"/>
                <a:cs typeface="Arial"/>
              </a:rPr>
              <a:t>Соответственно</a:t>
            </a:r>
            <a:r>
              <a:rPr lang="ru-RU" sz="2000" kern="0" dirty="0">
                <a:solidFill>
                  <a:srgbClr val="000000"/>
                </a:solidFill>
                <a:latin typeface="Cambria" pitchFamily="18" charset="0"/>
                <a:cs typeface="Arial"/>
              </a:rPr>
              <a:t>, браузеры, используемые для блуждания по Интернету, являются </a:t>
            </a:r>
            <a:r>
              <a:rPr lang="ru-RU" sz="2000" kern="0" dirty="0">
                <a:solidFill>
                  <a:srgbClr val="336699"/>
                </a:solidFill>
                <a:latin typeface="Cambria" pitchFamily="18" charset="0"/>
                <a:cs typeface="Arial"/>
              </a:rPr>
              <a:t>HTTP-клиентами</a:t>
            </a:r>
            <a:r>
              <a:rPr lang="ru-RU" sz="2000" kern="0" dirty="0">
                <a:solidFill>
                  <a:srgbClr val="336699"/>
                </a:solidFill>
                <a:latin typeface="Arial"/>
                <a:cs typeface="Arial"/>
              </a:rPr>
              <a:t>.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2226199"/>
            <a:ext cx="3096344" cy="2047119"/>
          </a:xfrm>
          <a:prstGeom prst="rect">
            <a:avLst/>
          </a:prstGeom>
          <a:ln>
            <a:noFill/>
          </a:ln>
          <a:effectLst>
            <a:glow rad="101600">
              <a:schemeClr val="accent1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87624" y="2925192"/>
            <a:ext cx="3744416" cy="2058668"/>
          </a:xfrm>
          <a:prstGeom prst="rect">
            <a:avLst/>
          </a:prstGeom>
          <a:effectLst>
            <a:reflection blurRad="6350" stA="50000" endA="300" endPos="38500" dist="50800" dir="5400000" sy="-100000" algn="bl" rotWithShape="0"/>
          </a:effec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59832" y="3249758"/>
            <a:ext cx="2664296" cy="2771530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1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735805040"/>
      </p:ext>
    </p:extLst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2"/>
          <p:cNvSpPr>
            <a:spLocks noGrp="1" noChangeArrowheads="1"/>
          </p:cNvSpPr>
          <p:nvPr>
            <p:ph type="title"/>
          </p:nvPr>
        </p:nvSpPr>
        <p:spPr>
          <a:xfrm>
            <a:off x="899592" y="404664"/>
            <a:ext cx="4104456" cy="576064"/>
          </a:xfrm>
        </p:spPr>
        <p:txBody>
          <a:bodyPr>
            <a:normAutofit fontScale="90000"/>
          </a:bodyPr>
          <a:lstStyle/>
          <a:p>
            <a:pPr algn="r"/>
            <a:r>
              <a:rPr lang="ru-RU" sz="4800" b="1" dirty="0">
                <a:solidFill>
                  <a:srgbClr val="00B050"/>
                </a:solidFill>
                <a:latin typeface="Gabriola" pitchFamily="82" charset="0"/>
              </a:rPr>
              <a:t>Протокол </a:t>
            </a:r>
            <a:r>
              <a:rPr lang="en-US" sz="4800" b="1" dirty="0">
                <a:solidFill>
                  <a:srgbClr val="00B050"/>
                </a:solidFill>
                <a:latin typeface="Gabriola" pitchFamily="82" charset="0"/>
              </a:rPr>
              <a:t>FTP</a:t>
            </a:r>
            <a:endParaRPr lang="ru-RU" sz="4800" b="1" dirty="0">
              <a:solidFill>
                <a:srgbClr val="00B050"/>
              </a:solidFill>
              <a:latin typeface="Gabriola" pitchFamily="82" charset="0"/>
            </a:endParaRPr>
          </a:p>
        </p:txBody>
      </p:sp>
      <p:sp>
        <p:nvSpPr>
          <p:cNvPr id="138243" name="Rectangle 3"/>
          <p:cNvSpPr>
            <a:spLocks noGrp="1" noChangeArrowheads="1"/>
          </p:cNvSpPr>
          <p:nvPr>
            <p:ph idx="1"/>
          </p:nvPr>
        </p:nvSpPr>
        <p:spPr>
          <a:xfrm>
            <a:off x="251520" y="1196752"/>
            <a:ext cx="6984776" cy="1036712"/>
          </a:xfrm>
        </p:spPr>
        <p:txBody>
          <a:bodyPr/>
          <a:lstStyle/>
          <a:p>
            <a:pPr marL="0" indent="0">
              <a:buNone/>
            </a:pPr>
            <a:r>
              <a:rPr lang="ru-RU" sz="2000" b="1" dirty="0">
                <a:solidFill>
                  <a:srgbClr val="336699"/>
                </a:solidFill>
                <a:latin typeface="Cambria" pitchFamily="18" charset="0"/>
              </a:rPr>
              <a:t>Протокол FTP </a:t>
            </a:r>
            <a:r>
              <a:rPr lang="ru-RU" sz="2000" i="1" dirty="0">
                <a:latin typeface="Cambria" pitchFamily="18" charset="0"/>
              </a:rPr>
              <a:t>(</a:t>
            </a:r>
            <a:r>
              <a:rPr lang="ru-RU" sz="2000" i="1" dirty="0" err="1">
                <a:latin typeface="Cambria" pitchFamily="18" charset="0"/>
              </a:rPr>
              <a:t>File</a:t>
            </a:r>
            <a:r>
              <a:rPr lang="ru-RU" sz="2000" i="1" dirty="0">
                <a:latin typeface="Cambria" pitchFamily="18" charset="0"/>
              </a:rPr>
              <a:t> </a:t>
            </a:r>
            <a:r>
              <a:rPr lang="ru-RU" sz="2000" i="1" dirty="0" err="1">
                <a:latin typeface="Cambria" pitchFamily="18" charset="0"/>
              </a:rPr>
              <a:t>Transfer</a:t>
            </a:r>
            <a:r>
              <a:rPr lang="ru-RU" sz="2000" i="1" dirty="0">
                <a:latin typeface="Cambria" pitchFamily="18" charset="0"/>
              </a:rPr>
              <a:t> </a:t>
            </a:r>
            <a:r>
              <a:rPr lang="ru-RU" sz="2000" i="1" dirty="0" err="1">
                <a:latin typeface="Cambria" pitchFamily="18" charset="0"/>
              </a:rPr>
              <a:t>Protocol</a:t>
            </a:r>
            <a:r>
              <a:rPr lang="ru-RU" sz="2000" dirty="0">
                <a:latin typeface="Cambria" pitchFamily="18" charset="0"/>
              </a:rPr>
              <a:t>) — протокол передачи файлов. Служит для обмена файлами между компьютерами.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716016" y="2204864"/>
            <a:ext cx="405293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spcBef>
                <a:spcPct val="20000"/>
              </a:spcBef>
            </a:pPr>
            <a:r>
              <a:rPr lang="ru-RU" sz="2000" kern="0" dirty="0">
                <a:solidFill>
                  <a:srgbClr val="000000"/>
                </a:solidFill>
                <a:latin typeface="Cambria" pitchFamily="18" charset="0"/>
                <a:cs typeface="Arial"/>
              </a:rPr>
              <a:t>Например, вам нужно передать файл на сервер или, наоборот, скачать файл с сервера. Для этого вам нужно </a:t>
            </a:r>
            <a:r>
              <a:rPr lang="ru-RU" sz="2000" kern="0" dirty="0">
                <a:solidFill>
                  <a:srgbClr val="336699"/>
                </a:solidFill>
                <a:latin typeface="Cambria" pitchFamily="18" charset="0"/>
                <a:cs typeface="Arial"/>
              </a:rPr>
              <a:t>подключиться</a:t>
            </a:r>
            <a:r>
              <a:rPr lang="ru-RU" sz="2000" kern="0" dirty="0">
                <a:solidFill>
                  <a:srgbClr val="000000"/>
                </a:solidFill>
                <a:latin typeface="Cambria" pitchFamily="18" charset="0"/>
                <a:cs typeface="Arial"/>
              </a:rPr>
              <a:t> к </a:t>
            </a:r>
            <a:r>
              <a:rPr lang="ru-RU" sz="2000" b="1" kern="0" dirty="0">
                <a:solidFill>
                  <a:srgbClr val="000000"/>
                </a:solidFill>
                <a:latin typeface="Cambria" pitchFamily="18" charset="0"/>
                <a:cs typeface="Arial"/>
              </a:rPr>
              <a:t>файловому серверу </a:t>
            </a:r>
            <a:r>
              <a:rPr lang="ru-RU" sz="2000" kern="0" dirty="0">
                <a:solidFill>
                  <a:srgbClr val="000000"/>
                </a:solidFill>
                <a:latin typeface="Cambria" pitchFamily="18" charset="0"/>
                <a:cs typeface="Arial"/>
              </a:rPr>
              <a:t>(он же FTP-сервер) и </a:t>
            </a:r>
            <a:r>
              <a:rPr lang="ru-RU" sz="2000" kern="0" dirty="0">
                <a:solidFill>
                  <a:srgbClr val="336699"/>
                </a:solidFill>
                <a:latin typeface="Cambria" pitchFamily="18" charset="0"/>
                <a:cs typeface="Arial"/>
              </a:rPr>
              <a:t>выполнить необходимую вам операцию </a:t>
            </a:r>
            <a:r>
              <a:rPr lang="ru-RU" sz="2000" kern="0" dirty="0">
                <a:solidFill>
                  <a:srgbClr val="000000"/>
                </a:solidFill>
                <a:latin typeface="Cambria" pitchFamily="18" charset="0"/>
                <a:cs typeface="Arial"/>
              </a:rPr>
              <a:t>скачивания или закачки. Подключение к FTP-серверу обычно осуществляется с помощью </a:t>
            </a:r>
            <a:r>
              <a:rPr lang="ru-RU" sz="2000" b="1" kern="0" dirty="0">
                <a:solidFill>
                  <a:srgbClr val="000000"/>
                </a:solidFill>
                <a:latin typeface="Cambria" pitchFamily="18" charset="0"/>
                <a:cs typeface="Arial"/>
              </a:rPr>
              <a:t>FTP-клиента.</a:t>
            </a:r>
            <a:r>
              <a:rPr lang="ru-RU" sz="2000" kern="0" dirty="0">
                <a:solidFill>
                  <a:srgbClr val="000000"/>
                </a:solidFill>
                <a:latin typeface="Cambria" pitchFamily="18" charset="0"/>
                <a:cs typeface="Arial"/>
              </a:rPr>
              <a:t> Простейший FTP-клиент входит в состав практически любой операционной системы. 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80716" y="2852936"/>
            <a:ext cx="2974404" cy="198578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8148" y="2568689"/>
            <a:ext cx="4320480" cy="3673554"/>
          </a:xfrm>
          <a:prstGeom prst="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661978596"/>
      </p:ext>
    </p:extLst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8229600" cy="981075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3824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61826169"/>
              </p:ext>
            </p:extLst>
          </p:nvPr>
        </p:nvGraphicFramePr>
        <p:xfrm>
          <a:off x="0" y="116633"/>
          <a:ext cx="9144000" cy="6624736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2113075"/>
                <a:gridCol w="7030925"/>
              </a:tblGrid>
              <a:tr h="969870">
                <a:tc>
                  <a:txBody>
                    <a:bodyPr/>
                    <a:lstStyle/>
                    <a:p>
                      <a:pPr algn="ctr"/>
                      <a:r>
                        <a:rPr lang="ru-RU" b="0" i="1" dirty="0" smtClean="0">
                          <a:latin typeface="Cambria" pitchFamily="18" charset="0"/>
                        </a:rPr>
                        <a:t>Транспортные</a:t>
                      </a:r>
                    </a:p>
                    <a:p>
                      <a:pPr algn="ctr"/>
                      <a:r>
                        <a:rPr lang="ru-RU" b="0" i="1" dirty="0" smtClean="0">
                          <a:latin typeface="Cambria" pitchFamily="18" charset="0"/>
                        </a:rPr>
                        <a:t>протоколы</a:t>
                      </a:r>
                      <a:endParaRPr lang="ru-RU" b="0" i="1" dirty="0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Cambria" pitchFamily="18" charset="0"/>
                        </a:rPr>
                        <a:t>TCP – </a:t>
                      </a:r>
                      <a:r>
                        <a:rPr lang="ru-RU" b="1" i="1" dirty="0" err="1" smtClean="0">
                          <a:latin typeface="Cambria" pitchFamily="18" charset="0"/>
                        </a:rPr>
                        <a:t>Transmission</a:t>
                      </a:r>
                      <a:r>
                        <a:rPr lang="ru-RU" b="1" i="1" dirty="0" smtClean="0">
                          <a:latin typeface="Cambria" pitchFamily="18" charset="0"/>
                        </a:rPr>
                        <a:t> </a:t>
                      </a:r>
                      <a:r>
                        <a:rPr lang="ru-RU" b="1" i="1" dirty="0" err="1" smtClean="0">
                          <a:latin typeface="Cambria" pitchFamily="18" charset="0"/>
                        </a:rPr>
                        <a:t>Control</a:t>
                      </a:r>
                      <a:r>
                        <a:rPr lang="ru-RU" b="1" i="1" dirty="0" smtClean="0">
                          <a:latin typeface="Cambria" pitchFamily="18" charset="0"/>
                        </a:rPr>
                        <a:t> </a:t>
                      </a:r>
                      <a:r>
                        <a:rPr lang="ru-RU" b="1" i="1" dirty="0" err="1" smtClean="0">
                          <a:latin typeface="Cambria" pitchFamily="18" charset="0"/>
                        </a:rPr>
                        <a:t>Protocol</a:t>
                      </a:r>
                      <a:r>
                        <a:rPr lang="ru-RU" b="1" i="1" dirty="0" smtClean="0">
                          <a:latin typeface="Cambria" pitchFamily="18" charset="0"/>
                        </a:rPr>
                        <a:t> </a:t>
                      </a:r>
                      <a:r>
                        <a:rPr lang="ru-RU" b="0" i="1" dirty="0" smtClean="0">
                          <a:latin typeface="Cambria" pitchFamily="18" charset="0"/>
                        </a:rPr>
                        <a:t>(протокол управления</a:t>
                      </a:r>
                    </a:p>
                    <a:p>
                      <a:pPr algn="ctr"/>
                      <a:r>
                        <a:rPr lang="ru-RU" b="0" i="1" dirty="0" smtClean="0">
                          <a:latin typeface="Cambria" pitchFamily="18" charset="0"/>
                        </a:rPr>
                        <a:t>передачей данных)</a:t>
                      </a:r>
                      <a:r>
                        <a:rPr lang="ru-RU" b="0" baseline="0" dirty="0" smtClean="0">
                          <a:latin typeface="Cambria" pitchFamily="18" charset="0"/>
                        </a:rPr>
                        <a:t> </a:t>
                      </a:r>
                      <a:r>
                        <a:rPr lang="ru-RU" b="0" dirty="0" smtClean="0">
                          <a:latin typeface="Cambria" pitchFamily="18" charset="0"/>
                        </a:rPr>
                        <a:t>– управляет передачей данных между</a:t>
                      </a:r>
                    </a:p>
                    <a:p>
                      <a:pPr algn="ctr"/>
                      <a:r>
                        <a:rPr lang="ru-RU" b="0" dirty="0" smtClean="0">
                          <a:latin typeface="Cambria" pitchFamily="18" charset="0"/>
                        </a:rPr>
                        <a:t>компьютерами</a:t>
                      </a:r>
                      <a:endParaRPr lang="ru-RU" b="0" dirty="0">
                        <a:latin typeface="Cambria" pitchFamily="18" charset="0"/>
                      </a:endParaRPr>
                    </a:p>
                  </a:txBody>
                  <a:tcPr/>
                </a:tc>
              </a:tr>
              <a:tr h="1204156">
                <a:tc>
                  <a:txBody>
                    <a:bodyPr/>
                    <a:lstStyle/>
                    <a:p>
                      <a:pPr algn="ctr"/>
                      <a:r>
                        <a:rPr lang="ru-RU" b="0" i="1" dirty="0" smtClean="0">
                          <a:latin typeface="Cambria" pitchFamily="18" charset="0"/>
                        </a:rPr>
                        <a:t>Протоколы</a:t>
                      </a:r>
                    </a:p>
                    <a:p>
                      <a:pPr algn="ctr"/>
                      <a:r>
                        <a:rPr lang="ru-RU" b="0" i="1" dirty="0" smtClean="0">
                          <a:latin typeface="Cambria" pitchFamily="18" charset="0"/>
                        </a:rPr>
                        <a:t>маршрутизации</a:t>
                      </a:r>
                      <a:endParaRPr lang="ru-RU" b="0" i="1" dirty="0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Cambria" pitchFamily="18" charset="0"/>
                        </a:rPr>
                        <a:t>IP </a:t>
                      </a:r>
                      <a:r>
                        <a:rPr lang="ru-RU" b="1" i="1" dirty="0" smtClean="0">
                          <a:latin typeface="Cambria" pitchFamily="18" charset="0"/>
                        </a:rPr>
                        <a:t>– </a:t>
                      </a:r>
                      <a:r>
                        <a:rPr lang="ru-RU" b="1" i="1" dirty="0" err="1" smtClean="0">
                          <a:latin typeface="Cambria" pitchFamily="18" charset="0"/>
                        </a:rPr>
                        <a:t>Internet</a:t>
                      </a:r>
                      <a:r>
                        <a:rPr lang="ru-RU" b="1" i="1" dirty="0" smtClean="0">
                          <a:latin typeface="Cambria" pitchFamily="18" charset="0"/>
                        </a:rPr>
                        <a:t> </a:t>
                      </a:r>
                      <a:r>
                        <a:rPr lang="ru-RU" b="1" i="1" dirty="0" err="1" smtClean="0">
                          <a:latin typeface="Cambria" pitchFamily="18" charset="0"/>
                        </a:rPr>
                        <a:t>Protocol</a:t>
                      </a:r>
                      <a:r>
                        <a:rPr lang="ru-RU" b="1" i="1" dirty="0" smtClean="0">
                          <a:latin typeface="Cambria" pitchFamily="18" charset="0"/>
                        </a:rPr>
                        <a:t> </a:t>
                      </a:r>
                      <a:r>
                        <a:rPr lang="ru-RU" b="0" i="1" dirty="0" smtClean="0">
                          <a:latin typeface="Cambria" pitchFamily="18" charset="0"/>
                        </a:rPr>
                        <a:t>(протокол Интернета</a:t>
                      </a:r>
                      <a:r>
                        <a:rPr lang="ru-RU" b="0" dirty="0" smtClean="0">
                          <a:latin typeface="Cambria" pitchFamily="18" charset="0"/>
                        </a:rPr>
                        <a:t>)</a:t>
                      </a:r>
                      <a:r>
                        <a:rPr lang="ru-RU" b="0" baseline="0" dirty="0" smtClean="0">
                          <a:latin typeface="Cambria" pitchFamily="18" charset="0"/>
                        </a:rPr>
                        <a:t> </a:t>
                      </a:r>
                      <a:r>
                        <a:rPr lang="ru-RU" b="0" dirty="0" smtClean="0">
                          <a:latin typeface="Cambria" pitchFamily="18" charset="0"/>
                        </a:rPr>
                        <a:t>– обеспечивает</a:t>
                      </a:r>
                      <a:r>
                        <a:rPr lang="ru-RU" b="0" baseline="0" dirty="0" smtClean="0">
                          <a:latin typeface="Cambria" pitchFamily="18" charset="0"/>
                        </a:rPr>
                        <a:t> </a:t>
                      </a:r>
                      <a:r>
                        <a:rPr lang="ru-RU" b="0" dirty="0" smtClean="0">
                          <a:latin typeface="Cambria" pitchFamily="18" charset="0"/>
                        </a:rPr>
                        <a:t>фактическую передачу данных, обрабатывает адресацию</a:t>
                      </a:r>
                      <a:r>
                        <a:rPr lang="ru-RU" b="0" baseline="0" dirty="0" smtClean="0">
                          <a:latin typeface="Cambria" pitchFamily="18" charset="0"/>
                        </a:rPr>
                        <a:t> </a:t>
                      </a:r>
                      <a:r>
                        <a:rPr lang="ru-RU" b="0" dirty="0" smtClean="0">
                          <a:latin typeface="Cambria" pitchFamily="18" charset="0"/>
                        </a:rPr>
                        <a:t>данных,</a:t>
                      </a:r>
                    </a:p>
                    <a:p>
                      <a:pPr algn="ctr"/>
                      <a:r>
                        <a:rPr lang="ru-RU" b="0" dirty="0" smtClean="0">
                          <a:latin typeface="Cambria" pitchFamily="18" charset="0"/>
                        </a:rPr>
                        <a:t>определяет наилучший путь к адресату</a:t>
                      </a:r>
                      <a:endParaRPr lang="ru-RU" b="0" dirty="0">
                        <a:latin typeface="Cambria" pitchFamily="18" charset="0"/>
                      </a:endParaRPr>
                    </a:p>
                  </a:txBody>
                  <a:tcPr/>
                </a:tc>
              </a:tr>
              <a:tr h="926274">
                <a:tc>
                  <a:txBody>
                    <a:bodyPr/>
                    <a:lstStyle/>
                    <a:p>
                      <a:pPr algn="ctr"/>
                      <a:r>
                        <a:rPr lang="ru-RU" b="0" i="1" dirty="0" smtClean="0">
                          <a:latin typeface="Cambria" pitchFamily="18" charset="0"/>
                        </a:rPr>
                        <a:t>Протоколы поддержки</a:t>
                      </a:r>
                      <a:r>
                        <a:rPr lang="ru-RU" b="0" i="1" baseline="0" dirty="0" smtClean="0">
                          <a:latin typeface="Cambria" pitchFamily="18" charset="0"/>
                        </a:rPr>
                        <a:t> </a:t>
                      </a:r>
                      <a:r>
                        <a:rPr lang="ru-RU" b="0" i="1" dirty="0" smtClean="0">
                          <a:latin typeface="Cambria" pitchFamily="18" charset="0"/>
                        </a:rPr>
                        <a:t>сетевого адреса</a:t>
                      </a:r>
                      <a:endParaRPr lang="ru-RU" b="0" i="1" dirty="0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Cambria" pitchFamily="18" charset="0"/>
                        </a:rPr>
                        <a:t>DSN </a:t>
                      </a:r>
                      <a:r>
                        <a:rPr lang="ru-RU" b="1" i="1" dirty="0" smtClean="0">
                          <a:latin typeface="Cambria" pitchFamily="18" charset="0"/>
                        </a:rPr>
                        <a:t>– </a:t>
                      </a:r>
                      <a:r>
                        <a:rPr lang="ru-RU" b="1" i="1" dirty="0" err="1" smtClean="0">
                          <a:latin typeface="Cambria" pitchFamily="18" charset="0"/>
                        </a:rPr>
                        <a:t>Domain</a:t>
                      </a:r>
                      <a:r>
                        <a:rPr lang="ru-RU" b="1" i="1" dirty="0" smtClean="0">
                          <a:latin typeface="Cambria" pitchFamily="18" charset="0"/>
                        </a:rPr>
                        <a:t> </a:t>
                      </a:r>
                      <a:r>
                        <a:rPr lang="ru-RU" b="1" i="1" dirty="0" err="1" smtClean="0">
                          <a:latin typeface="Cambria" pitchFamily="18" charset="0"/>
                        </a:rPr>
                        <a:t>Name</a:t>
                      </a:r>
                      <a:r>
                        <a:rPr lang="ru-RU" b="1" i="1" dirty="0" smtClean="0">
                          <a:latin typeface="Cambria" pitchFamily="18" charset="0"/>
                        </a:rPr>
                        <a:t> </a:t>
                      </a:r>
                      <a:r>
                        <a:rPr lang="ru-RU" b="1" i="1" dirty="0" err="1" smtClean="0">
                          <a:latin typeface="Cambria" pitchFamily="18" charset="0"/>
                        </a:rPr>
                        <a:t>System</a:t>
                      </a:r>
                      <a:r>
                        <a:rPr lang="ru-RU" b="1" i="1" baseline="0" dirty="0" smtClean="0">
                          <a:latin typeface="Cambria" pitchFamily="18" charset="0"/>
                        </a:rPr>
                        <a:t> </a:t>
                      </a:r>
                      <a:r>
                        <a:rPr lang="ru-RU" b="0" i="1" dirty="0" smtClean="0">
                          <a:latin typeface="Cambria" pitchFamily="18" charset="0"/>
                        </a:rPr>
                        <a:t>(доменная система имен)</a:t>
                      </a:r>
                      <a:r>
                        <a:rPr lang="ru-RU" b="0" dirty="0" smtClean="0">
                          <a:latin typeface="Cambria" pitchFamily="18" charset="0"/>
                        </a:rPr>
                        <a:t> –</a:t>
                      </a:r>
                    </a:p>
                    <a:p>
                      <a:pPr algn="ctr"/>
                      <a:r>
                        <a:rPr lang="ru-RU" b="0" dirty="0" smtClean="0">
                          <a:latin typeface="Cambria" pitchFamily="18" charset="0"/>
                        </a:rPr>
                        <a:t>обеспечивает определение уникального адреса компьютера</a:t>
                      </a:r>
                      <a:endParaRPr lang="ru-RU" b="0" dirty="0">
                        <a:latin typeface="Cambria" pitchFamily="18" charset="0"/>
                      </a:endParaRPr>
                    </a:p>
                  </a:txBody>
                  <a:tcPr/>
                </a:tc>
              </a:tr>
              <a:tr h="974018">
                <a:tc>
                  <a:txBody>
                    <a:bodyPr/>
                    <a:lstStyle/>
                    <a:p>
                      <a:pPr algn="ctr"/>
                      <a:r>
                        <a:rPr lang="ru-RU" b="0" i="1" dirty="0" smtClean="0">
                          <a:latin typeface="Cambria" pitchFamily="18" charset="0"/>
                        </a:rPr>
                        <a:t>Протоколы прикладных</a:t>
                      </a:r>
                    </a:p>
                    <a:p>
                      <a:pPr algn="ctr"/>
                      <a:r>
                        <a:rPr lang="ru-RU" b="0" i="1" dirty="0" smtClean="0">
                          <a:latin typeface="Cambria" pitchFamily="18" charset="0"/>
                        </a:rPr>
                        <a:t>серверов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Cambria" pitchFamily="18" charset="0"/>
                        </a:rPr>
                        <a:t>FTP </a:t>
                      </a:r>
                      <a:r>
                        <a:rPr lang="en-US" b="1" i="1" dirty="0" smtClean="0">
                          <a:latin typeface="Cambria" pitchFamily="18" charset="0"/>
                        </a:rPr>
                        <a:t>– File Transfer Protocol </a:t>
                      </a:r>
                      <a:r>
                        <a:rPr lang="en-US" b="0" i="1" dirty="0" smtClean="0">
                          <a:latin typeface="Cambria" pitchFamily="18" charset="0"/>
                        </a:rPr>
                        <a:t>(</a:t>
                      </a:r>
                      <a:r>
                        <a:rPr lang="ru-RU" b="0" i="1" dirty="0" smtClean="0">
                          <a:latin typeface="Cambria" pitchFamily="18" charset="0"/>
                        </a:rPr>
                        <a:t>протокол передачи данных);</a:t>
                      </a:r>
                      <a:endParaRPr lang="ru-RU" b="0" i="1" baseline="0" dirty="0" smtClean="0">
                        <a:latin typeface="Cambria" pitchFamily="18" charset="0"/>
                      </a:endParaRPr>
                    </a:p>
                    <a:p>
                      <a:pPr algn="ctr"/>
                      <a:r>
                        <a:rPr lang="en-US" b="1" dirty="0" smtClean="0">
                          <a:latin typeface="Cambria" pitchFamily="18" charset="0"/>
                        </a:rPr>
                        <a:t>HTTP – </a:t>
                      </a:r>
                      <a:r>
                        <a:rPr lang="en-US" b="1" i="1" dirty="0" smtClean="0">
                          <a:latin typeface="Cambria" pitchFamily="18" charset="0"/>
                        </a:rPr>
                        <a:t>Hyper Text Transfer Protocol</a:t>
                      </a:r>
                      <a:r>
                        <a:rPr lang="ru-RU" b="1" i="1" baseline="0" dirty="0" smtClean="0">
                          <a:latin typeface="Cambria" pitchFamily="18" charset="0"/>
                        </a:rPr>
                        <a:t> </a:t>
                      </a:r>
                      <a:r>
                        <a:rPr lang="en-US" b="0" i="1" dirty="0" smtClean="0">
                          <a:latin typeface="Cambria" pitchFamily="18" charset="0"/>
                        </a:rPr>
                        <a:t>(</a:t>
                      </a:r>
                      <a:r>
                        <a:rPr lang="ru-RU" b="0" i="1" dirty="0" smtClean="0">
                          <a:latin typeface="Cambria" pitchFamily="18" charset="0"/>
                        </a:rPr>
                        <a:t>протокол передачи</a:t>
                      </a:r>
                    </a:p>
                    <a:p>
                      <a:pPr algn="ctr"/>
                      <a:r>
                        <a:rPr lang="ru-RU" b="0" i="1" dirty="0" smtClean="0">
                          <a:latin typeface="Cambria" pitchFamily="18" charset="0"/>
                        </a:rPr>
                        <a:t>гипертекста)</a:t>
                      </a:r>
                    </a:p>
                  </a:txBody>
                  <a:tcPr/>
                </a:tc>
              </a:tr>
              <a:tr h="114329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0" i="1" dirty="0" smtClean="0">
                          <a:latin typeface="Cambria" pitchFamily="18" charset="0"/>
                        </a:rPr>
                        <a:t>Шлюзовые протоколы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Cambria" pitchFamily="18" charset="0"/>
                        </a:rPr>
                        <a:t>EGP – </a:t>
                      </a:r>
                      <a:r>
                        <a:rPr lang="ru-RU" b="1" i="1" dirty="0" err="1" smtClean="0">
                          <a:latin typeface="Cambria" pitchFamily="18" charset="0"/>
                        </a:rPr>
                        <a:t>Exterior</a:t>
                      </a:r>
                      <a:r>
                        <a:rPr lang="ru-RU" b="1" i="1" dirty="0" smtClean="0">
                          <a:latin typeface="Cambria" pitchFamily="18" charset="0"/>
                        </a:rPr>
                        <a:t> </a:t>
                      </a:r>
                      <a:r>
                        <a:rPr lang="ru-RU" b="1" i="1" dirty="0" err="1" smtClean="0">
                          <a:latin typeface="Cambria" pitchFamily="18" charset="0"/>
                        </a:rPr>
                        <a:t>Gateway</a:t>
                      </a:r>
                      <a:r>
                        <a:rPr lang="ru-RU" b="1" i="1" dirty="0" smtClean="0">
                          <a:latin typeface="Cambria" pitchFamily="18" charset="0"/>
                        </a:rPr>
                        <a:t> </a:t>
                      </a:r>
                      <a:r>
                        <a:rPr lang="ru-RU" b="1" i="1" dirty="0" err="1" smtClean="0">
                          <a:latin typeface="Cambria" pitchFamily="18" charset="0"/>
                        </a:rPr>
                        <a:t>Protocol</a:t>
                      </a:r>
                      <a:r>
                        <a:rPr lang="ru-RU" b="1" i="1" dirty="0" smtClean="0">
                          <a:latin typeface="Cambria" pitchFamily="18" charset="0"/>
                        </a:rPr>
                        <a:t> </a:t>
                      </a:r>
                      <a:r>
                        <a:rPr lang="ru-RU" b="0" i="1" dirty="0" smtClean="0">
                          <a:latin typeface="Cambria" pitchFamily="18" charset="0"/>
                        </a:rPr>
                        <a:t>(внешний </a:t>
                      </a:r>
                      <a:r>
                        <a:rPr lang="ru-RU" b="0" i="1" dirty="0" err="1" smtClean="0">
                          <a:latin typeface="Cambria" pitchFamily="18" charset="0"/>
                        </a:rPr>
                        <a:t>шлюзовый</a:t>
                      </a:r>
                      <a:r>
                        <a:rPr lang="ru-RU" b="0" i="1" dirty="0" smtClean="0">
                          <a:latin typeface="Cambria" pitchFamily="18" charset="0"/>
                        </a:rPr>
                        <a:t> протокол) </a:t>
                      </a:r>
                      <a:r>
                        <a:rPr lang="ru-RU" b="0" dirty="0" smtClean="0">
                          <a:latin typeface="Cambria" pitchFamily="18" charset="0"/>
                        </a:rPr>
                        <a:t>–</a:t>
                      </a:r>
                      <a:r>
                        <a:rPr lang="ru-RU" b="0" baseline="0" dirty="0" smtClean="0">
                          <a:latin typeface="Cambria" pitchFamily="18" charset="0"/>
                        </a:rPr>
                        <a:t> </a:t>
                      </a:r>
                      <a:r>
                        <a:rPr lang="ru-RU" b="0" dirty="0" smtClean="0">
                          <a:latin typeface="Cambria" pitchFamily="18" charset="0"/>
                        </a:rPr>
                        <a:t>помогает передавать по сети, а также обрабатывать данные для</a:t>
                      </a:r>
                    </a:p>
                    <a:p>
                      <a:pPr algn="ctr"/>
                      <a:r>
                        <a:rPr lang="ru-RU" b="0" dirty="0" smtClean="0">
                          <a:latin typeface="Cambria" pitchFamily="18" charset="0"/>
                        </a:rPr>
                        <a:t>локальных сетей</a:t>
                      </a:r>
                      <a:endParaRPr lang="ru-RU" b="0" dirty="0">
                        <a:latin typeface="Cambria" pitchFamily="18" charset="0"/>
                      </a:endParaRPr>
                    </a:p>
                  </a:txBody>
                  <a:tcPr/>
                </a:tc>
              </a:tr>
              <a:tr h="140712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0" i="1" dirty="0" smtClean="0">
                          <a:latin typeface="Cambria" pitchFamily="18" charset="0"/>
                        </a:rPr>
                        <a:t>Почтовые протоколы</a:t>
                      </a:r>
                    </a:p>
                    <a:p>
                      <a:pPr algn="ctr"/>
                      <a:endParaRPr lang="ru-RU" b="0" i="1" dirty="0" smtClean="0">
                        <a:latin typeface="Cambria" pitchFamily="18" charset="0"/>
                      </a:endParaRPr>
                    </a:p>
                    <a:p>
                      <a:pPr algn="ctr"/>
                      <a:endParaRPr lang="ru-RU" b="0" i="1" dirty="0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Cambria" pitchFamily="18" charset="0"/>
                        </a:rPr>
                        <a:t>POP – </a:t>
                      </a:r>
                      <a:r>
                        <a:rPr lang="en-US" b="1" i="1" dirty="0" smtClean="0">
                          <a:latin typeface="Cambria" pitchFamily="18" charset="0"/>
                        </a:rPr>
                        <a:t>Post Office Protocol</a:t>
                      </a:r>
                      <a:r>
                        <a:rPr lang="en-US" b="0" i="1" dirty="0" smtClean="0">
                          <a:latin typeface="Cambria" pitchFamily="18" charset="0"/>
                        </a:rPr>
                        <a:t> (</a:t>
                      </a:r>
                      <a:r>
                        <a:rPr lang="ru-RU" b="0" i="1" dirty="0" smtClean="0">
                          <a:latin typeface="Cambria" pitchFamily="18" charset="0"/>
                        </a:rPr>
                        <a:t>протокол приема почты);</a:t>
                      </a:r>
                    </a:p>
                    <a:p>
                      <a:pPr algn="ctr"/>
                      <a:r>
                        <a:rPr lang="en-US" b="1" dirty="0" smtClean="0">
                          <a:latin typeface="Cambria" pitchFamily="18" charset="0"/>
                        </a:rPr>
                        <a:t>SMTP</a:t>
                      </a:r>
                      <a:r>
                        <a:rPr lang="ru-RU" b="1" dirty="0" smtClean="0">
                          <a:latin typeface="Cambria" pitchFamily="18" charset="0"/>
                        </a:rPr>
                        <a:t>-</a:t>
                      </a:r>
                      <a:r>
                        <a:rPr lang="en-US" b="1" i="1" dirty="0" smtClean="0">
                          <a:latin typeface="Cambria" pitchFamily="18" charset="0"/>
                        </a:rPr>
                        <a:t>Simple Mail Transfer Protocol</a:t>
                      </a:r>
                      <a:r>
                        <a:rPr lang="en-US" b="0" i="1" dirty="0" smtClean="0">
                          <a:latin typeface="Cambria" pitchFamily="18" charset="0"/>
                        </a:rPr>
                        <a:t> (</a:t>
                      </a:r>
                      <a:r>
                        <a:rPr lang="ru-RU" b="0" i="1" dirty="0" smtClean="0">
                          <a:latin typeface="Cambria" pitchFamily="18" charset="0"/>
                        </a:rPr>
                        <a:t>протокол передачи почты)</a:t>
                      </a:r>
                    </a:p>
                    <a:p>
                      <a:pPr algn="ctr"/>
                      <a:r>
                        <a:rPr lang="ru-RU" b="0" dirty="0" smtClean="0">
                          <a:latin typeface="Cambria" pitchFamily="18" charset="0"/>
                        </a:rPr>
                        <a:t>используется для передачи почтовых сообщений</a:t>
                      </a:r>
                    </a:p>
                    <a:p>
                      <a:pPr algn="ctr"/>
                      <a:endParaRPr lang="ru-RU" b="0" dirty="0">
                        <a:latin typeface="Cambria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561300680"/>
      </p:ext>
    </p:extLst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7821512" cy="778098"/>
          </a:xfrm>
        </p:spPr>
        <p:txBody>
          <a:bodyPr>
            <a:normAutofit fontScale="90000"/>
          </a:bodyPr>
          <a:lstStyle/>
          <a:p>
            <a:pPr algn="r"/>
            <a:r>
              <a:rPr lang="ru-RU" sz="4000" dirty="0" smtClean="0">
                <a:latin typeface="Candara" pitchFamily="34" charset="0"/>
              </a:rPr>
              <a:t>                        </a:t>
            </a:r>
            <a:r>
              <a:rPr lang="ru-RU" sz="4000" dirty="0" smtClean="0">
                <a:solidFill>
                  <a:srgbClr val="FF0000"/>
                </a:solidFill>
                <a:latin typeface="Candara" pitchFamily="34" charset="0"/>
              </a:rPr>
              <a:t>Взаимосвязь </a:t>
            </a:r>
            <a:r>
              <a:rPr lang="ru-RU" sz="4000" dirty="0" smtClean="0">
                <a:solidFill>
                  <a:srgbClr val="FF0000"/>
                </a:solidFill>
                <a:latin typeface="Candara" pitchFamily="34" charset="0"/>
              </a:rPr>
              <a:t>протоколов</a:t>
            </a:r>
            <a:endParaRPr lang="ru-RU" sz="4000" dirty="0">
              <a:solidFill>
                <a:srgbClr val="FF0000"/>
              </a:solidFill>
              <a:latin typeface="Candara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71935" y="1484784"/>
            <a:ext cx="6267450" cy="4600575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1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737172715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32656"/>
            <a:ext cx="6876256" cy="922114"/>
          </a:xfrm>
        </p:spPr>
        <p:txBody>
          <a:bodyPr>
            <a:normAutofit fontScale="90000"/>
          </a:bodyPr>
          <a:lstStyle/>
          <a:p>
            <a:pPr algn="r"/>
            <a:r>
              <a:rPr lang="ru-RU" sz="4000" dirty="0" smtClean="0">
                <a:solidFill>
                  <a:srgbClr val="FF0000"/>
                </a:solidFill>
                <a:latin typeface="Candara" pitchFamily="34" charset="0"/>
              </a:rPr>
              <a:t>Развитие </a:t>
            </a:r>
            <a:r>
              <a:rPr lang="en-US" sz="4000" dirty="0" smtClean="0">
                <a:solidFill>
                  <a:srgbClr val="FF0000"/>
                </a:solidFill>
                <a:latin typeface="Blackadder ITC" pitchFamily="82" charset="0"/>
              </a:rPr>
              <a:t>IP </a:t>
            </a:r>
            <a:br>
              <a:rPr lang="en-US" sz="4000" dirty="0" smtClean="0">
                <a:solidFill>
                  <a:srgbClr val="FF0000"/>
                </a:solidFill>
                <a:latin typeface="Blackadder ITC" pitchFamily="82" charset="0"/>
              </a:rPr>
            </a:br>
            <a:r>
              <a:rPr lang="en-US" sz="4000" dirty="0" smtClean="0">
                <a:solidFill>
                  <a:srgbClr val="FF0000"/>
                </a:solidFill>
                <a:latin typeface="Blackadder ITC" pitchFamily="82" charset="0"/>
              </a:rPr>
              <a:t>(Internet </a:t>
            </a:r>
            <a:r>
              <a:rPr lang="ru-RU" sz="4000" dirty="0" smtClean="0">
                <a:solidFill>
                  <a:srgbClr val="FF0000"/>
                </a:solidFill>
                <a:latin typeface="Candara" pitchFamily="34" charset="0"/>
              </a:rPr>
              <a:t>протокола</a:t>
            </a:r>
            <a:r>
              <a:rPr lang="en-US" sz="4000" dirty="0" smtClean="0">
                <a:solidFill>
                  <a:srgbClr val="FF0000"/>
                </a:solidFill>
                <a:latin typeface="Blackadder ITC" pitchFamily="82" charset="0"/>
              </a:rPr>
              <a:t>)</a:t>
            </a:r>
            <a:endParaRPr lang="ru-RU" sz="4000" dirty="0">
              <a:solidFill>
                <a:srgbClr val="FF0000"/>
              </a:solidFill>
              <a:latin typeface="Candara" pitchFamily="34" charset="0"/>
            </a:endParaRPr>
          </a:p>
        </p:txBody>
      </p:sp>
      <p:graphicFrame>
        <p:nvGraphicFramePr>
          <p:cNvPr id="11" name="Объект 1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596654649"/>
              </p:ext>
            </p:extLst>
          </p:nvPr>
        </p:nvGraphicFramePr>
        <p:xfrm>
          <a:off x="1259632" y="1988840"/>
          <a:ext cx="7272808" cy="39604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1986810787"/>
      </p:ext>
    </p:extLst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188913"/>
            <a:ext cx="5256584" cy="981075"/>
          </a:xfrm>
        </p:spPr>
        <p:txBody>
          <a:bodyPr/>
          <a:lstStyle/>
          <a:p>
            <a:pPr algn="r"/>
            <a:r>
              <a:rPr lang="ru-RU" dirty="0" smtClean="0">
                <a:solidFill>
                  <a:srgbClr val="00B050"/>
                </a:solidFill>
                <a:latin typeface="Gabriola" pitchFamily="82" charset="0"/>
              </a:rPr>
              <a:t>Заключение</a:t>
            </a:r>
            <a:endParaRPr lang="ru-RU" dirty="0">
              <a:solidFill>
                <a:srgbClr val="00B050"/>
              </a:solidFill>
              <a:latin typeface="Gabriola" pitchFamily="82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196752"/>
            <a:ext cx="7056784" cy="1326356"/>
          </a:xfrm>
        </p:spPr>
        <p:txBody>
          <a:bodyPr/>
          <a:lstStyle/>
          <a:p>
            <a:pPr marL="0" indent="0">
              <a:buNone/>
            </a:pPr>
            <a:r>
              <a:rPr lang="ru-RU" sz="2000" b="1" i="1" dirty="0">
                <a:latin typeface="Cambria" pitchFamily="18" charset="0"/>
              </a:rPr>
              <a:t>Стандарты Интернета играют </a:t>
            </a:r>
            <a:r>
              <a:rPr lang="ru-RU" sz="2000" b="1" i="1" dirty="0">
                <a:solidFill>
                  <a:srgbClr val="336699"/>
                </a:solidFill>
                <a:latin typeface="Cambria" pitchFamily="18" charset="0"/>
              </a:rPr>
              <a:t>двоякую роль</a:t>
            </a:r>
            <a:r>
              <a:rPr lang="ru-RU" sz="2000" b="1" i="1" dirty="0">
                <a:latin typeface="Cambria" pitchFamily="18" charset="0"/>
              </a:rPr>
              <a:t>. </a:t>
            </a:r>
            <a:endParaRPr lang="en-US" sz="2000" b="1" i="1" dirty="0" smtClean="0">
              <a:latin typeface="Cambria" pitchFamily="18" charset="0"/>
            </a:endParaRPr>
          </a:p>
          <a:p>
            <a:pPr marL="0" indent="0">
              <a:buNone/>
            </a:pPr>
            <a:r>
              <a:rPr lang="ru-RU" sz="1800" i="1" dirty="0" smtClean="0">
                <a:latin typeface="Cambria" pitchFamily="18" charset="0"/>
              </a:rPr>
              <a:t>С </a:t>
            </a:r>
            <a:r>
              <a:rPr lang="ru-RU" sz="1800" i="1" dirty="0">
                <a:latin typeface="Cambria" pitchFamily="18" charset="0"/>
              </a:rPr>
              <a:t>одной стороны, они являются </a:t>
            </a:r>
            <a:r>
              <a:rPr lang="ru-RU" sz="1800" b="1" i="1" dirty="0">
                <a:latin typeface="Cambria" pitchFamily="18" charset="0"/>
              </a:rPr>
              <a:t>строительными блоками, </a:t>
            </a:r>
            <a:r>
              <a:rPr lang="ru-RU" sz="1800" i="1" dirty="0">
                <a:latin typeface="Cambria" pitchFamily="18" charset="0"/>
              </a:rPr>
              <a:t>на основе которых разработчики могут создавать приложения и распределенные системы. </a:t>
            </a:r>
            <a:r>
              <a:rPr lang="ru-RU" sz="1800" i="1" dirty="0" smtClean="0">
                <a:latin typeface="Cambria" pitchFamily="18" charset="0"/>
              </a:rPr>
              <a:t>. </a:t>
            </a:r>
            <a:endParaRPr lang="ru-RU" sz="1800" i="1" dirty="0">
              <a:latin typeface="Cambria" pitchFamily="18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8760" y="2852936"/>
            <a:ext cx="1956048" cy="21374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550196"/>
            <a:ext cx="2664296" cy="28803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012160" y="3068960"/>
            <a:ext cx="288032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i="1" kern="0" dirty="0">
                <a:solidFill>
                  <a:srgbClr val="000000"/>
                </a:solidFill>
                <a:latin typeface="Cambria" pitchFamily="18" charset="0"/>
                <a:cs typeface="Arial"/>
              </a:rPr>
              <a:t>С другой стороны, стандарты Интернета </a:t>
            </a:r>
            <a:r>
              <a:rPr lang="ru-RU" b="1" i="1" kern="0" dirty="0">
                <a:solidFill>
                  <a:srgbClr val="000000"/>
                </a:solidFill>
                <a:latin typeface="Cambria" pitchFamily="18" charset="0"/>
                <a:cs typeface="Arial"/>
              </a:rPr>
              <a:t>обеспечивают взаимодействие между компонентами</a:t>
            </a:r>
            <a:r>
              <a:rPr lang="ru-RU" i="1" kern="0" dirty="0">
                <a:solidFill>
                  <a:srgbClr val="000000"/>
                </a:solidFill>
                <a:latin typeface="Cambria" pitchFamily="18" charset="0"/>
                <a:cs typeface="Arial"/>
              </a:rPr>
              <a:t>, созданными различными производителями. Это открывает широкие возможности для глобального объединения разобщенных </a:t>
            </a:r>
            <a:r>
              <a:rPr lang="ru-RU" i="1" kern="0" dirty="0" smtClean="0">
                <a:solidFill>
                  <a:srgbClr val="000000"/>
                </a:solidFill>
                <a:latin typeface="Cambria" pitchFamily="18" charset="0"/>
                <a:cs typeface="Arial"/>
              </a:rPr>
              <a:t>систем.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554930594"/>
      </p:ext>
    </p:extLst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b="1" dirty="0" smtClean="0">
                <a:solidFill>
                  <a:srgbClr val="00B050"/>
                </a:solidFill>
                <a:latin typeface="Gabriola" pitchFamily="82" charset="0"/>
              </a:rPr>
              <a:t>Опережающее домашнее задание</a:t>
            </a:r>
            <a:endParaRPr lang="ru-RU" b="1" dirty="0">
              <a:solidFill>
                <a:srgbClr val="00B050"/>
              </a:solidFill>
              <a:latin typeface="Gabriola" pitchFamily="82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357298"/>
            <a:ext cx="8229600" cy="4525963"/>
          </a:xfrm>
        </p:spPr>
        <p:txBody>
          <a:bodyPr/>
          <a:lstStyle/>
          <a:p>
            <a:r>
              <a:rPr lang="ru-RU" sz="5400" dirty="0" smtClean="0">
                <a:solidFill>
                  <a:srgbClr val="FF0000"/>
                </a:solidFill>
                <a:latin typeface="Gabriola" pitchFamily="82" charset="0"/>
              </a:rPr>
              <a:t>Тема:</a:t>
            </a:r>
            <a:r>
              <a:rPr lang="ru-RU" dirty="0" smtClean="0"/>
              <a:t> </a:t>
            </a:r>
            <a:r>
              <a:rPr lang="ru-RU" dirty="0" smtClean="0">
                <a:latin typeface="Gabriola" pitchFamily="82" charset="0"/>
              </a:rPr>
              <a:t>Стандартные стеки коммуникационных протоколов: </a:t>
            </a:r>
            <a:r>
              <a:rPr lang="en-US" dirty="0" smtClean="0">
                <a:latin typeface="Gabriola" pitchFamily="82" charset="0"/>
              </a:rPr>
              <a:t>OSI</a:t>
            </a:r>
            <a:r>
              <a:rPr lang="ru-RU" dirty="0" smtClean="0">
                <a:latin typeface="Gabriola" pitchFamily="82" charset="0"/>
              </a:rPr>
              <a:t>, </a:t>
            </a:r>
            <a:r>
              <a:rPr lang="en-US" dirty="0" smtClean="0">
                <a:latin typeface="Gabriola" pitchFamily="82" charset="0"/>
              </a:rPr>
              <a:t>TCP</a:t>
            </a:r>
            <a:r>
              <a:rPr lang="ru-RU" dirty="0" smtClean="0">
                <a:latin typeface="Gabriola" pitchFamily="82" charset="0"/>
              </a:rPr>
              <a:t>/</a:t>
            </a:r>
            <a:r>
              <a:rPr lang="en-US" dirty="0" smtClean="0">
                <a:latin typeface="Gabriola" pitchFamily="82" charset="0"/>
              </a:rPr>
              <a:t>IP</a:t>
            </a:r>
            <a:r>
              <a:rPr lang="ru-RU" dirty="0" smtClean="0">
                <a:latin typeface="Gabriola" pitchFamily="82" charset="0"/>
              </a:rPr>
              <a:t>, </a:t>
            </a:r>
            <a:r>
              <a:rPr lang="en-US" dirty="0" smtClean="0">
                <a:latin typeface="Gabriola" pitchFamily="82" charset="0"/>
              </a:rPr>
              <a:t>IPX</a:t>
            </a:r>
            <a:r>
              <a:rPr lang="ru-RU" dirty="0" smtClean="0">
                <a:latin typeface="Gabriola" pitchFamily="82" charset="0"/>
              </a:rPr>
              <a:t>/</a:t>
            </a:r>
            <a:r>
              <a:rPr lang="en-US" dirty="0" smtClean="0">
                <a:latin typeface="Gabriola" pitchFamily="82" charset="0"/>
              </a:rPr>
              <a:t>SPX</a:t>
            </a:r>
            <a:r>
              <a:rPr lang="ru-RU" dirty="0" smtClean="0">
                <a:latin typeface="Gabriola" pitchFamily="82" charset="0"/>
              </a:rPr>
              <a:t>, </a:t>
            </a:r>
            <a:r>
              <a:rPr lang="en-US" dirty="0" smtClean="0">
                <a:latin typeface="Gabriola" pitchFamily="82" charset="0"/>
              </a:rPr>
              <a:t>NetBIOS</a:t>
            </a:r>
            <a:r>
              <a:rPr lang="ru-RU" dirty="0" smtClean="0">
                <a:latin typeface="Gabriola" pitchFamily="82" charset="0"/>
              </a:rPr>
              <a:t>/</a:t>
            </a:r>
            <a:r>
              <a:rPr lang="en-US" dirty="0" smtClean="0">
                <a:latin typeface="Gabriola" pitchFamily="82" charset="0"/>
              </a:rPr>
              <a:t>SMB</a:t>
            </a:r>
            <a:r>
              <a:rPr lang="ru-RU" dirty="0" smtClean="0">
                <a:latin typeface="Gabriola" pitchFamily="82" charset="0"/>
              </a:rPr>
              <a:t>.</a:t>
            </a:r>
          </a:p>
          <a:p>
            <a:r>
              <a:rPr lang="ru-RU" sz="5400" dirty="0" smtClean="0">
                <a:solidFill>
                  <a:srgbClr val="FF0000"/>
                </a:solidFill>
                <a:latin typeface="Gabriola" pitchFamily="82" charset="0"/>
              </a:rPr>
              <a:t>Цель: </a:t>
            </a:r>
            <a:r>
              <a:rPr lang="ru-RU" dirty="0" smtClean="0">
                <a:latin typeface="Gabriola" pitchFamily="82" charset="0"/>
              </a:rPr>
              <a:t>Сформировать понятие стандартных стеков протоколов</a:t>
            </a:r>
          </a:p>
          <a:p>
            <a:r>
              <a:rPr lang="ru-RU" sz="5400" dirty="0" smtClean="0">
                <a:solidFill>
                  <a:srgbClr val="FF0000"/>
                </a:solidFill>
                <a:latin typeface="Gabriola" pitchFamily="82" charset="0"/>
              </a:rPr>
              <a:t>Ключевые слова:</a:t>
            </a:r>
          </a:p>
          <a:p>
            <a:r>
              <a:rPr lang="ru-RU" dirty="0" smtClean="0">
                <a:latin typeface="Gabriola" pitchFamily="82" charset="0"/>
              </a:rPr>
              <a:t>Стек </a:t>
            </a:r>
          </a:p>
          <a:p>
            <a:r>
              <a:rPr lang="ru-RU" dirty="0" smtClean="0">
                <a:latin typeface="Gabriola" pitchFamily="82" charset="0"/>
              </a:rPr>
              <a:t>протоколы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643446"/>
            <a:ext cx="7372376" cy="1143000"/>
          </a:xfrm>
        </p:spPr>
        <p:txBody>
          <a:bodyPr/>
          <a:lstStyle/>
          <a:p>
            <a:pPr algn="ctr"/>
            <a:r>
              <a:rPr lang="ru-RU" dirty="0" smtClean="0"/>
              <a:t>ПРОТОКОЛ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23073" t="40407" r="26927" b="20133"/>
          <a:stretch>
            <a:fillRect/>
          </a:stretch>
        </p:blipFill>
        <p:spPr bwMode="auto">
          <a:xfrm>
            <a:off x="1214414" y="571480"/>
            <a:ext cx="6572296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3857628"/>
            <a:ext cx="8229600" cy="1143000"/>
          </a:xfrm>
        </p:spPr>
        <p:txBody>
          <a:bodyPr/>
          <a:lstStyle/>
          <a:p>
            <a:pPr algn="ctr"/>
            <a:r>
              <a:rPr lang="ru-RU" dirty="0" smtClean="0"/>
              <a:t>СЕТЬ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23378" t="27780" r="25152" b="39074"/>
          <a:stretch>
            <a:fillRect/>
          </a:stretch>
        </p:blipFill>
        <p:spPr bwMode="auto">
          <a:xfrm>
            <a:off x="714348" y="642918"/>
            <a:ext cx="7715304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5400" b="1" i="1" dirty="0" smtClean="0">
                <a:solidFill>
                  <a:srgbClr val="00B050"/>
                </a:solidFill>
                <a:latin typeface="Gabriola" pitchFamily="82" charset="0"/>
              </a:rPr>
              <a:t>Цели урока</a:t>
            </a:r>
            <a:r>
              <a:rPr lang="ru-RU" sz="5400" b="1" dirty="0" smtClean="0">
                <a:solidFill>
                  <a:srgbClr val="00B050"/>
                </a:solidFill>
                <a:latin typeface="Gabriola" pitchFamily="82" charset="0"/>
              </a:rPr>
              <a:t/>
            </a:r>
            <a:br>
              <a:rPr lang="ru-RU" sz="5400" b="1" dirty="0" smtClean="0">
                <a:solidFill>
                  <a:srgbClr val="00B050"/>
                </a:solidFill>
                <a:latin typeface="Gabriola" pitchFamily="82" charset="0"/>
              </a:rPr>
            </a:br>
            <a:endParaRPr lang="ru-RU" sz="5400" b="1" dirty="0">
              <a:solidFill>
                <a:srgbClr val="00B050"/>
              </a:solidFill>
              <a:latin typeface="Gabriola" pitchFamily="82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algn="ctr" eaLnBrk="0" fontAlgn="base" hangingPunct="0">
              <a:spcAft>
                <a:spcPct val="0"/>
              </a:spcAft>
              <a:buFont typeface="Wingdings" pitchFamily="2" charset="2"/>
              <a:buChar char="Ø"/>
            </a:pPr>
            <a:r>
              <a:rPr lang="ru-RU" b="1" i="1" dirty="0" smtClean="0">
                <a:solidFill>
                  <a:srgbClr val="FF0000"/>
                </a:solidFill>
                <a:latin typeface="Gabriola" pitchFamily="82" charset="0"/>
              </a:rPr>
              <a:t>Образовательная</a:t>
            </a:r>
            <a:r>
              <a:rPr lang="ru-RU" dirty="0" smtClean="0">
                <a:solidFill>
                  <a:srgbClr val="FF0000"/>
                </a:solidFill>
                <a:latin typeface="Gabriola" pitchFamily="82" charset="0"/>
              </a:rPr>
              <a:t>:</a:t>
            </a:r>
            <a:r>
              <a:rPr lang="ru-RU" sz="2200" dirty="0" smtClean="0">
                <a:solidFill>
                  <a:srgbClr val="FF0000"/>
                </a:solidFill>
              </a:rPr>
              <a:t> </a:t>
            </a:r>
            <a:r>
              <a:rPr lang="ru-RU" sz="2200" dirty="0" smtClean="0">
                <a:solidFill>
                  <a:schemeClr val="accent2">
                    <a:lumMod val="50000"/>
                  </a:schemeClr>
                </a:solidFill>
              </a:rPr>
              <a:t>формировать знания студентов о Протоколах </a:t>
            </a:r>
            <a:r>
              <a:rPr lang="en-US" sz="2200" dirty="0" smtClean="0">
                <a:solidFill>
                  <a:schemeClr val="accent2">
                    <a:lumMod val="50000"/>
                  </a:schemeClr>
                </a:solidFill>
              </a:rPr>
              <a:t>TSP\IP</a:t>
            </a:r>
            <a:r>
              <a:rPr lang="ru-RU" sz="2200" dirty="0" smtClean="0">
                <a:solidFill>
                  <a:schemeClr val="accent2">
                    <a:lumMod val="50000"/>
                  </a:schemeClr>
                </a:solidFill>
              </a:rPr>
              <a:t>.</a:t>
            </a:r>
          </a:p>
          <a:p>
            <a:pPr lvl="0" algn="ctr" eaLnBrk="0" fontAlgn="base" hangingPunct="0">
              <a:spcAft>
                <a:spcPct val="0"/>
              </a:spcAft>
              <a:buFont typeface="Wingdings" pitchFamily="2" charset="2"/>
              <a:buChar char="Ø"/>
            </a:pPr>
            <a:r>
              <a:rPr lang="ru-RU" sz="2200" dirty="0" smtClean="0">
                <a:solidFill>
                  <a:srgbClr val="FF0000"/>
                </a:solidFill>
              </a:rPr>
              <a:t> </a:t>
            </a:r>
            <a:r>
              <a:rPr lang="ru-RU" b="1" i="1" dirty="0" smtClean="0">
                <a:solidFill>
                  <a:srgbClr val="FF0000"/>
                </a:solidFill>
                <a:latin typeface="Gabriola" pitchFamily="82" charset="0"/>
              </a:rPr>
              <a:t>Развивающая</a:t>
            </a:r>
            <a:r>
              <a:rPr lang="ru-RU" dirty="0" smtClean="0">
                <a:solidFill>
                  <a:srgbClr val="FF0000"/>
                </a:solidFill>
                <a:latin typeface="Gabriola" pitchFamily="82" charset="0"/>
              </a:rPr>
              <a:t>:</a:t>
            </a:r>
            <a:r>
              <a:rPr lang="ru-RU" sz="2200" dirty="0" smtClean="0">
                <a:solidFill>
                  <a:srgbClr val="FF0000"/>
                </a:solidFill>
              </a:rPr>
              <a:t> </a:t>
            </a:r>
            <a:r>
              <a:rPr lang="ru-RU" sz="2200" dirty="0" smtClean="0">
                <a:solidFill>
                  <a:schemeClr val="accent2">
                    <a:lumMod val="50000"/>
                  </a:schemeClr>
                </a:solidFill>
              </a:rPr>
              <a:t>развивать у обучающихся интерес к предмету,  образное мышление,  умение оперировать ранее полученными знаниями, способность к сравнению и анализу, вырабатывать способность формулировать свои мысли и аргументировать свою точку зрения.</a:t>
            </a:r>
          </a:p>
          <a:p>
            <a:pPr lvl="0" algn="ctr" eaLnBrk="0" fontAlgn="base" hangingPunct="0">
              <a:spcAft>
                <a:spcPct val="0"/>
              </a:spcAft>
              <a:buFont typeface="Wingdings" pitchFamily="2" charset="2"/>
              <a:buChar char="Ø"/>
            </a:pPr>
            <a:r>
              <a:rPr lang="ru-RU" dirty="0" smtClean="0">
                <a:solidFill>
                  <a:srgbClr val="FF0000"/>
                </a:solidFill>
                <a:latin typeface="Gabriola" pitchFamily="82" charset="0"/>
              </a:rPr>
              <a:t> </a:t>
            </a:r>
            <a:r>
              <a:rPr lang="ru-RU" b="1" i="1" dirty="0" smtClean="0">
                <a:solidFill>
                  <a:srgbClr val="FF0000"/>
                </a:solidFill>
                <a:latin typeface="Gabriola" pitchFamily="82" charset="0"/>
              </a:rPr>
              <a:t>Воспитательная</a:t>
            </a:r>
            <a:r>
              <a:rPr lang="ru-RU" dirty="0" smtClean="0">
                <a:solidFill>
                  <a:srgbClr val="FF0000"/>
                </a:solidFill>
                <a:latin typeface="Gabriola" pitchFamily="82" charset="0"/>
              </a:rPr>
              <a:t>: </a:t>
            </a:r>
            <a:r>
              <a:rPr lang="ru-RU" sz="2200" dirty="0" smtClean="0">
                <a:solidFill>
                  <a:schemeClr val="accent2">
                    <a:lumMod val="50000"/>
                  </a:schemeClr>
                </a:solidFill>
              </a:rPr>
              <a:t>воспитывать информационную культуру.</a:t>
            </a:r>
          </a:p>
          <a:p>
            <a:pPr algn="ctr"/>
            <a:r>
              <a:rPr lang="ru-RU" sz="1800" dirty="0" smtClean="0">
                <a:solidFill>
                  <a:srgbClr val="FF0000"/>
                </a:solidFill>
              </a:rPr>
              <a:t>ОК5:Использовать информационно-коммуникационные технологии в профессиональной деятельности</a:t>
            </a:r>
            <a:endParaRPr lang="ru-RU" sz="1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800" b="1" dirty="0" smtClean="0">
                <a:solidFill>
                  <a:srgbClr val="00B050"/>
                </a:solidFill>
                <a:latin typeface="Gabriola" pitchFamily="82" charset="0"/>
              </a:rPr>
              <a:t>Ключевое слово</a:t>
            </a:r>
            <a:endParaRPr lang="ru-RU" sz="4800" b="1" dirty="0">
              <a:solidFill>
                <a:srgbClr val="00B050"/>
              </a:solidFill>
              <a:latin typeface="Gabriola" pitchFamily="82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Протокол.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4" name="Рисунок 3" descr="операционные системы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57290" y="3500438"/>
            <a:ext cx="6000792" cy="30718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6048920" cy="647799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00B050"/>
                </a:solidFill>
                <a:latin typeface="Gabriola" pitchFamily="82" charset="0"/>
              </a:rPr>
              <a:t>Определение</a:t>
            </a:r>
            <a:endParaRPr lang="ru-RU" b="1" dirty="0">
              <a:solidFill>
                <a:srgbClr val="00B050"/>
              </a:solidFill>
              <a:latin typeface="Gabriola" pitchFamily="82" charset="0"/>
            </a:endParaRPr>
          </a:p>
        </p:txBody>
      </p:sp>
      <p:sp>
        <p:nvSpPr>
          <p:cNvPr id="106499" name="Rectangle 3"/>
          <p:cNvSpPr>
            <a:spLocks noGrp="1" noChangeArrowheads="1"/>
          </p:cNvSpPr>
          <p:nvPr>
            <p:ph idx="1"/>
          </p:nvPr>
        </p:nvSpPr>
        <p:spPr>
          <a:xfrm>
            <a:off x="107504" y="980728"/>
            <a:ext cx="7704856" cy="11087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>
                <a:solidFill>
                  <a:srgbClr val="336699"/>
                </a:solidFill>
                <a:latin typeface="Candara" pitchFamily="34" charset="0"/>
              </a:rPr>
              <a:t>Протокол передачи информации </a:t>
            </a:r>
            <a:r>
              <a:rPr lang="ru-RU" sz="2400" dirty="0">
                <a:latin typeface="Candara" pitchFamily="34" charset="0"/>
              </a:rPr>
              <a:t>— это совокупность правил, определяющих взаимодействие компьютеров между собой в сети Интернет.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835696" y="4869160"/>
            <a:ext cx="730830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i="1" dirty="0" smtClean="0">
                <a:latin typeface="Cambria" pitchFamily="18" charset="0"/>
              </a:rPr>
              <a:t>Чтобы </a:t>
            </a:r>
            <a:r>
              <a:rPr lang="ru-RU" sz="2000" i="1" dirty="0">
                <a:latin typeface="Cambria" pitchFamily="18" charset="0"/>
              </a:rPr>
              <a:t>все подключенные к </a:t>
            </a:r>
            <a:r>
              <a:rPr lang="ru-RU" sz="2000" i="1" dirty="0" smtClean="0">
                <a:latin typeface="Cambria" pitchFamily="18" charset="0"/>
              </a:rPr>
              <a:t>сети </a:t>
            </a:r>
            <a:r>
              <a:rPr lang="ru-RU" sz="2000" i="1" dirty="0">
                <a:latin typeface="Cambria" pitchFamily="18" charset="0"/>
              </a:rPr>
              <a:t>компьютеры могли понимать друг друга, </a:t>
            </a:r>
            <a:r>
              <a:rPr lang="ru-RU" sz="2000" i="1" dirty="0">
                <a:solidFill>
                  <a:srgbClr val="336699"/>
                </a:solidFill>
                <a:latin typeface="Cambria" pitchFamily="18" charset="0"/>
              </a:rPr>
              <a:t>необходимы общие наборы правил</a:t>
            </a:r>
            <a:r>
              <a:rPr lang="ru-RU" sz="2000" i="1" dirty="0">
                <a:latin typeface="Cambria" pitchFamily="18" charset="0"/>
              </a:rPr>
              <a:t>. Такими наборами правил и являются протоколы.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31048" y="2179588"/>
            <a:ext cx="3168352" cy="21336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31168" y="2420888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000" i="1" dirty="0">
                <a:latin typeface="Cambria" pitchFamily="18" charset="0"/>
              </a:rPr>
              <a:t>Необходимость протоколов обусловлена тем, что в сети могут взаимодействовать компьютеры с самым разным программным обеспечением и аппаратным устройством. </a:t>
            </a:r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2"/>
          <p:cNvSpPr>
            <a:spLocks noGrp="1" noChangeArrowheads="1"/>
          </p:cNvSpPr>
          <p:nvPr>
            <p:ph type="title"/>
          </p:nvPr>
        </p:nvSpPr>
        <p:spPr>
          <a:xfrm>
            <a:off x="-17388" y="116633"/>
            <a:ext cx="6533604" cy="864096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B050"/>
                </a:solidFill>
                <a:latin typeface="Gabriola" pitchFamily="82" charset="0"/>
              </a:rPr>
              <a:t>                     Базовый </a:t>
            </a:r>
            <a:r>
              <a:rPr lang="ru-RU" b="1" dirty="0" smtClean="0">
                <a:solidFill>
                  <a:srgbClr val="00B050"/>
                </a:solidFill>
                <a:latin typeface="Gabriola" pitchFamily="82" charset="0"/>
              </a:rPr>
              <a:t>протокол</a:t>
            </a:r>
            <a:endParaRPr lang="ru-RU" b="1" dirty="0">
              <a:solidFill>
                <a:srgbClr val="00B050"/>
              </a:solidFill>
              <a:latin typeface="Gabriola" pitchFamily="82" charset="0"/>
            </a:endParaRPr>
          </a:p>
        </p:txBody>
      </p:sp>
      <p:sp>
        <p:nvSpPr>
          <p:cNvPr id="137219" name="Rectangle 3"/>
          <p:cNvSpPr>
            <a:spLocks noGrp="1" noChangeArrowheads="1"/>
          </p:cNvSpPr>
          <p:nvPr>
            <p:ph idx="1"/>
          </p:nvPr>
        </p:nvSpPr>
        <p:spPr>
          <a:xfrm>
            <a:off x="179512" y="980728"/>
            <a:ext cx="7704856" cy="1800200"/>
          </a:xfrm>
        </p:spPr>
        <p:txBody>
          <a:bodyPr/>
          <a:lstStyle/>
          <a:p>
            <a:pPr marL="0" indent="0">
              <a:buNone/>
            </a:pPr>
            <a:r>
              <a:rPr lang="ru-RU" sz="1800" dirty="0">
                <a:latin typeface="Cambria" pitchFamily="18" charset="0"/>
              </a:rPr>
              <a:t>Над созданием протоколов, необходимых для существования глобальной сети, трудились лучшие умы человечества. Одним из них был </a:t>
            </a:r>
            <a:r>
              <a:rPr lang="ru-RU" sz="1800" b="1" dirty="0" err="1">
                <a:solidFill>
                  <a:srgbClr val="336699"/>
                </a:solidFill>
                <a:latin typeface="Cambria" pitchFamily="18" charset="0"/>
              </a:rPr>
              <a:t>Винтон</a:t>
            </a:r>
            <a:r>
              <a:rPr lang="ru-RU" sz="1800" b="1" dirty="0">
                <a:solidFill>
                  <a:srgbClr val="336699"/>
                </a:solidFill>
                <a:latin typeface="Cambria" pitchFamily="18" charset="0"/>
              </a:rPr>
              <a:t> </a:t>
            </a:r>
            <a:r>
              <a:rPr lang="ru-RU" sz="1800" b="1" dirty="0" err="1">
                <a:solidFill>
                  <a:srgbClr val="336699"/>
                </a:solidFill>
                <a:latin typeface="Cambria" pitchFamily="18" charset="0"/>
              </a:rPr>
              <a:t>Серф</a:t>
            </a:r>
            <a:r>
              <a:rPr lang="ru-RU" sz="1800" b="1" dirty="0">
                <a:solidFill>
                  <a:srgbClr val="336699"/>
                </a:solidFill>
                <a:latin typeface="Cambria" pitchFamily="18" charset="0"/>
              </a:rPr>
              <a:t> </a:t>
            </a:r>
            <a:r>
              <a:rPr lang="ru-RU" sz="1800" i="1" dirty="0">
                <a:latin typeface="Cambria" pitchFamily="18" charset="0"/>
              </a:rPr>
              <a:t>(</a:t>
            </a:r>
            <a:r>
              <a:rPr lang="ru-RU" sz="1800" i="1" dirty="0" err="1">
                <a:latin typeface="Cambria" pitchFamily="18" charset="0"/>
              </a:rPr>
              <a:t>Vinton</a:t>
            </a:r>
            <a:r>
              <a:rPr lang="ru-RU" sz="1800" i="1" dirty="0">
                <a:latin typeface="Cambria" pitchFamily="18" charset="0"/>
              </a:rPr>
              <a:t> G. </a:t>
            </a:r>
            <a:r>
              <a:rPr lang="ru-RU" sz="1800" i="1" dirty="0" err="1">
                <a:latin typeface="Cambria" pitchFamily="18" charset="0"/>
              </a:rPr>
              <a:t>Cerf</a:t>
            </a:r>
            <a:r>
              <a:rPr lang="ru-RU" sz="1800" dirty="0">
                <a:latin typeface="Cambria" pitchFamily="18" charset="0"/>
              </a:rPr>
              <a:t>). </a:t>
            </a:r>
            <a:r>
              <a:rPr lang="ru-RU" sz="1800" dirty="0" smtClean="0">
                <a:latin typeface="Cambria" pitchFamily="18" charset="0"/>
              </a:rPr>
              <a:t>Именно в </a:t>
            </a:r>
            <a:r>
              <a:rPr lang="ru-RU" sz="1800" dirty="0">
                <a:latin typeface="Cambria" pitchFamily="18" charset="0"/>
              </a:rPr>
              <a:t>1972 году группа разработчиков под </a:t>
            </a:r>
            <a:r>
              <a:rPr lang="ru-RU" sz="1800" dirty="0" smtClean="0">
                <a:latin typeface="Cambria" pitchFamily="18" charset="0"/>
              </a:rPr>
              <a:t> его руководством разработала </a:t>
            </a:r>
            <a:r>
              <a:rPr lang="ru-RU" sz="1800" b="1" dirty="0">
                <a:solidFill>
                  <a:srgbClr val="336699"/>
                </a:solidFill>
                <a:latin typeface="Cambria" pitchFamily="18" charset="0"/>
              </a:rPr>
              <a:t>протокол TCP/IP </a:t>
            </a:r>
            <a:r>
              <a:rPr lang="ru-RU" sz="1800" dirty="0">
                <a:latin typeface="Cambria" pitchFamily="18" charset="0"/>
              </a:rPr>
              <a:t>- </a:t>
            </a:r>
            <a:r>
              <a:rPr lang="ru-RU" sz="1800" b="1" dirty="0" err="1">
                <a:latin typeface="Cambria" pitchFamily="18" charset="0"/>
              </a:rPr>
              <a:t>Transmission</a:t>
            </a:r>
            <a:r>
              <a:rPr lang="ru-RU" sz="1800" b="1" dirty="0">
                <a:latin typeface="Cambria" pitchFamily="18" charset="0"/>
              </a:rPr>
              <a:t> </a:t>
            </a:r>
            <a:r>
              <a:rPr lang="ru-RU" sz="1800" b="1" dirty="0" err="1">
                <a:latin typeface="Cambria" pitchFamily="18" charset="0"/>
              </a:rPr>
              <a:t>Control</a:t>
            </a:r>
            <a:r>
              <a:rPr lang="ru-RU" sz="1800" b="1" dirty="0">
                <a:latin typeface="Cambria" pitchFamily="18" charset="0"/>
              </a:rPr>
              <a:t> </a:t>
            </a:r>
            <a:r>
              <a:rPr lang="ru-RU" sz="1800" b="1" dirty="0" err="1">
                <a:latin typeface="Cambria" pitchFamily="18" charset="0"/>
              </a:rPr>
              <a:t>Protocol</a:t>
            </a:r>
            <a:r>
              <a:rPr lang="ru-RU" sz="1800" b="1" dirty="0">
                <a:latin typeface="Cambria" pitchFamily="18" charset="0"/>
              </a:rPr>
              <a:t>/</a:t>
            </a:r>
            <a:r>
              <a:rPr lang="ru-RU" sz="1800" b="1" dirty="0" err="1">
                <a:latin typeface="Cambria" pitchFamily="18" charset="0"/>
              </a:rPr>
              <a:t>Internet</a:t>
            </a:r>
            <a:r>
              <a:rPr lang="ru-RU" sz="1800" b="1" dirty="0">
                <a:latin typeface="Cambria" pitchFamily="18" charset="0"/>
              </a:rPr>
              <a:t> </a:t>
            </a:r>
            <a:r>
              <a:rPr lang="ru-RU" sz="1800" b="1" dirty="0" err="1">
                <a:latin typeface="Cambria" pitchFamily="18" charset="0"/>
              </a:rPr>
              <a:t>Protocol</a:t>
            </a:r>
            <a:r>
              <a:rPr lang="ru-RU" sz="1800" b="1" dirty="0">
                <a:latin typeface="Cambria" pitchFamily="18" charset="0"/>
              </a:rPr>
              <a:t> </a:t>
            </a:r>
            <a:r>
              <a:rPr lang="ru-RU" sz="1800" i="1" dirty="0">
                <a:latin typeface="Cambria" pitchFamily="18" charset="0"/>
              </a:rPr>
              <a:t>(Протокол управления передачей/Протокол Интернета). </a:t>
            </a:r>
            <a:r>
              <a:rPr lang="ru-RU" sz="1800" dirty="0" smtClean="0">
                <a:latin typeface="Cambria" pitchFamily="18" charset="0"/>
              </a:rPr>
              <a:t>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347864" y="4411270"/>
            <a:ext cx="5631656" cy="1938992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pPr algn="r"/>
            <a:r>
              <a:rPr lang="ru-RU" sz="2000" dirty="0" smtClean="0">
                <a:latin typeface="Cambria" pitchFamily="18" charset="0"/>
              </a:rPr>
              <a:t> </a:t>
            </a:r>
            <a:r>
              <a:rPr lang="ru-RU" sz="2000" dirty="0">
                <a:latin typeface="Cambria" pitchFamily="18" charset="0"/>
              </a:rPr>
              <a:t>Главной задачей при разработке сетевого протокола являлась его </a:t>
            </a:r>
            <a:r>
              <a:rPr lang="ru-RU" sz="2000" b="1" dirty="0">
                <a:latin typeface="Cambria" pitchFamily="18" charset="0"/>
              </a:rPr>
              <a:t>"неприхотливость" </a:t>
            </a:r>
            <a:r>
              <a:rPr lang="ru-RU" sz="2000" dirty="0">
                <a:latin typeface="Cambria" pitchFamily="18" charset="0"/>
              </a:rPr>
              <a:t>- он должен был работать с любым сетевым окружением и, кроме того, обладать гибкостью в выборе маршрута при доставке информации</a:t>
            </a:r>
            <a:r>
              <a:rPr lang="ru-RU" dirty="0">
                <a:latin typeface="Cambria" pitchFamily="18" charset="0"/>
              </a:rPr>
              <a:t>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5576" y="4033487"/>
            <a:ext cx="2161034" cy="2694558"/>
          </a:xfrm>
          <a:prstGeom prst="rect">
            <a:avLst/>
          </a:prstGeom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4" name="Прямоугольник 3"/>
          <p:cNvSpPr/>
          <p:nvPr/>
        </p:nvSpPr>
        <p:spPr>
          <a:xfrm>
            <a:off x="991940" y="2858896"/>
            <a:ext cx="79928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dirty="0">
                <a:latin typeface="Cambria" pitchFamily="18" charset="0"/>
              </a:rPr>
              <a:t>Эксперимент по разработке этого протокола проводился по заказу Министерства обороны США. Данный проект получил название </a:t>
            </a:r>
            <a:r>
              <a:rPr lang="ru-RU" b="1" dirty="0" err="1">
                <a:solidFill>
                  <a:srgbClr val="336699"/>
                </a:solidFill>
                <a:latin typeface="Cambria" pitchFamily="18" charset="0"/>
              </a:rPr>
              <a:t>ARPANet</a:t>
            </a:r>
            <a:r>
              <a:rPr lang="ru-RU" dirty="0">
                <a:latin typeface="Cambria" pitchFamily="18" charset="0"/>
              </a:rPr>
              <a:t> </a:t>
            </a:r>
            <a:r>
              <a:rPr lang="ru-RU" i="1" dirty="0">
                <a:solidFill>
                  <a:srgbClr val="336699"/>
                </a:solidFill>
                <a:latin typeface="Cambria" pitchFamily="18" charset="0"/>
              </a:rPr>
              <a:t>(</a:t>
            </a:r>
            <a:r>
              <a:rPr lang="ru-RU" i="1" dirty="0" err="1">
                <a:solidFill>
                  <a:srgbClr val="336699"/>
                </a:solidFill>
                <a:latin typeface="Cambria" pitchFamily="18" charset="0"/>
              </a:rPr>
              <a:t>Advanced</a:t>
            </a:r>
            <a:r>
              <a:rPr lang="ru-RU" i="1" dirty="0">
                <a:solidFill>
                  <a:srgbClr val="336699"/>
                </a:solidFill>
                <a:latin typeface="Cambria" pitchFamily="18" charset="0"/>
              </a:rPr>
              <a:t> </a:t>
            </a:r>
            <a:r>
              <a:rPr lang="ru-RU" i="1" dirty="0" err="1">
                <a:solidFill>
                  <a:srgbClr val="336699"/>
                </a:solidFill>
                <a:latin typeface="Cambria" pitchFamily="18" charset="0"/>
              </a:rPr>
              <a:t>Research</a:t>
            </a:r>
            <a:r>
              <a:rPr lang="ru-RU" i="1" dirty="0">
                <a:solidFill>
                  <a:srgbClr val="336699"/>
                </a:solidFill>
                <a:latin typeface="Cambria" pitchFamily="18" charset="0"/>
              </a:rPr>
              <a:t> </a:t>
            </a:r>
            <a:r>
              <a:rPr lang="ru-RU" i="1" dirty="0" err="1">
                <a:solidFill>
                  <a:srgbClr val="336699"/>
                </a:solidFill>
                <a:latin typeface="Cambria" pitchFamily="18" charset="0"/>
              </a:rPr>
              <a:t>Projects</a:t>
            </a:r>
            <a:r>
              <a:rPr lang="ru-RU" i="1" dirty="0">
                <a:solidFill>
                  <a:srgbClr val="336699"/>
                </a:solidFill>
                <a:latin typeface="Cambria" pitchFamily="18" charset="0"/>
              </a:rPr>
              <a:t> </a:t>
            </a:r>
            <a:r>
              <a:rPr lang="ru-RU" i="1" dirty="0" err="1">
                <a:solidFill>
                  <a:srgbClr val="336699"/>
                </a:solidFill>
                <a:latin typeface="Cambria" pitchFamily="18" charset="0"/>
              </a:rPr>
              <a:t>Agency</a:t>
            </a:r>
            <a:r>
              <a:rPr lang="ru-RU" i="1" dirty="0">
                <a:solidFill>
                  <a:srgbClr val="336699"/>
                </a:solidFill>
                <a:latin typeface="Cambria" pitchFamily="18" charset="0"/>
              </a:rPr>
              <a:t> </a:t>
            </a:r>
            <a:r>
              <a:rPr lang="ru-RU" i="1" dirty="0" err="1">
                <a:solidFill>
                  <a:srgbClr val="336699"/>
                </a:solidFill>
                <a:latin typeface="Cambria" pitchFamily="18" charset="0"/>
              </a:rPr>
              <a:t>Network</a:t>
            </a:r>
            <a:r>
              <a:rPr lang="ru-RU" i="1" dirty="0">
                <a:solidFill>
                  <a:srgbClr val="336699"/>
                </a:solidFill>
                <a:latin typeface="Cambria" pitchFamily="18" charset="0"/>
              </a:rPr>
              <a:t> </a:t>
            </a:r>
            <a:r>
              <a:rPr lang="ru-RU" dirty="0">
                <a:latin typeface="Cambria" pitchFamily="18" charset="0"/>
              </a:rPr>
              <a:t>- </a:t>
            </a:r>
            <a:r>
              <a:rPr lang="ru-RU" i="1" dirty="0">
                <a:latin typeface="Cambria" pitchFamily="18" charset="0"/>
              </a:rPr>
              <a:t>Сеть агентства важных исследовательских проектов).</a:t>
            </a:r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2"/>
          <p:cNvSpPr>
            <a:spLocks noGrp="1" noChangeArrowheads="1"/>
          </p:cNvSpPr>
          <p:nvPr>
            <p:ph type="title"/>
          </p:nvPr>
        </p:nvSpPr>
        <p:spPr>
          <a:xfrm>
            <a:off x="5286380" y="642918"/>
            <a:ext cx="3248520" cy="564307"/>
          </a:xfrm>
        </p:spPr>
        <p:txBody>
          <a:bodyPr>
            <a:normAutofit fontScale="90000"/>
          </a:bodyPr>
          <a:lstStyle/>
          <a:p>
            <a:pPr algn="l"/>
            <a:r>
              <a:rPr lang="ru-RU" sz="3600" b="1" dirty="0" smtClean="0">
                <a:solidFill>
                  <a:schemeClr val="tx1"/>
                </a:solidFill>
                <a:latin typeface="Gabriola" pitchFamily="82" charset="0"/>
              </a:rPr>
              <a:t>Краткое описание</a:t>
            </a:r>
            <a:endParaRPr lang="ru-RU" sz="3600" b="1" dirty="0">
              <a:solidFill>
                <a:schemeClr val="tx1"/>
              </a:solidFill>
              <a:latin typeface="Gabriola" pitchFamily="82" charset="0"/>
            </a:endParaRPr>
          </a:p>
        </p:txBody>
      </p:sp>
      <p:sp>
        <p:nvSpPr>
          <p:cNvPr id="138243" name="Rectangle 3"/>
          <p:cNvSpPr>
            <a:spLocks noGrp="1" noChangeArrowheads="1"/>
          </p:cNvSpPr>
          <p:nvPr>
            <p:ph idx="1"/>
          </p:nvPr>
        </p:nvSpPr>
        <p:spPr>
          <a:xfrm>
            <a:off x="4211960" y="1556793"/>
            <a:ext cx="4646320" cy="720080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latin typeface="Gabriola" pitchFamily="82" charset="0"/>
              </a:rPr>
              <a:t>TCP/IP</a:t>
            </a:r>
            <a:r>
              <a:rPr lang="ru-RU" dirty="0" smtClean="0">
                <a:latin typeface="Gabriola" pitchFamily="82" charset="0"/>
              </a:rPr>
              <a:t> состоит </a:t>
            </a:r>
            <a:r>
              <a:rPr lang="ru-RU" dirty="0">
                <a:latin typeface="Gabriola" pitchFamily="82" charset="0"/>
              </a:rPr>
              <a:t>из </a:t>
            </a:r>
            <a:r>
              <a:rPr lang="ru-RU" b="1" dirty="0">
                <a:latin typeface="Gabriola" pitchFamily="82" charset="0"/>
              </a:rPr>
              <a:t>двух уровней</a:t>
            </a:r>
            <a:r>
              <a:rPr lang="ru-RU" dirty="0" smtClean="0">
                <a:latin typeface="Gabriola" pitchFamily="82" charset="0"/>
              </a:rPr>
              <a:t>.</a:t>
            </a:r>
          </a:p>
        </p:txBody>
      </p:sp>
      <p:pic>
        <p:nvPicPr>
          <p:cNvPr id="3075" name="Picture 3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9676" y="404664"/>
            <a:ext cx="3848100" cy="6029325"/>
          </a:xfrm>
          <a:prstGeom prst="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286248" y="2357430"/>
            <a:ext cx="4464496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000" dirty="0">
                <a:latin typeface="Cambria" pitchFamily="18" charset="0"/>
              </a:rPr>
              <a:t>Протокол верхнего уровня, </a:t>
            </a:r>
            <a:r>
              <a:rPr lang="ru-RU" sz="2000" b="1" dirty="0">
                <a:latin typeface="Cambria" pitchFamily="18" charset="0"/>
              </a:rPr>
              <a:t>TCP,</a:t>
            </a:r>
            <a:r>
              <a:rPr lang="ru-RU" sz="2000" dirty="0">
                <a:latin typeface="Cambria" pitchFamily="18" charset="0"/>
              </a:rPr>
              <a:t> отвечает за </a:t>
            </a:r>
            <a:r>
              <a:rPr lang="ru-RU" sz="2000" i="1" dirty="0">
                <a:solidFill>
                  <a:srgbClr val="336699"/>
                </a:solidFill>
                <a:latin typeface="Cambria" pitchFamily="18" charset="0"/>
              </a:rPr>
              <a:t>правильность преобразования сообщений в пакеты информации</a:t>
            </a:r>
            <a:r>
              <a:rPr lang="ru-RU" sz="2000" dirty="0">
                <a:latin typeface="Cambria" pitchFamily="18" charset="0"/>
              </a:rPr>
              <a:t>, из которых на приемной стороне собирается исходное послание. Протокол нижнего уровня, </a:t>
            </a:r>
            <a:r>
              <a:rPr lang="ru-RU" sz="2000" b="1" dirty="0">
                <a:latin typeface="Cambria" pitchFamily="18" charset="0"/>
              </a:rPr>
              <a:t>IP</a:t>
            </a:r>
            <a:r>
              <a:rPr lang="ru-RU" sz="2000" dirty="0">
                <a:latin typeface="Cambria" pitchFamily="18" charset="0"/>
              </a:rPr>
              <a:t>, отвечает за </a:t>
            </a:r>
            <a:r>
              <a:rPr lang="ru-RU" sz="2000" i="1" dirty="0">
                <a:solidFill>
                  <a:srgbClr val="336699"/>
                </a:solidFill>
                <a:latin typeface="Cambria" pitchFamily="18" charset="0"/>
              </a:rPr>
              <a:t>правильность доставки сообщений по указанному адресу</a:t>
            </a:r>
            <a:r>
              <a:rPr lang="ru-RU" sz="2000" dirty="0">
                <a:latin typeface="Cambria" pitchFamily="18" charset="0"/>
              </a:rPr>
              <a:t>. Иногда пакеты одного сообщения могут доставляться разными путями.</a:t>
            </a:r>
          </a:p>
        </p:txBody>
      </p:sp>
    </p:spTree>
  </p:cSld>
  <p:clrMapOvr>
    <a:masterClrMapping/>
  </p:clrMapOvr>
  <p:transition spd="slow"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188913"/>
            <a:ext cx="5760640" cy="791815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Gabriola" pitchFamily="82" charset="0"/>
              </a:rPr>
              <a:t>Значение</a:t>
            </a:r>
            <a:endParaRPr lang="ru-RU" b="1" dirty="0">
              <a:solidFill>
                <a:schemeClr val="tx1"/>
              </a:solidFill>
              <a:latin typeface="Gabriola" pitchFamily="82" charset="0"/>
            </a:endParaRPr>
          </a:p>
        </p:txBody>
      </p:sp>
      <p:sp>
        <p:nvSpPr>
          <p:cNvPr id="138243" name="Rectangle 3"/>
          <p:cNvSpPr>
            <a:spLocks noGrp="1" noChangeArrowheads="1"/>
          </p:cNvSpPr>
          <p:nvPr>
            <p:ph idx="1"/>
          </p:nvPr>
        </p:nvSpPr>
        <p:spPr>
          <a:xfrm>
            <a:off x="179512" y="980728"/>
            <a:ext cx="7632848" cy="158417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 smtClean="0">
                <a:latin typeface="Cambria" pitchFamily="18" charset="0"/>
              </a:rPr>
              <a:t>Говоря простым языком, протокол </a:t>
            </a:r>
            <a:r>
              <a:rPr lang="ru-RU" sz="2000" b="1" dirty="0">
                <a:latin typeface="Cambria" pitchFamily="18" charset="0"/>
              </a:rPr>
              <a:t>TCP —</a:t>
            </a:r>
            <a:r>
              <a:rPr lang="ru-RU" sz="2000" dirty="0">
                <a:solidFill>
                  <a:srgbClr val="336699"/>
                </a:solidFill>
                <a:latin typeface="Cambria" pitchFamily="18" charset="0"/>
              </a:rPr>
              <a:t> является транспортным протоколом</a:t>
            </a:r>
            <a:r>
              <a:rPr lang="ru-RU" sz="2000" dirty="0">
                <a:latin typeface="Cambria" pitchFamily="18" charset="0"/>
              </a:rPr>
              <a:t>, который обеспечивает гарантированную передачу данных по </a:t>
            </a:r>
            <a:r>
              <a:rPr lang="ru-RU" sz="2000" dirty="0" smtClean="0">
                <a:latin typeface="Cambria" pitchFamily="18" charset="0"/>
              </a:rPr>
              <a:t>сети, а протокол </a:t>
            </a:r>
            <a:r>
              <a:rPr lang="ru-RU" sz="2000" b="1" dirty="0">
                <a:latin typeface="Cambria" pitchFamily="18" charset="0"/>
              </a:rPr>
              <a:t>IP —</a:t>
            </a:r>
            <a:r>
              <a:rPr lang="ru-RU" sz="2000" b="1" dirty="0">
                <a:solidFill>
                  <a:srgbClr val="336699"/>
                </a:solidFill>
                <a:latin typeface="Cambria" pitchFamily="18" charset="0"/>
              </a:rPr>
              <a:t> </a:t>
            </a:r>
            <a:r>
              <a:rPr lang="ru-RU" sz="2000" dirty="0">
                <a:solidFill>
                  <a:srgbClr val="336699"/>
                </a:solidFill>
                <a:latin typeface="Cambria" pitchFamily="18" charset="0"/>
              </a:rPr>
              <a:t>является адресным протоколом, </a:t>
            </a:r>
            <a:r>
              <a:rPr lang="ru-RU" sz="2000" dirty="0">
                <a:latin typeface="Cambria" pitchFamily="18" charset="0"/>
              </a:rPr>
              <a:t>который отвечает за адресацию всей сети. </a:t>
            </a:r>
            <a:endParaRPr lang="ru-RU" sz="2000" dirty="0" smtClean="0">
              <a:latin typeface="Cambria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347864" y="2852936"/>
            <a:ext cx="5616624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dirty="0">
                <a:latin typeface="Cambria" pitchFamily="18" charset="0"/>
              </a:rPr>
              <a:t>Благодаря использованию протокола IP каждый компьютер в сети имеет свой </a:t>
            </a:r>
            <a:r>
              <a:rPr lang="ru-RU" b="1" dirty="0">
                <a:latin typeface="Cambria" pitchFamily="18" charset="0"/>
              </a:rPr>
              <a:t>индивидуальный адрес</a:t>
            </a:r>
            <a:r>
              <a:rPr lang="ru-RU" dirty="0">
                <a:latin typeface="Cambria" pitchFamily="18" charset="0"/>
              </a:rPr>
              <a:t> </a:t>
            </a:r>
            <a:r>
              <a:rPr lang="ru-RU" i="1" dirty="0">
                <a:solidFill>
                  <a:srgbClr val="336699"/>
                </a:solidFill>
                <a:latin typeface="Cambria" pitchFamily="18" charset="0"/>
              </a:rPr>
              <a:t>(IP-адрес). </a:t>
            </a:r>
            <a:r>
              <a:rPr lang="ru-RU" dirty="0">
                <a:latin typeface="Cambria" pitchFamily="18" charset="0"/>
              </a:rPr>
              <a:t>По этим адресам и осуществляется передача данных. Широко используемые в Интернете </a:t>
            </a:r>
            <a:r>
              <a:rPr lang="ru-RU" b="1" dirty="0">
                <a:latin typeface="Cambria" pitchFamily="18" charset="0"/>
              </a:rPr>
              <a:t>URL-адреса </a:t>
            </a:r>
            <a:r>
              <a:rPr lang="ru-RU" i="1" dirty="0">
                <a:solidFill>
                  <a:srgbClr val="336699"/>
                </a:solidFill>
                <a:latin typeface="Cambria" pitchFamily="18" charset="0"/>
              </a:rPr>
              <a:t>(www.rambler.ru, www.ozon.ru, и т.п.) </a:t>
            </a:r>
            <a:r>
              <a:rPr lang="ru-RU" dirty="0">
                <a:latin typeface="Cambria" pitchFamily="18" charset="0"/>
              </a:rPr>
              <a:t>являются </a:t>
            </a:r>
            <a:r>
              <a:rPr lang="ru-RU" b="1" dirty="0">
                <a:latin typeface="Cambria" pitchFamily="18" charset="0"/>
              </a:rPr>
              <a:t>лишь словесными обозначениями IP-адресов</a:t>
            </a:r>
            <a:r>
              <a:rPr lang="ru-RU" dirty="0">
                <a:latin typeface="Cambria" pitchFamily="18" charset="0"/>
              </a:rPr>
              <a:t>. Сделано это для удобства, поскольку человеку проще запомнить словесный адрес, нежели числовой IP-адрес</a:t>
            </a:r>
            <a:r>
              <a:rPr lang="ru-RU" i="1" dirty="0">
                <a:solidFill>
                  <a:srgbClr val="336699"/>
                </a:solidFill>
                <a:latin typeface="Cambria" pitchFamily="18" charset="0"/>
              </a:rPr>
              <a:t>. Однако компьютеры работают только с числовыми </a:t>
            </a:r>
            <a:r>
              <a:rPr lang="ru-RU" i="1" dirty="0" smtClean="0">
                <a:solidFill>
                  <a:srgbClr val="336699"/>
                </a:solidFill>
                <a:latin typeface="Cambria" pitchFamily="18" charset="0"/>
              </a:rPr>
              <a:t>адресами</a:t>
            </a:r>
            <a:r>
              <a:rPr lang="ru-RU" dirty="0" smtClean="0">
                <a:latin typeface="Cambria" pitchFamily="18" charset="0"/>
              </a:rPr>
              <a:t>. </a:t>
            </a:r>
            <a:r>
              <a:rPr lang="ru-RU" dirty="0">
                <a:latin typeface="Cambria" pitchFamily="18" charset="0"/>
              </a:rPr>
              <a:t>За сопоставление словесных URL-адресов и числовых IP-адресов отвечает специальная служба — </a:t>
            </a:r>
            <a:r>
              <a:rPr lang="ru-RU" b="1" dirty="0">
                <a:latin typeface="Cambria" pitchFamily="18" charset="0"/>
              </a:rPr>
              <a:t>служба </a:t>
            </a:r>
            <a:r>
              <a:rPr lang="ru-RU" b="1" dirty="0" smtClean="0">
                <a:latin typeface="Cambria" pitchFamily="18" charset="0"/>
              </a:rPr>
              <a:t>DNS.</a:t>
            </a:r>
            <a:endParaRPr lang="ru-RU" b="1" dirty="0">
              <a:latin typeface="Cambria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0532" y="2828032"/>
            <a:ext cx="2592288" cy="206806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698248110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powerpointstore.com_6</Template>
  <TotalTime>5353</TotalTime>
  <Words>856</Words>
  <Application>Microsoft Office PowerPoint</Application>
  <PresentationFormat>Экран (4:3)</PresentationFormat>
  <Paragraphs>80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Тема: Протоколы сети Internet</vt:lpstr>
      <vt:lpstr>ПРОТОКОЛ</vt:lpstr>
      <vt:lpstr>СЕТЬ</vt:lpstr>
      <vt:lpstr>Цели урока </vt:lpstr>
      <vt:lpstr>Ключевое слово</vt:lpstr>
      <vt:lpstr>Определение</vt:lpstr>
      <vt:lpstr>                     Базовый протокол</vt:lpstr>
      <vt:lpstr>Краткое описание</vt:lpstr>
      <vt:lpstr>Значение</vt:lpstr>
      <vt:lpstr>POP3/SMTP </vt:lpstr>
      <vt:lpstr>Протокол HTTP</vt:lpstr>
      <vt:lpstr>Протокол FTP</vt:lpstr>
      <vt:lpstr> </vt:lpstr>
      <vt:lpstr>                        Взаимосвязь протоколов</vt:lpstr>
      <vt:lpstr>Развитие IP  (Internet протокола)</vt:lpstr>
      <vt:lpstr>Заключение</vt:lpstr>
      <vt:lpstr>Опережающее домашнее задание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Mariajose</dc:creator>
  <cp:lastModifiedBy>Зуля</cp:lastModifiedBy>
  <cp:revision>742</cp:revision>
  <dcterms:created xsi:type="dcterms:W3CDTF">2010-05-23T14:28:12Z</dcterms:created>
  <dcterms:modified xsi:type="dcterms:W3CDTF">2018-03-20T19:32:05Z</dcterms:modified>
</cp:coreProperties>
</file>