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8"/>
  </p:notesMasterIdLst>
  <p:sldIdLst>
    <p:sldId id="325" r:id="rId2"/>
    <p:sldId id="332" r:id="rId3"/>
    <p:sldId id="257" r:id="rId4"/>
    <p:sldId id="326" r:id="rId5"/>
    <p:sldId id="324" r:id="rId6"/>
    <p:sldId id="261" r:id="rId7"/>
    <p:sldId id="318" r:id="rId8"/>
    <p:sldId id="262" r:id="rId9"/>
    <p:sldId id="263" r:id="rId10"/>
    <p:sldId id="264" r:id="rId11"/>
    <p:sldId id="266" r:id="rId12"/>
    <p:sldId id="339" r:id="rId13"/>
    <p:sldId id="321" r:id="rId14"/>
    <p:sldId id="276" r:id="rId15"/>
    <p:sldId id="275" r:id="rId16"/>
    <p:sldId id="274" r:id="rId17"/>
    <p:sldId id="335" r:id="rId18"/>
    <p:sldId id="337" r:id="rId19"/>
    <p:sldId id="278" r:id="rId20"/>
    <p:sldId id="281" r:id="rId21"/>
    <p:sldId id="279" r:id="rId22"/>
    <p:sldId id="319" r:id="rId23"/>
    <p:sldId id="320" r:id="rId24"/>
    <p:sldId id="291" r:id="rId25"/>
    <p:sldId id="267" r:id="rId26"/>
    <p:sldId id="269" r:id="rId27"/>
    <p:sldId id="272" r:id="rId28"/>
    <p:sldId id="271" r:id="rId29"/>
    <p:sldId id="295" r:id="rId30"/>
    <p:sldId id="334" r:id="rId31"/>
    <p:sldId id="293" r:id="rId32"/>
    <p:sldId id="292" r:id="rId33"/>
    <p:sldId id="296" r:id="rId34"/>
    <p:sldId id="283" r:id="rId35"/>
    <p:sldId id="288" r:id="rId36"/>
    <p:sldId id="290" r:id="rId37"/>
    <p:sldId id="315" r:id="rId38"/>
    <p:sldId id="317" r:id="rId39"/>
    <p:sldId id="345" r:id="rId40"/>
    <p:sldId id="346" r:id="rId41"/>
    <p:sldId id="347" r:id="rId42"/>
    <p:sldId id="330" r:id="rId43"/>
    <p:sldId id="331" r:id="rId44"/>
    <p:sldId id="289" r:id="rId45"/>
    <p:sldId id="297" r:id="rId46"/>
    <p:sldId id="298" r:id="rId47"/>
    <p:sldId id="299" r:id="rId48"/>
    <p:sldId id="300" r:id="rId49"/>
    <p:sldId id="322" r:id="rId50"/>
    <p:sldId id="302" r:id="rId51"/>
    <p:sldId id="303" r:id="rId52"/>
    <p:sldId id="273" r:id="rId53"/>
    <p:sldId id="305" r:id="rId54"/>
    <p:sldId id="306" r:id="rId55"/>
    <p:sldId id="308" r:id="rId56"/>
    <p:sldId id="309" r:id="rId57"/>
    <p:sldId id="310" r:id="rId58"/>
    <p:sldId id="312" r:id="rId59"/>
    <p:sldId id="313" r:id="rId60"/>
    <p:sldId id="314" r:id="rId61"/>
    <p:sldId id="328" r:id="rId62"/>
    <p:sldId id="349" r:id="rId63"/>
    <p:sldId id="350" r:id="rId64"/>
    <p:sldId id="340" r:id="rId65"/>
    <p:sldId id="351" r:id="rId66"/>
    <p:sldId id="307" r:id="rId6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E6DE9D-A980-488F-BF95-8BF01730DF2A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4E4974-07ED-4BA7-8D7F-4ED6833B6609}">
      <dgm:prSet phldrT="[Текст]"/>
      <dgm:spPr/>
      <dgm:t>
        <a:bodyPr/>
        <a:lstStyle/>
        <a:p>
          <a:r>
            <a:rPr lang="ru-RU" dirty="0" smtClean="0"/>
            <a:t>Ресторан</a:t>
          </a:r>
          <a:endParaRPr lang="ru-RU" dirty="0"/>
        </a:p>
      </dgm:t>
    </dgm:pt>
    <dgm:pt modelId="{360213BE-3702-4223-9852-6B834A5EED69}" type="parTrans" cxnId="{8413085F-A45A-452F-B7A8-9C3A3CE27C0A}">
      <dgm:prSet/>
      <dgm:spPr/>
      <dgm:t>
        <a:bodyPr/>
        <a:lstStyle/>
        <a:p>
          <a:endParaRPr lang="ru-RU"/>
        </a:p>
      </dgm:t>
    </dgm:pt>
    <dgm:pt modelId="{F46E1F71-05F5-4CAF-B709-A68DEF066C7E}" type="sibTrans" cxnId="{8413085F-A45A-452F-B7A8-9C3A3CE27C0A}">
      <dgm:prSet/>
      <dgm:spPr/>
      <dgm:t>
        <a:bodyPr/>
        <a:lstStyle/>
        <a:p>
          <a:endParaRPr lang="ru-RU"/>
        </a:p>
      </dgm:t>
    </dgm:pt>
    <dgm:pt modelId="{E85ADAE4-F103-4648-B1A1-D8675F749483}">
      <dgm:prSet phldrT="[Текст]"/>
      <dgm:spPr/>
      <dgm:t>
        <a:bodyPr/>
        <a:lstStyle/>
        <a:p>
          <a:r>
            <a:rPr lang="ru-RU" dirty="0" smtClean="0"/>
            <a:t>Здесь посетителей обслуживают официанты. В вечернее время играет оркестр. Интерьер и посуда часто делается по индивидуальному заказу. Ассортимент блюд очень широк. Есть фирменные блюда.</a:t>
          </a:r>
          <a:endParaRPr lang="ru-RU" dirty="0"/>
        </a:p>
      </dgm:t>
    </dgm:pt>
    <dgm:pt modelId="{EED77450-BCE0-4BE5-861C-10C928872E27}" type="parTrans" cxnId="{41DE32AC-D652-4CAF-99F9-59943BBE822C}">
      <dgm:prSet/>
      <dgm:spPr/>
      <dgm:t>
        <a:bodyPr/>
        <a:lstStyle/>
        <a:p>
          <a:endParaRPr lang="ru-RU"/>
        </a:p>
      </dgm:t>
    </dgm:pt>
    <dgm:pt modelId="{F5C5147A-01C1-458D-8E07-59608C8DAECF}" type="sibTrans" cxnId="{41DE32AC-D652-4CAF-99F9-59943BBE822C}">
      <dgm:prSet/>
      <dgm:spPr/>
      <dgm:t>
        <a:bodyPr/>
        <a:lstStyle/>
        <a:p>
          <a:endParaRPr lang="ru-RU"/>
        </a:p>
      </dgm:t>
    </dgm:pt>
    <dgm:pt modelId="{8A232AF7-972A-4F80-A84C-D915C6865001}">
      <dgm:prSet phldrT="[Текст]"/>
      <dgm:spPr/>
      <dgm:t>
        <a:bodyPr/>
        <a:lstStyle/>
        <a:p>
          <a:r>
            <a:rPr lang="ru-RU" dirty="0" smtClean="0"/>
            <a:t>Кафе</a:t>
          </a:r>
          <a:endParaRPr lang="ru-RU" dirty="0"/>
        </a:p>
      </dgm:t>
    </dgm:pt>
    <dgm:pt modelId="{40F044C5-EDC4-47DD-8693-650D87DD8CA5}" type="parTrans" cxnId="{3E2681D7-DAF1-40BD-8132-58D888714DA0}">
      <dgm:prSet/>
      <dgm:spPr/>
      <dgm:t>
        <a:bodyPr/>
        <a:lstStyle/>
        <a:p>
          <a:endParaRPr lang="ru-RU"/>
        </a:p>
      </dgm:t>
    </dgm:pt>
    <dgm:pt modelId="{4BE7A9E7-777D-4B08-8CDD-50AD7F306942}" type="sibTrans" cxnId="{3E2681D7-DAF1-40BD-8132-58D888714DA0}">
      <dgm:prSet/>
      <dgm:spPr/>
      <dgm:t>
        <a:bodyPr/>
        <a:lstStyle/>
        <a:p>
          <a:endParaRPr lang="ru-RU"/>
        </a:p>
      </dgm:t>
    </dgm:pt>
    <dgm:pt modelId="{9A98C61C-2E7F-44A2-9A29-FAF532170CE5}">
      <dgm:prSet phldrT="[Текст]"/>
      <dgm:spPr/>
      <dgm:t>
        <a:bodyPr/>
        <a:lstStyle/>
        <a:p>
          <a:r>
            <a:rPr lang="ru-RU" dirty="0" smtClean="0"/>
            <a:t>Служат для быстрого обслуживания посетителей. В ассортименте- закуски, бульоны, вторые блюда быстрого приготовления. Самообслуживание, но возможно и обслуживание официантами. </a:t>
          </a:r>
          <a:endParaRPr lang="ru-RU" dirty="0"/>
        </a:p>
      </dgm:t>
    </dgm:pt>
    <dgm:pt modelId="{0D563C5E-494E-4931-8E23-AC18AD2DDCE8}" type="parTrans" cxnId="{3DB956F2-381A-4CA9-B816-40D2A2881366}">
      <dgm:prSet/>
      <dgm:spPr/>
      <dgm:t>
        <a:bodyPr/>
        <a:lstStyle/>
        <a:p>
          <a:endParaRPr lang="ru-RU"/>
        </a:p>
      </dgm:t>
    </dgm:pt>
    <dgm:pt modelId="{7C26BD15-3903-48FD-B55F-492170BDE034}" type="sibTrans" cxnId="{3DB956F2-381A-4CA9-B816-40D2A2881366}">
      <dgm:prSet/>
      <dgm:spPr/>
      <dgm:t>
        <a:bodyPr/>
        <a:lstStyle/>
        <a:p>
          <a:endParaRPr lang="ru-RU"/>
        </a:p>
      </dgm:t>
    </dgm:pt>
    <dgm:pt modelId="{E93B002E-FFC4-4F2A-A37B-14DB716FCAC0}">
      <dgm:prSet phldrT="[Текст]"/>
      <dgm:spPr/>
      <dgm:t>
        <a:bodyPr/>
        <a:lstStyle/>
        <a:p>
          <a:r>
            <a:rPr lang="ru-RU" dirty="0" smtClean="0"/>
            <a:t>Столовая, закусочная</a:t>
          </a:r>
          <a:endParaRPr lang="ru-RU" dirty="0"/>
        </a:p>
      </dgm:t>
    </dgm:pt>
    <dgm:pt modelId="{6DFFD87C-71F3-4EA8-AB41-26A538250087}" type="parTrans" cxnId="{0B3838E3-6759-4079-AC54-2A2507DA4465}">
      <dgm:prSet/>
      <dgm:spPr/>
      <dgm:t>
        <a:bodyPr/>
        <a:lstStyle/>
        <a:p>
          <a:endParaRPr lang="ru-RU"/>
        </a:p>
      </dgm:t>
    </dgm:pt>
    <dgm:pt modelId="{26E85449-F3C2-4933-B703-DA836699F38B}" type="sibTrans" cxnId="{0B3838E3-6759-4079-AC54-2A2507DA4465}">
      <dgm:prSet/>
      <dgm:spPr/>
      <dgm:t>
        <a:bodyPr/>
        <a:lstStyle/>
        <a:p>
          <a:endParaRPr lang="ru-RU"/>
        </a:p>
      </dgm:t>
    </dgm:pt>
    <dgm:pt modelId="{2C49A484-A6BB-452C-9C60-3DCBC79326ED}">
      <dgm:prSet phldrT="[Текст]"/>
      <dgm:spPr/>
      <dgm:t>
        <a:bodyPr/>
        <a:lstStyle/>
        <a:p>
          <a:r>
            <a:rPr lang="ru-RU" dirty="0" smtClean="0"/>
            <a:t>Здесь предлагают завтраки, обеды . Открытые столовые обслуживают всех желающих. Закрытые только работников данного предприятия или учебного заведения.</a:t>
          </a:r>
          <a:endParaRPr lang="ru-RU" dirty="0"/>
        </a:p>
      </dgm:t>
    </dgm:pt>
    <dgm:pt modelId="{A3545EF3-2ACA-4789-9D35-5274529EC403}" type="parTrans" cxnId="{F36C9909-BD7D-4C6B-B92A-D3180A2E6A0F}">
      <dgm:prSet/>
      <dgm:spPr/>
      <dgm:t>
        <a:bodyPr/>
        <a:lstStyle/>
        <a:p>
          <a:endParaRPr lang="ru-RU"/>
        </a:p>
      </dgm:t>
    </dgm:pt>
    <dgm:pt modelId="{59EFF2D0-FA04-49F3-80F4-48C7E1C8603C}" type="sibTrans" cxnId="{F36C9909-BD7D-4C6B-B92A-D3180A2E6A0F}">
      <dgm:prSet/>
      <dgm:spPr/>
      <dgm:t>
        <a:bodyPr/>
        <a:lstStyle/>
        <a:p>
          <a:endParaRPr lang="ru-RU"/>
        </a:p>
      </dgm:t>
    </dgm:pt>
    <dgm:pt modelId="{739F7FE8-CCF6-4A65-B681-4072DFBAE780}" type="pres">
      <dgm:prSet presAssocID="{68E6DE9D-A980-488F-BF95-8BF01730DF2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540B81-4170-4B1C-8C8B-3A4EF40FF7B9}" type="pres">
      <dgm:prSet presAssocID="{0D4E4974-07ED-4BA7-8D7F-4ED6833B6609}" presName="compositeNode" presStyleCnt="0">
        <dgm:presLayoutVars>
          <dgm:bulletEnabled val="1"/>
        </dgm:presLayoutVars>
      </dgm:prSet>
      <dgm:spPr/>
    </dgm:pt>
    <dgm:pt modelId="{9F406F0F-E741-4D37-95D1-C837CE3F6CF8}" type="pres">
      <dgm:prSet presAssocID="{0D4E4974-07ED-4BA7-8D7F-4ED6833B6609}" presName="bgRect" presStyleLbl="node1" presStyleIdx="0" presStyleCnt="3"/>
      <dgm:spPr/>
      <dgm:t>
        <a:bodyPr/>
        <a:lstStyle/>
        <a:p>
          <a:endParaRPr lang="ru-RU"/>
        </a:p>
      </dgm:t>
    </dgm:pt>
    <dgm:pt modelId="{F0189D8D-EC56-4B62-B4AF-1CF627193580}" type="pres">
      <dgm:prSet presAssocID="{0D4E4974-07ED-4BA7-8D7F-4ED6833B6609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5858EA-E10E-40D4-926A-DEE97473A8E8}" type="pres">
      <dgm:prSet presAssocID="{0D4E4974-07ED-4BA7-8D7F-4ED6833B6609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6C7F2F-AE26-4A73-9902-B58A645181FA}" type="pres">
      <dgm:prSet presAssocID="{F46E1F71-05F5-4CAF-B709-A68DEF066C7E}" presName="hSp" presStyleCnt="0"/>
      <dgm:spPr/>
    </dgm:pt>
    <dgm:pt modelId="{2792191C-1391-43C3-8F2B-F48986E3BF34}" type="pres">
      <dgm:prSet presAssocID="{F46E1F71-05F5-4CAF-B709-A68DEF066C7E}" presName="vProcSp" presStyleCnt="0"/>
      <dgm:spPr/>
    </dgm:pt>
    <dgm:pt modelId="{3B2E1054-EE37-4E8F-86FC-18050FFE7991}" type="pres">
      <dgm:prSet presAssocID="{F46E1F71-05F5-4CAF-B709-A68DEF066C7E}" presName="vSp1" presStyleCnt="0"/>
      <dgm:spPr/>
    </dgm:pt>
    <dgm:pt modelId="{D695891C-BE56-4468-8076-79AA993D81FC}" type="pres">
      <dgm:prSet presAssocID="{F46E1F71-05F5-4CAF-B709-A68DEF066C7E}" presName="simulatedConn" presStyleLbl="solidFgAcc1" presStyleIdx="0" presStyleCnt="2"/>
      <dgm:spPr/>
    </dgm:pt>
    <dgm:pt modelId="{36A72509-41FD-4F71-A71F-658E518EA0D6}" type="pres">
      <dgm:prSet presAssocID="{F46E1F71-05F5-4CAF-B709-A68DEF066C7E}" presName="vSp2" presStyleCnt="0"/>
      <dgm:spPr/>
    </dgm:pt>
    <dgm:pt modelId="{763D9354-C976-4A56-A363-7148AA5ACAD1}" type="pres">
      <dgm:prSet presAssocID="{F46E1F71-05F5-4CAF-B709-A68DEF066C7E}" presName="sibTrans" presStyleCnt="0"/>
      <dgm:spPr/>
    </dgm:pt>
    <dgm:pt modelId="{3C75B019-856D-4159-885D-1706AD7A3D6F}" type="pres">
      <dgm:prSet presAssocID="{8A232AF7-972A-4F80-A84C-D915C6865001}" presName="compositeNode" presStyleCnt="0">
        <dgm:presLayoutVars>
          <dgm:bulletEnabled val="1"/>
        </dgm:presLayoutVars>
      </dgm:prSet>
      <dgm:spPr/>
    </dgm:pt>
    <dgm:pt modelId="{05C12154-FC48-4175-B718-BF8301E1CE40}" type="pres">
      <dgm:prSet presAssocID="{8A232AF7-972A-4F80-A84C-D915C6865001}" presName="bgRect" presStyleLbl="node1" presStyleIdx="1" presStyleCnt="3"/>
      <dgm:spPr/>
      <dgm:t>
        <a:bodyPr/>
        <a:lstStyle/>
        <a:p>
          <a:endParaRPr lang="ru-RU"/>
        </a:p>
      </dgm:t>
    </dgm:pt>
    <dgm:pt modelId="{AC96B922-01EE-4558-8F62-9089601CD1ED}" type="pres">
      <dgm:prSet presAssocID="{8A232AF7-972A-4F80-A84C-D915C6865001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E7CCAF-6DDF-460F-AC48-EEC8C875959B}" type="pres">
      <dgm:prSet presAssocID="{8A232AF7-972A-4F80-A84C-D915C6865001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3AE656-15A7-47D9-A128-F19D0F773D5C}" type="pres">
      <dgm:prSet presAssocID="{4BE7A9E7-777D-4B08-8CDD-50AD7F306942}" presName="hSp" presStyleCnt="0"/>
      <dgm:spPr/>
    </dgm:pt>
    <dgm:pt modelId="{333156A5-5B50-4110-A18C-75E7AD036A8B}" type="pres">
      <dgm:prSet presAssocID="{4BE7A9E7-777D-4B08-8CDD-50AD7F306942}" presName="vProcSp" presStyleCnt="0"/>
      <dgm:spPr/>
    </dgm:pt>
    <dgm:pt modelId="{791D630F-DA8D-4F52-A6E0-9342344A6E05}" type="pres">
      <dgm:prSet presAssocID="{4BE7A9E7-777D-4B08-8CDD-50AD7F306942}" presName="vSp1" presStyleCnt="0"/>
      <dgm:spPr/>
    </dgm:pt>
    <dgm:pt modelId="{325DF85A-CE63-4D04-AECC-E40AD2DF6D89}" type="pres">
      <dgm:prSet presAssocID="{4BE7A9E7-777D-4B08-8CDD-50AD7F306942}" presName="simulatedConn" presStyleLbl="solidFgAcc1" presStyleIdx="1" presStyleCnt="2"/>
      <dgm:spPr/>
    </dgm:pt>
    <dgm:pt modelId="{0071F024-F870-41BD-BB23-DAE84BD5460B}" type="pres">
      <dgm:prSet presAssocID="{4BE7A9E7-777D-4B08-8CDD-50AD7F306942}" presName="vSp2" presStyleCnt="0"/>
      <dgm:spPr/>
    </dgm:pt>
    <dgm:pt modelId="{FD1B3E1F-EECB-4226-B768-C948717C2E88}" type="pres">
      <dgm:prSet presAssocID="{4BE7A9E7-777D-4B08-8CDD-50AD7F306942}" presName="sibTrans" presStyleCnt="0"/>
      <dgm:spPr/>
    </dgm:pt>
    <dgm:pt modelId="{761A420C-8926-4C1C-AF44-BD43B5018259}" type="pres">
      <dgm:prSet presAssocID="{E93B002E-FFC4-4F2A-A37B-14DB716FCAC0}" presName="compositeNode" presStyleCnt="0">
        <dgm:presLayoutVars>
          <dgm:bulletEnabled val="1"/>
        </dgm:presLayoutVars>
      </dgm:prSet>
      <dgm:spPr/>
    </dgm:pt>
    <dgm:pt modelId="{4415EE88-B964-4AC4-AEA8-3A40F55FDA1C}" type="pres">
      <dgm:prSet presAssocID="{E93B002E-FFC4-4F2A-A37B-14DB716FCAC0}" presName="bgRect" presStyleLbl="node1" presStyleIdx="2" presStyleCnt="3"/>
      <dgm:spPr/>
      <dgm:t>
        <a:bodyPr/>
        <a:lstStyle/>
        <a:p>
          <a:endParaRPr lang="ru-RU"/>
        </a:p>
      </dgm:t>
    </dgm:pt>
    <dgm:pt modelId="{8E1E13A8-0235-410A-B9EA-60F6293B330C}" type="pres">
      <dgm:prSet presAssocID="{E93B002E-FFC4-4F2A-A37B-14DB716FCAC0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339187-5AAF-4E9A-93BE-797411CEFBC7}" type="pres">
      <dgm:prSet presAssocID="{E93B002E-FFC4-4F2A-A37B-14DB716FCAC0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2681D7-DAF1-40BD-8132-58D888714DA0}" srcId="{68E6DE9D-A980-488F-BF95-8BF01730DF2A}" destId="{8A232AF7-972A-4F80-A84C-D915C6865001}" srcOrd="1" destOrd="0" parTransId="{40F044C5-EDC4-47DD-8693-650D87DD8CA5}" sibTransId="{4BE7A9E7-777D-4B08-8CDD-50AD7F306942}"/>
    <dgm:cxn modelId="{8413085F-A45A-452F-B7A8-9C3A3CE27C0A}" srcId="{68E6DE9D-A980-488F-BF95-8BF01730DF2A}" destId="{0D4E4974-07ED-4BA7-8D7F-4ED6833B6609}" srcOrd="0" destOrd="0" parTransId="{360213BE-3702-4223-9852-6B834A5EED69}" sibTransId="{F46E1F71-05F5-4CAF-B709-A68DEF066C7E}"/>
    <dgm:cxn modelId="{B1328E2A-5653-4ABB-8424-23CF2BEB9207}" type="presOf" srcId="{8A232AF7-972A-4F80-A84C-D915C6865001}" destId="{05C12154-FC48-4175-B718-BF8301E1CE40}" srcOrd="0" destOrd="0" presId="urn:microsoft.com/office/officeart/2005/8/layout/hProcess7"/>
    <dgm:cxn modelId="{649B58BE-AE71-4BEE-A4E4-E8BDD252F706}" type="presOf" srcId="{E93B002E-FFC4-4F2A-A37B-14DB716FCAC0}" destId="{8E1E13A8-0235-410A-B9EA-60F6293B330C}" srcOrd="1" destOrd="0" presId="urn:microsoft.com/office/officeart/2005/8/layout/hProcess7"/>
    <dgm:cxn modelId="{4F8404A3-75CC-4C52-A116-47E9C7F90043}" type="presOf" srcId="{E93B002E-FFC4-4F2A-A37B-14DB716FCAC0}" destId="{4415EE88-B964-4AC4-AEA8-3A40F55FDA1C}" srcOrd="0" destOrd="0" presId="urn:microsoft.com/office/officeart/2005/8/layout/hProcess7"/>
    <dgm:cxn modelId="{41DE32AC-D652-4CAF-99F9-59943BBE822C}" srcId="{0D4E4974-07ED-4BA7-8D7F-4ED6833B6609}" destId="{E85ADAE4-F103-4648-B1A1-D8675F749483}" srcOrd="0" destOrd="0" parTransId="{EED77450-BCE0-4BE5-861C-10C928872E27}" sibTransId="{F5C5147A-01C1-458D-8E07-59608C8DAECF}"/>
    <dgm:cxn modelId="{B28A3B95-35D6-4BB9-A81D-1DE0D44C8497}" type="presOf" srcId="{8A232AF7-972A-4F80-A84C-D915C6865001}" destId="{AC96B922-01EE-4558-8F62-9089601CD1ED}" srcOrd="1" destOrd="0" presId="urn:microsoft.com/office/officeart/2005/8/layout/hProcess7"/>
    <dgm:cxn modelId="{3C90634F-D911-4CEB-84A6-F882055604B9}" type="presOf" srcId="{0D4E4974-07ED-4BA7-8D7F-4ED6833B6609}" destId="{F0189D8D-EC56-4B62-B4AF-1CF627193580}" srcOrd="1" destOrd="0" presId="urn:microsoft.com/office/officeart/2005/8/layout/hProcess7"/>
    <dgm:cxn modelId="{3DB956F2-381A-4CA9-B816-40D2A2881366}" srcId="{8A232AF7-972A-4F80-A84C-D915C6865001}" destId="{9A98C61C-2E7F-44A2-9A29-FAF532170CE5}" srcOrd="0" destOrd="0" parTransId="{0D563C5E-494E-4931-8E23-AC18AD2DDCE8}" sibTransId="{7C26BD15-3903-48FD-B55F-492170BDE034}"/>
    <dgm:cxn modelId="{D4E3F460-2950-4ED4-AFBD-7242387E3097}" type="presOf" srcId="{9A98C61C-2E7F-44A2-9A29-FAF532170CE5}" destId="{BDE7CCAF-6DDF-460F-AC48-EEC8C875959B}" srcOrd="0" destOrd="0" presId="urn:microsoft.com/office/officeart/2005/8/layout/hProcess7"/>
    <dgm:cxn modelId="{48ED284D-11A6-4739-9886-D922CB83186F}" type="presOf" srcId="{0D4E4974-07ED-4BA7-8D7F-4ED6833B6609}" destId="{9F406F0F-E741-4D37-95D1-C837CE3F6CF8}" srcOrd="0" destOrd="0" presId="urn:microsoft.com/office/officeart/2005/8/layout/hProcess7"/>
    <dgm:cxn modelId="{815B4EFF-3E8F-404B-99FA-523B6187D4CF}" type="presOf" srcId="{68E6DE9D-A980-488F-BF95-8BF01730DF2A}" destId="{739F7FE8-CCF6-4A65-B681-4072DFBAE780}" srcOrd="0" destOrd="0" presId="urn:microsoft.com/office/officeart/2005/8/layout/hProcess7"/>
    <dgm:cxn modelId="{0B3838E3-6759-4079-AC54-2A2507DA4465}" srcId="{68E6DE9D-A980-488F-BF95-8BF01730DF2A}" destId="{E93B002E-FFC4-4F2A-A37B-14DB716FCAC0}" srcOrd="2" destOrd="0" parTransId="{6DFFD87C-71F3-4EA8-AB41-26A538250087}" sibTransId="{26E85449-F3C2-4933-B703-DA836699F38B}"/>
    <dgm:cxn modelId="{9BF9956A-7286-4F8D-ADC9-EC507EE9FF44}" type="presOf" srcId="{E85ADAE4-F103-4648-B1A1-D8675F749483}" destId="{895858EA-E10E-40D4-926A-DEE97473A8E8}" srcOrd="0" destOrd="0" presId="urn:microsoft.com/office/officeart/2005/8/layout/hProcess7"/>
    <dgm:cxn modelId="{F36C9909-BD7D-4C6B-B92A-D3180A2E6A0F}" srcId="{E93B002E-FFC4-4F2A-A37B-14DB716FCAC0}" destId="{2C49A484-A6BB-452C-9C60-3DCBC79326ED}" srcOrd="0" destOrd="0" parTransId="{A3545EF3-2ACA-4789-9D35-5274529EC403}" sibTransId="{59EFF2D0-FA04-49F3-80F4-48C7E1C8603C}"/>
    <dgm:cxn modelId="{DDAD684F-4C7B-4026-B6A3-9FFA76291FDC}" type="presOf" srcId="{2C49A484-A6BB-452C-9C60-3DCBC79326ED}" destId="{8B339187-5AAF-4E9A-93BE-797411CEFBC7}" srcOrd="0" destOrd="0" presId="urn:microsoft.com/office/officeart/2005/8/layout/hProcess7"/>
    <dgm:cxn modelId="{476FBBCC-EEC9-42DB-9717-9FDABB16362F}" type="presParOf" srcId="{739F7FE8-CCF6-4A65-B681-4072DFBAE780}" destId="{85540B81-4170-4B1C-8C8B-3A4EF40FF7B9}" srcOrd="0" destOrd="0" presId="urn:microsoft.com/office/officeart/2005/8/layout/hProcess7"/>
    <dgm:cxn modelId="{936888F1-6395-48CC-A691-77A8270C8A40}" type="presParOf" srcId="{85540B81-4170-4B1C-8C8B-3A4EF40FF7B9}" destId="{9F406F0F-E741-4D37-95D1-C837CE3F6CF8}" srcOrd="0" destOrd="0" presId="urn:microsoft.com/office/officeart/2005/8/layout/hProcess7"/>
    <dgm:cxn modelId="{575A609B-8387-4956-8070-AFE1C13766B0}" type="presParOf" srcId="{85540B81-4170-4B1C-8C8B-3A4EF40FF7B9}" destId="{F0189D8D-EC56-4B62-B4AF-1CF627193580}" srcOrd="1" destOrd="0" presId="urn:microsoft.com/office/officeart/2005/8/layout/hProcess7"/>
    <dgm:cxn modelId="{4963DF92-F4D2-4CC8-8A08-5B9BC49CB0E7}" type="presParOf" srcId="{85540B81-4170-4B1C-8C8B-3A4EF40FF7B9}" destId="{895858EA-E10E-40D4-926A-DEE97473A8E8}" srcOrd="2" destOrd="0" presId="urn:microsoft.com/office/officeart/2005/8/layout/hProcess7"/>
    <dgm:cxn modelId="{354201FA-FF49-47ED-9C02-602EFC83A3A7}" type="presParOf" srcId="{739F7FE8-CCF6-4A65-B681-4072DFBAE780}" destId="{D86C7F2F-AE26-4A73-9902-B58A645181FA}" srcOrd="1" destOrd="0" presId="urn:microsoft.com/office/officeart/2005/8/layout/hProcess7"/>
    <dgm:cxn modelId="{D24B7F71-1D20-452C-8F78-1CAA112F3999}" type="presParOf" srcId="{739F7FE8-CCF6-4A65-B681-4072DFBAE780}" destId="{2792191C-1391-43C3-8F2B-F48986E3BF34}" srcOrd="2" destOrd="0" presId="urn:microsoft.com/office/officeart/2005/8/layout/hProcess7"/>
    <dgm:cxn modelId="{777E2B78-425E-42B5-8A79-1318378261CE}" type="presParOf" srcId="{2792191C-1391-43C3-8F2B-F48986E3BF34}" destId="{3B2E1054-EE37-4E8F-86FC-18050FFE7991}" srcOrd="0" destOrd="0" presId="urn:microsoft.com/office/officeart/2005/8/layout/hProcess7"/>
    <dgm:cxn modelId="{E932DF02-005C-4892-9D4E-E901DA615A3D}" type="presParOf" srcId="{2792191C-1391-43C3-8F2B-F48986E3BF34}" destId="{D695891C-BE56-4468-8076-79AA993D81FC}" srcOrd="1" destOrd="0" presId="urn:microsoft.com/office/officeart/2005/8/layout/hProcess7"/>
    <dgm:cxn modelId="{A8071EF1-C695-44AF-9DF1-F7FB56EEC306}" type="presParOf" srcId="{2792191C-1391-43C3-8F2B-F48986E3BF34}" destId="{36A72509-41FD-4F71-A71F-658E518EA0D6}" srcOrd="2" destOrd="0" presId="urn:microsoft.com/office/officeart/2005/8/layout/hProcess7"/>
    <dgm:cxn modelId="{75337858-185C-4DF7-A5E1-E977FC05C89B}" type="presParOf" srcId="{739F7FE8-CCF6-4A65-B681-4072DFBAE780}" destId="{763D9354-C976-4A56-A363-7148AA5ACAD1}" srcOrd="3" destOrd="0" presId="urn:microsoft.com/office/officeart/2005/8/layout/hProcess7"/>
    <dgm:cxn modelId="{5884A577-6629-45ED-B35E-A9AB0D04854F}" type="presParOf" srcId="{739F7FE8-CCF6-4A65-B681-4072DFBAE780}" destId="{3C75B019-856D-4159-885D-1706AD7A3D6F}" srcOrd="4" destOrd="0" presId="urn:microsoft.com/office/officeart/2005/8/layout/hProcess7"/>
    <dgm:cxn modelId="{6673974B-0AE6-4ABA-9C61-0741C9A9D943}" type="presParOf" srcId="{3C75B019-856D-4159-885D-1706AD7A3D6F}" destId="{05C12154-FC48-4175-B718-BF8301E1CE40}" srcOrd="0" destOrd="0" presId="urn:microsoft.com/office/officeart/2005/8/layout/hProcess7"/>
    <dgm:cxn modelId="{89C43EB8-4D77-4F35-9FC8-A87BE89A9AE8}" type="presParOf" srcId="{3C75B019-856D-4159-885D-1706AD7A3D6F}" destId="{AC96B922-01EE-4558-8F62-9089601CD1ED}" srcOrd="1" destOrd="0" presId="urn:microsoft.com/office/officeart/2005/8/layout/hProcess7"/>
    <dgm:cxn modelId="{63D57BB0-E2F7-4AE9-AAA5-33ADA438A916}" type="presParOf" srcId="{3C75B019-856D-4159-885D-1706AD7A3D6F}" destId="{BDE7CCAF-6DDF-460F-AC48-EEC8C875959B}" srcOrd="2" destOrd="0" presId="urn:microsoft.com/office/officeart/2005/8/layout/hProcess7"/>
    <dgm:cxn modelId="{4A0687EF-490E-4F10-B3DB-D09B39C3AFC4}" type="presParOf" srcId="{739F7FE8-CCF6-4A65-B681-4072DFBAE780}" destId="{F53AE656-15A7-47D9-A128-F19D0F773D5C}" srcOrd="5" destOrd="0" presId="urn:microsoft.com/office/officeart/2005/8/layout/hProcess7"/>
    <dgm:cxn modelId="{40F620C5-B236-4D55-9DE7-AD8B1794E91A}" type="presParOf" srcId="{739F7FE8-CCF6-4A65-B681-4072DFBAE780}" destId="{333156A5-5B50-4110-A18C-75E7AD036A8B}" srcOrd="6" destOrd="0" presId="urn:microsoft.com/office/officeart/2005/8/layout/hProcess7"/>
    <dgm:cxn modelId="{309A1180-61D0-48A1-9992-58ED876B0244}" type="presParOf" srcId="{333156A5-5B50-4110-A18C-75E7AD036A8B}" destId="{791D630F-DA8D-4F52-A6E0-9342344A6E05}" srcOrd="0" destOrd="0" presId="urn:microsoft.com/office/officeart/2005/8/layout/hProcess7"/>
    <dgm:cxn modelId="{4B8918F5-6548-45CE-93D2-209B1BDD974C}" type="presParOf" srcId="{333156A5-5B50-4110-A18C-75E7AD036A8B}" destId="{325DF85A-CE63-4D04-AECC-E40AD2DF6D89}" srcOrd="1" destOrd="0" presId="urn:microsoft.com/office/officeart/2005/8/layout/hProcess7"/>
    <dgm:cxn modelId="{4FBDF7C7-44E5-4CBE-A8A6-72AC4BD336BA}" type="presParOf" srcId="{333156A5-5B50-4110-A18C-75E7AD036A8B}" destId="{0071F024-F870-41BD-BB23-DAE84BD5460B}" srcOrd="2" destOrd="0" presId="urn:microsoft.com/office/officeart/2005/8/layout/hProcess7"/>
    <dgm:cxn modelId="{4FA3A89D-4413-425A-99EF-93B5B1DB6E2E}" type="presParOf" srcId="{739F7FE8-CCF6-4A65-B681-4072DFBAE780}" destId="{FD1B3E1F-EECB-4226-B768-C948717C2E88}" srcOrd="7" destOrd="0" presId="urn:microsoft.com/office/officeart/2005/8/layout/hProcess7"/>
    <dgm:cxn modelId="{559FFF6C-35CD-4D98-9A04-D8411E2734AE}" type="presParOf" srcId="{739F7FE8-CCF6-4A65-B681-4072DFBAE780}" destId="{761A420C-8926-4C1C-AF44-BD43B5018259}" srcOrd="8" destOrd="0" presId="urn:microsoft.com/office/officeart/2005/8/layout/hProcess7"/>
    <dgm:cxn modelId="{C8F77C0B-9FE5-4C0B-8DA4-014BC4E02739}" type="presParOf" srcId="{761A420C-8926-4C1C-AF44-BD43B5018259}" destId="{4415EE88-B964-4AC4-AEA8-3A40F55FDA1C}" srcOrd="0" destOrd="0" presId="urn:microsoft.com/office/officeart/2005/8/layout/hProcess7"/>
    <dgm:cxn modelId="{F3958E33-A1B9-4618-8B8F-5F6916683B50}" type="presParOf" srcId="{761A420C-8926-4C1C-AF44-BD43B5018259}" destId="{8E1E13A8-0235-410A-B9EA-60F6293B330C}" srcOrd="1" destOrd="0" presId="urn:microsoft.com/office/officeart/2005/8/layout/hProcess7"/>
    <dgm:cxn modelId="{EFD3A5B2-4C2B-4D39-BDC5-930AC97AB7DA}" type="presParOf" srcId="{761A420C-8926-4C1C-AF44-BD43B5018259}" destId="{8B339187-5AAF-4E9A-93BE-797411CEFBC7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240193-9A2D-40CF-BA62-5B32B4013721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45E28D-2BC2-42E3-8D4F-7AD9640189E0}">
      <dgm:prSet phldrT="[Текст]"/>
      <dgm:spPr/>
      <dgm:t>
        <a:bodyPr/>
        <a:lstStyle/>
        <a:p>
          <a:r>
            <a:rPr lang="ru-RU" sz="3200" dirty="0" smtClean="0"/>
            <a:t>Высшая:</a:t>
          </a:r>
          <a:endParaRPr lang="ru-RU" sz="3200" dirty="0"/>
        </a:p>
      </dgm:t>
    </dgm:pt>
    <dgm:pt modelId="{FAF0BD1E-FEFA-447E-9CAF-2FF37C4D6877}" type="parTrans" cxnId="{DB072F84-E790-4859-ABE0-6D02974C6B56}">
      <dgm:prSet/>
      <dgm:spPr/>
      <dgm:t>
        <a:bodyPr/>
        <a:lstStyle/>
        <a:p>
          <a:endParaRPr lang="ru-RU"/>
        </a:p>
      </dgm:t>
    </dgm:pt>
    <dgm:pt modelId="{73CCB90C-33D3-49A9-8FCC-0F7F8E9B092C}" type="sibTrans" cxnId="{DB072F84-E790-4859-ABE0-6D02974C6B56}">
      <dgm:prSet/>
      <dgm:spPr/>
      <dgm:t>
        <a:bodyPr/>
        <a:lstStyle/>
        <a:p>
          <a:endParaRPr lang="ru-RU"/>
        </a:p>
      </dgm:t>
    </dgm:pt>
    <dgm:pt modelId="{9E6DF1F6-D419-4161-86DF-A15977759C18}">
      <dgm:prSet phldrT="[Текст]" custT="1"/>
      <dgm:spPr/>
      <dgm:t>
        <a:bodyPr/>
        <a:lstStyle/>
        <a:p>
          <a:r>
            <a:rPr lang="ru-RU" sz="1600" dirty="0" smtClean="0"/>
            <a:t>Рестораны и кафе с высоким уровн</a:t>
          </a:r>
          <a:r>
            <a:rPr lang="ru-RU" sz="1400" dirty="0" smtClean="0"/>
            <a:t>ем услуг.</a:t>
          </a:r>
          <a:endParaRPr lang="ru-RU" sz="2500" dirty="0"/>
        </a:p>
      </dgm:t>
    </dgm:pt>
    <dgm:pt modelId="{0A39000F-F72E-430E-A88B-77619B1D6DDC}" type="parTrans" cxnId="{95AD8BC5-F9D7-4075-9133-C205C5686079}">
      <dgm:prSet/>
      <dgm:spPr/>
      <dgm:t>
        <a:bodyPr/>
        <a:lstStyle/>
        <a:p>
          <a:endParaRPr lang="ru-RU"/>
        </a:p>
      </dgm:t>
    </dgm:pt>
    <dgm:pt modelId="{6ED30893-C742-47EC-B443-7D2781DF7B0E}" type="sibTrans" cxnId="{95AD8BC5-F9D7-4075-9133-C205C5686079}">
      <dgm:prSet/>
      <dgm:spPr/>
      <dgm:t>
        <a:bodyPr/>
        <a:lstStyle/>
        <a:p>
          <a:endParaRPr lang="ru-RU"/>
        </a:p>
      </dgm:t>
    </dgm:pt>
    <dgm:pt modelId="{DDA6E78B-BDBA-4594-907B-260BF2AC4CAB}">
      <dgm:prSet phldrT="[Текст]" custT="1"/>
      <dgm:spPr/>
      <dgm:t>
        <a:bodyPr/>
        <a:lstStyle/>
        <a:p>
          <a:r>
            <a:rPr lang="ru-RU" sz="1600" dirty="0" smtClean="0"/>
            <a:t>Официанты здесь обязаны владеть иностранными языками.</a:t>
          </a:r>
          <a:endParaRPr lang="ru-RU" sz="1600" dirty="0"/>
        </a:p>
      </dgm:t>
    </dgm:pt>
    <dgm:pt modelId="{323FF2A5-D722-422C-8C94-1F1A48A335D2}" type="parTrans" cxnId="{38B872FA-8D60-46FF-9B9A-3109D65EB2DB}">
      <dgm:prSet/>
      <dgm:spPr/>
      <dgm:t>
        <a:bodyPr/>
        <a:lstStyle/>
        <a:p>
          <a:endParaRPr lang="ru-RU"/>
        </a:p>
      </dgm:t>
    </dgm:pt>
    <dgm:pt modelId="{F373D6FA-80F5-4EAA-ADAB-76C18EE08A76}" type="sibTrans" cxnId="{38B872FA-8D60-46FF-9B9A-3109D65EB2DB}">
      <dgm:prSet/>
      <dgm:spPr/>
      <dgm:t>
        <a:bodyPr/>
        <a:lstStyle/>
        <a:p>
          <a:endParaRPr lang="ru-RU"/>
        </a:p>
      </dgm:t>
    </dgm:pt>
    <dgm:pt modelId="{983616E5-9B97-47C9-9825-2C2C90C72BCA}">
      <dgm:prSet phldrT="[Текст]"/>
      <dgm:spPr/>
      <dgm:t>
        <a:bodyPr/>
        <a:lstStyle/>
        <a:p>
          <a:r>
            <a:rPr lang="en-US" sz="3600" dirty="0" smtClean="0"/>
            <a:t>I</a:t>
          </a:r>
          <a:r>
            <a:rPr lang="ru-RU" sz="3600" dirty="0" smtClean="0"/>
            <a:t> категория</a:t>
          </a:r>
          <a:endParaRPr lang="ru-RU" sz="3600" dirty="0"/>
        </a:p>
      </dgm:t>
    </dgm:pt>
    <dgm:pt modelId="{F7E89DD1-C9F0-477B-93C2-47E0FC920866}" type="parTrans" cxnId="{48B6099E-1811-4663-9E39-14088AB51E39}">
      <dgm:prSet/>
      <dgm:spPr/>
      <dgm:t>
        <a:bodyPr/>
        <a:lstStyle/>
        <a:p>
          <a:endParaRPr lang="ru-RU"/>
        </a:p>
      </dgm:t>
    </dgm:pt>
    <dgm:pt modelId="{3F4B6177-F588-46FA-9F4E-202B57BD16FA}" type="sibTrans" cxnId="{48B6099E-1811-4663-9E39-14088AB51E39}">
      <dgm:prSet/>
      <dgm:spPr/>
      <dgm:t>
        <a:bodyPr/>
        <a:lstStyle/>
        <a:p>
          <a:endParaRPr lang="ru-RU"/>
        </a:p>
      </dgm:t>
    </dgm:pt>
    <dgm:pt modelId="{980438DE-6646-42A1-9B34-C3F9B6CE9EA4}">
      <dgm:prSet phldrT="[Текст]" custT="1"/>
      <dgm:spPr/>
      <dgm:t>
        <a:bodyPr/>
        <a:lstStyle/>
        <a:p>
          <a:r>
            <a:rPr lang="ru-RU" sz="1600" dirty="0" smtClean="0"/>
            <a:t>Театральные и ресторанные буфеты.</a:t>
          </a:r>
          <a:endParaRPr lang="ru-RU" sz="1600" dirty="0"/>
        </a:p>
      </dgm:t>
    </dgm:pt>
    <dgm:pt modelId="{C5484F50-B448-4AD0-8C01-E9C06E4BC7CF}" type="parTrans" cxnId="{2A185842-EDF2-4292-86EA-EDBD74797BF6}">
      <dgm:prSet/>
      <dgm:spPr/>
      <dgm:t>
        <a:bodyPr/>
        <a:lstStyle/>
        <a:p>
          <a:endParaRPr lang="ru-RU"/>
        </a:p>
      </dgm:t>
    </dgm:pt>
    <dgm:pt modelId="{25929BD1-8933-4320-8721-16F9BD627D0A}" type="sibTrans" cxnId="{2A185842-EDF2-4292-86EA-EDBD74797BF6}">
      <dgm:prSet/>
      <dgm:spPr/>
      <dgm:t>
        <a:bodyPr/>
        <a:lstStyle/>
        <a:p>
          <a:endParaRPr lang="ru-RU"/>
        </a:p>
      </dgm:t>
    </dgm:pt>
    <dgm:pt modelId="{A0913F76-0543-412D-8C81-9C471F1D4C6C}">
      <dgm:prSet phldrT="[Текст]" custT="1"/>
      <dgm:spPr/>
      <dgm:t>
        <a:bodyPr/>
        <a:lstStyle/>
        <a:p>
          <a:r>
            <a:rPr lang="ru-RU" sz="1600" dirty="0" smtClean="0"/>
            <a:t>Буфеты на вокзалах и в аэропортах</a:t>
          </a:r>
          <a:endParaRPr lang="ru-RU" sz="1600" dirty="0"/>
        </a:p>
      </dgm:t>
    </dgm:pt>
    <dgm:pt modelId="{C3C50A23-3BA4-4B2E-BAFD-C2C7FE8C297D}" type="parTrans" cxnId="{78E1F5A3-2BC4-4270-BE5C-AE989B80A5B3}">
      <dgm:prSet/>
      <dgm:spPr/>
      <dgm:t>
        <a:bodyPr/>
        <a:lstStyle/>
        <a:p>
          <a:endParaRPr lang="ru-RU"/>
        </a:p>
      </dgm:t>
    </dgm:pt>
    <dgm:pt modelId="{73AAC7D7-EDBA-4F72-B8E4-2B3C08387A2C}" type="sibTrans" cxnId="{78E1F5A3-2BC4-4270-BE5C-AE989B80A5B3}">
      <dgm:prSet/>
      <dgm:spPr/>
      <dgm:t>
        <a:bodyPr/>
        <a:lstStyle/>
        <a:p>
          <a:endParaRPr lang="ru-RU"/>
        </a:p>
      </dgm:t>
    </dgm:pt>
    <dgm:pt modelId="{3AC6DA1B-8713-47C5-AB26-75B8F68F2BAB}">
      <dgm:prSet phldrT="[Текст]"/>
      <dgm:spPr/>
      <dgm:t>
        <a:bodyPr/>
        <a:lstStyle/>
        <a:p>
          <a:r>
            <a:rPr lang="en-US" sz="4000" dirty="0" smtClean="0"/>
            <a:t>II </a:t>
          </a:r>
          <a:r>
            <a:rPr lang="ru-RU" sz="4000" dirty="0" smtClean="0"/>
            <a:t>категория</a:t>
          </a:r>
          <a:endParaRPr lang="ru-RU" sz="4000" dirty="0"/>
        </a:p>
      </dgm:t>
    </dgm:pt>
    <dgm:pt modelId="{6842604F-172E-4F8E-9A4F-C81800640792}" type="parTrans" cxnId="{32C54B9C-2DF6-45D7-BC2C-1B89E6493814}">
      <dgm:prSet/>
      <dgm:spPr/>
      <dgm:t>
        <a:bodyPr/>
        <a:lstStyle/>
        <a:p>
          <a:endParaRPr lang="ru-RU"/>
        </a:p>
      </dgm:t>
    </dgm:pt>
    <dgm:pt modelId="{EF272D0A-02D6-446E-B9A2-DA10F08E7264}" type="sibTrans" cxnId="{32C54B9C-2DF6-45D7-BC2C-1B89E6493814}">
      <dgm:prSet/>
      <dgm:spPr/>
      <dgm:t>
        <a:bodyPr/>
        <a:lstStyle/>
        <a:p>
          <a:endParaRPr lang="ru-RU"/>
        </a:p>
      </dgm:t>
    </dgm:pt>
    <dgm:pt modelId="{55710CCC-4B84-4BF0-8381-9B5C1145BB94}">
      <dgm:prSet phldrT="[Текст]" custT="1"/>
      <dgm:spPr/>
      <dgm:t>
        <a:bodyPr/>
        <a:lstStyle/>
        <a:p>
          <a:r>
            <a:rPr lang="ru-RU" sz="1600" dirty="0" smtClean="0"/>
            <a:t>Столовые, закусочные, кафе, чайные.</a:t>
          </a:r>
          <a:endParaRPr lang="ru-RU" sz="1600" dirty="0"/>
        </a:p>
      </dgm:t>
    </dgm:pt>
    <dgm:pt modelId="{B0F83476-E141-4848-9A9F-78D5808D429D}" type="parTrans" cxnId="{38C6D965-32D8-4F05-B0F3-3B79EA1981B4}">
      <dgm:prSet/>
      <dgm:spPr/>
      <dgm:t>
        <a:bodyPr/>
        <a:lstStyle/>
        <a:p>
          <a:endParaRPr lang="ru-RU"/>
        </a:p>
      </dgm:t>
    </dgm:pt>
    <dgm:pt modelId="{54B565C5-368C-4585-8C38-691E3CFE6D89}" type="sibTrans" cxnId="{38C6D965-32D8-4F05-B0F3-3B79EA1981B4}">
      <dgm:prSet/>
      <dgm:spPr/>
      <dgm:t>
        <a:bodyPr/>
        <a:lstStyle/>
        <a:p>
          <a:endParaRPr lang="ru-RU"/>
        </a:p>
      </dgm:t>
    </dgm:pt>
    <dgm:pt modelId="{84052E0C-5F7B-4913-A7D6-9A0A78E6B612}">
      <dgm:prSet phldrT="[Текст]" custT="1"/>
      <dgm:spPr/>
      <dgm:t>
        <a:bodyPr/>
        <a:lstStyle/>
        <a:p>
          <a:r>
            <a:rPr lang="ru-RU" sz="1600" dirty="0" smtClean="0"/>
            <a:t>Буфеты в кинотеатрах</a:t>
          </a:r>
          <a:endParaRPr lang="ru-RU" sz="1600" dirty="0"/>
        </a:p>
      </dgm:t>
    </dgm:pt>
    <dgm:pt modelId="{B09F8007-ADBD-4D56-883D-109E7B344432}" type="parTrans" cxnId="{85D54A07-2223-43CE-9416-B88A7A2C2D1D}">
      <dgm:prSet/>
      <dgm:spPr/>
      <dgm:t>
        <a:bodyPr/>
        <a:lstStyle/>
        <a:p>
          <a:endParaRPr lang="ru-RU"/>
        </a:p>
      </dgm:t>
    </dgm:pt>
    <dgm:pt modelId="{5AB4D229-E61E-4F6E-AA51-EA53F21A935A}" type="sibTrans" cxnId="{85D54A07-2223-43CE-9416-B88A7A2C2D1D}">
      <dgm:prSet/>
      <dgm:spPr/>
      <dgm:t>
        <a:bodyPr/>
        <a:lstStyle/>
        <a:p>
          <a:endParaRPr lang="ru-RU"/>
        </a:p>
      </dgm:t>
    </dgm:pt>
    <dgm:pt modelId="{69831288-442D-4FE3-BF48-57E246C76F50}" type="pres">
      <dgm:prSet presAssocID="{1E240193-9A2D-40CF-BA62-5B32B40137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8DF247-8B3E-4838-A293-CC9F5E626890}" type="pres">
      <dgm:prSet presAssocID="{0245E28D-2BC2-42E3-8D4F-7AD9640189E0}" presName="node" presStyleLbl="node1" presStyleIdx="0" presStyleCnt="3" custScaleX="64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B2213-30C2-4EBA-BFF9-0A7E610210E5}" type="pres">
      <dgm:prSet presAssocID="{73CCB90C-33D3-49A9-8FCC-0F7F8E9B092C}" presName="sibTrans" presStyleCnt="0"/>
      <dgm:spPr/>
    </dgm:pt>
    <dgm:pt modelId="{41D92976-D400-4F55-8A59-C9B2BD0C5D4B}" type="pres">
      <dgm:prSet presAssocID="{983616E5-9B97-47C9-9825-2C2C90C72BCA}" presName="node" presStyleLbl="node1" presStyleIdx="1" presStyleCnt="3" custScaleX="622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C67BE-57FD-4110-8040-84D18DA59B20}" type="pres">
      <dgm:prSet presAssocID="{3F4B6177-F588-46FA-9F4E-202B57BD16FA}" presName="sibTrans" presStyleCnt="0"/>
      <dgm:spPr/>
    </dgm:pt>
    <dgm:pt modelId="{AD1EACE5-66E8-4C1E-A577-CBE243DF5604}" type="pres">
      <dgm:prSet presAssocID="{3AC6DA1B-8713-47C5-AB26-75B8F68F2BAB}" presName="node" presStyleLbl="node1" presStyleIdx="2" presStyleCnt="3" custScaleX="63014" custLinFactNeighborX="63887" custLinFactNeighborY="-1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E1F5A3-2BC4-4270-BE5C-AE989B80A5B3}" srcId="{983616E5-9B97-47C9-9825-2C2C90C72BCA}" destId="{A0913F76-0543-412D-8C81-9C471F1D4C6C}" srcOrd="1" destOrd="0" parTransId="{C3C50A23-3BA4-4B2E-BAFD-C2C7FE8C297D}" sibTransId="{73AAC7D7-EDBA-4F72-B8E4-2B3C08387A2C}"/>
    <dgm:cxn modelId="{38B872FA-8D60-46FF-9B9A-3109D65EB2DB}" srcId="{0245E28D-2BC2-42E3-8D4F-7AD9640189E0}" destId="{DDA6E78B-BDBA-4594-907B-260BF2AC4CAB}" srcOrd="1" destOrd="0" parTransId="{323FF2A5-D722-422C-8C94-1F1A48A335D2}" sibTransId="{F373D6FA-80F5-4EAA-ADAB-76C18EE08A76}"/>
    <dgm:cxn modelId="{CA6CC947-8AAD-4834-8527-B8616F5015C1}" type="presOf" srcId="{9E6DF1F6-D419-4161-86DF-A15977759C18}" destId="{EF8DF247-8B3E-4838-A293-CC9F5E626890}" srcOrd="0" destOrd="1" presId="urn:microsoft.com/office/officeart/2005/8/layout/hList6"/>
    <dgm:cxn modelId="{83ED9C2A-50C2-469E-8937-46B667DD72BD}" type="presOf" srcId="{0245E28D-2BC2-42E3-8D4F-7AD9640189E0}" destId="{EF8DF247-8B3E-4838-A293-CC9F5E626890}" srcOrd="0" destOrd="0" presId="urn:microsoft.com/office/officeart/2005/8/layout/hList6"/>
    <dgm:cxn modelId="{D63553B6-542E-4CD8-89A3-E679F769A53F}" type="presOf" srcId="{1E240193-9A2D-40CF-BA62-5B32B4013721}" destId="{69831288-442D-4FE3-BF48-57E246C76F50}" srcOrd="0" destOrd="0" presId="urn:microsoft.com/office/officeart/2005/8/layout/hList6"/>
    <dgm:cxn modelId="{26D631E8-A913-4C57-8D41-8CE82CA67D6E}" type="presOf" srcId="{3AC6DA1B-8713-47C5-AB26-75B8F68F2BAB}" destId="{AD1EACE5-66E8-4C1E-A577-CBE243DF5604}" srcOrd="0" destOrd="0" presId="urn:microsoft.com/office/officeart/2005/8/layout/hList6"/>
    <dgm:cxn modelId="{38C6D965-32D8-4F05-B0F3-3B79EA1981B4}" srcId="{3AC6DA1B-8713-47C5-AB26-75B8F68F2BAB}" destId="{55710CCC-4B84-4BF0-8381-9B5C1145BB94}" srcOrd="0" destOrd="0" parTransId="{B0F83476-E141-4848-9A9F-78D5808D429D}" sibTransId="{54B565C5-368C-4585-8C38-691E3CFE6D89}"/>
    <dgm:cxn modelId="{72C31C0E-E08D-43F8-8DA2-B675DF8540EC}" type="presOf" srcId="{A0913F76-0543-412D-8C81-9C471F1D4C6C}" destId="{41D92976-D400-4F55-8A59-C9B2BD0C5D4B}" srcOrd="0" destOrd="2" presId="urn:microsoft.com/office/officeart/2005/8/layout/hList6"/>
    <dgm:cxn modelId="{48B6099E-1811-4663-9E39-14088AB51E39}" srcId="{1E240193-9A2D-40CF-BA62-5B32B4013721}" destId="{983616E5-9B97-47C9-9825-2C2C90C72BCA}" srcOrd="1" destOrd="0" parTransId="{F7E89DD1-C9F0-477B-93C2-47E0FC920866}" sibTransId="{3F4B6177-F588-46FA-9F4E-202B57BD16FA}"/>
    <dgm:cxn modelId="{C3C8DFE8-6867-4818-AFD1-AB7F0669F178}" type="presOf" srcId="{980438DE-6646-42A1-9B34-C3F9B6CE9EA4}" destId="{41D92976-D400-4F55-8A59-C9B2BD0C5D4B}" srcOrd="0" destOrd="1" presId="urn:microsoft.com/office/officeart/2005/8/layout/hList6"/>
    <dgm:cxn modelId="{89543DEB-E7E5-44EB-BC5E-86E61B096BC4}" type="presOf" srcId="{DDA6E78B-BDBA-4594-907B-260BF2AC4CAB}" destId="{EF8DF247-8B3E-4838-A293-CC9F5E626890}" srcOrd="0" destOrd="2" presId="urn:microsoft.com/office/officeart/2005/8/layout/hList6"/>
    <dgm:cxn modelId="{DB072F84-E790-4859-ABE0-6D02974C6B56}" srcId="{1E240193-9A2D-40CF-BA62-5B32B4013721}" destId="{0245E28D-2BC2-42E3-8D4F-7AD9640189E0}" srcOrd="0" destOrd="0" parTransId="{FAF0BD1E-FEFA-447E-9CAF-2FF37C4D6877}" sibTransId="{73CCB90C-33D3-49A9-8FCC-0F7F8E9B092C}"/>
    <dgm:cxn modelId="{95CA32D2-B383-4A2E-9CC6-64F3CB7A39B9}" type="presOf" srcId="{983616E5-9B97-47C9-9825-2C2C90C72BCA}" destId="{41D92976-D400-4F55-8A59-C9B2BD0C5D4B}" srcOrd="0" destOrd="0" presId="urn:microsoft.com/office/officeart/2005/8/layout/hList6"/>
    <dgm:cxn modelId="{9329DF43-37BD-4C60-9B70-D7B43A4F7E62}" type="presOf" srcId="{84052E0C-5F7B-4913-A7D6-9A0A78E6B612}" destId="{AD1EACE5-66E8-4C1E-A577-CBE243DF5604}" srcOrd="0" destOrd="2" presId="urn:microsoft.com/office/officeart/2005/8/layout/hList6"/>
    <dgm:cxn modelId="{95AD8BC5-F9D7-4075-9133-C205C5686079}" srcId="{0245E28D-2BC2-42E3-8D4F-7AD9640189E0}" destId="{9E6DF1F6-D419-4161-86DF-A15977759C18}" srcOrd="0" destOrd="0" parTransId="{0A39000F-F72E-430E-A88B-77619B1D6DDC}" sibTransId="{6ED30893-C742-47EC-B443-7D2781DF7B0E}"/>
    <dgm:cxn modelId="{32C54B9C-2DF6-45D7-BC2C-1B89E6493814}" srcId="{1E240193-9A2D-40CF-BA62-5B32B4013721}" destId="{3AC6DA1B-8713-47C5-AB26-75B8F68F2BAB}" srcOrd="2" destOrd="0" parTransId="{6842604F-172E-4F8E-9A4F-C81800640792}" sibTransId="{EF272D0A-02D6-446E-B9A2-DA10F08E7264}"/>
    <dgm:cxn modelId="{2A185842-EDF2-4292-86EA-EDBD74797BF6}" srcId="{983616E5-9B97-47C9-9825-2C2C90C72BCA}" destId="{980438DE-6646-42A1-9B34-C3F9B6CE9EA4}" srcOrd="0" destOrd="0" parTransId="{C5484F50-B448-4AD0-8C01-E9C06E4BC7CF}" sibTransId="{25929BD1-8933-4320-8721-16F9BD627D0A}"/>
    <dgm:cxn modelId="{85D54A07-2223-43CE-9416-B88A7A2C2D1D}" srcId="{3AC6DA1B-8713-47C5-AB26-75B8F68F2BAB}" destId="{84052E0C-5F7B-4913-A7D6-9A0A78E6B612}" srcOrd="1" destOrd="0" parTransId="{B09F8007-ADBD-4D56-883D-109E7B344432}" sibTransId="{5AB4D229-E61E-4F6E-AA51-EA53F21A935A}"/>
    <dgm:cxn modelId="{9E44C7DF-E0E3-45C1-A539-8194987E11A3}" type="presOf" srcId="{55710CCC-4B84-4BF0-8381-9B5C1145BB94}" destId="{AD1EACE5-66E8-4C1E-A577-CBE243DF5604}" srcOrd="0" destOrd="1" presId="urn:microsoft.com/office/officeart/2005/8/layout/hList6"/>
    <dgm:cxn modelId="{273E1BEF-CA9E-4754-B0D2-DDD34324BD9F}" type="presParOf" srcId="{69831288-442D-4FE3-BF48-57E246C76F50}" destId="{EF8DF247-8B3E-4838-A293-CC9F5E626890}" srcOrd="0" destOrd="0" presId="urn:microsoft.com/office/officeart/2005/8/layout/hList6"/>
    <dgm:cxn modelId="{85B99DF4-2E31-4721-9FDD-341E700C3937}" type="presParOf" srcId="{69831288-442D-4FE3-BF48-57E246C76F50}" destId="{66EB2213-30C2-4EBA-BFF9-0A7E610210E5}" srcOrd="1" destOrd="0" presId="urn:microsoft.com/office/officeart/2005/8/layout/hList6"/>
    <dgm:cxn modelId="{54CDDC96-3D91-42D4-BFB4-1090A741E37F}" type="presParOf" srcId="{69831288-442D-4FE3-BF48-57E246C76F50}" destId="{41D92976-D400-4F55-8A59-C9B2BD0C5D4B}" srcOrd="2" destOrd="0" presId="urn:microsoft.com/office/officeart/2005/8/layout/hList6"/>
    <dgm:cxn modelId="{7C9FA614-6A58-4E62-B5AE-F99E54FE711E}" type="presParOf" srcId="{69831288-442D-4FE3-BF48-57E246C76F50}" destId="{3A9C67BE-57FD-4110-8040-84D18DA59B20}" srcOrd="3" destOrd="0" presId="urn:microsoft.com/office/officeart/2005/8/layout/hList6"/>
    <dgm:cxn modelId="{60969371-CFF0-4B5A-A6FA-902F8D29496A}" type="presParOf" srcId="{69831288-442D-4FE3-BF48-57E246C76F50}" destId="{AD1EACE5-66E8-4C1E-A577-CBE243DF5604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CF091-7733-4D9E-BEAB-76533C33B555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4A58D-0F3A-40FE-BDE8-01F8D348E9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937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4A58D-0F3A-40FE-BDE8-01F8D348E9F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327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4A58D-0F3A-40FE-BDE8-01F8D348E9F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546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4A58D-0F3A-40FE-BDE8-01F8D348E9F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415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4A58D-0F3A-40FE-BDE8-01F8D348E9F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74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4A58D-0F3A-40FE-BDE8-01F8D348E9F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767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4A58D-0F3A-40FE-BDE8-01F8D348E9F3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122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4A58D-0F3A-40FE-BDE8-01F8D348E9F3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104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4A58D-0F3A-40FE-BDE8-01F8D348E9F3}" type="slidenum">
              <a:rPr lang="ru-RU" smtClean="0"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79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0D95A4E-E1E4-4434-9845-66D373A54EC7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E9D6F41-C7FF-46D9-B85F-3E7B6A64D37D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04856" cy="1728192"/>
          </a:xfrm>
        </p:spPr>
        <p:txBody>
          <a:bodyPr/>
          <a:lstStyle/>
          <a:p>
            <a:r>
              <a:rPr lang="ru-RU" b="1" dirty="0" smtClean="0"/>
              <a:t>                  Сервировка                              стола        </a:t>
            </a:r>
            <a:r>
              <a:rPr lang="ru-RU" sz="2000" b="1" dirty="0" smtClean="0"/>
              <a:t>   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717032"/>
            <a:ext cx="7632848" cy="244827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Технология </a:t>
            </a:r>
            <a:r>
              <a:rPr lang="ru-RU" sz="2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8 класс (девочки) 2 урока</a:t>
            </a:r>
          </a:p>
          <a:p>
            <a:endParaRPr lang="ru-RU" dirty="0"/>
          </a:p>
          <a:p>
            <a:r>
              <a:rPr lang="ru-RU" sz="2400" dirty="0" smtClean="0"/>
              <a:t>Учитель технологии МАОУ СОШ №31</a:t>
            </a:r>
          </a:p>
          <a:p>
            <a:r>
              <a:rPr lang="ru-RU" sz="2400" dirty="0"/>
              <a:t>г</a:t>
            </a:r>
            <a:r>
              <a:rPr lang="ru-RU" sz="2400" dirty="0" smtClean="0"/>
              <a:t>. Южно-Сахалинска</a:t>
            </a:r>
          </a:p>
          <a:p>
            <a:r>
              <a:rPr lang="ru-RU" sz="2400" dirty="0" smtClean="0"/>
              <a:t>Сторожук Ярослава Рашитовна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2999629" cy="213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62548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3212" y="332656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ru-RU" dirty="0"/>
              <a:t>Банкет за столом с частичным обслуживанием</a:t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36023" y="980728"/>
            <a:ext cx="2923809" cy="4608512"/>
          </a:xfrm>
        </p:spPr>
        <p:txBody>
          <a:bodyPr>
            <a:normAutofit/>
          </a:bodyPr>
          <a:lstStyle/>
          <a:p>
            <a:pPr indent="457200" algn="l"/>
            <a:r>
              <a:rPr lang="ru-RU" sz="1800" dirty="0"/>
              <a:t>В меню банкета входит обычно большой ассортимент холодных блюд, закусок и различных напитков</a:t>
            </a:r>
            <a:r>
              <a:rPr lang="ru-RU" sz="1800" dirty="0" smtClean="0"/>
              <a:t>.</a:t>
            </a:r>
          </a:p>
          <a:p>
            <a:pPr indent="457200" algn="l"/>
            <a:r>
              <a:rPr lang="ru-RU" sz="1800" dirty="0"/>
              <a:t>Посуду с блюдами и закусками расставляют в один или в два ряда в зависимости от ширины стола, количества закусок и размера посуды.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52120" y="3211033"/>
            <a:ext cx="3034680" cy="29151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Ярослава\Desktop\сервировка\m-70_banket_640x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1916832"/>
            <a:ext cx="4679181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925144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Autofit/>
          </a:bodyPr>
          <a:lstStyle/>
          <a:p>
            <a:pPr indent="457200"/>
            <a:r>
              <a:rPr lang="ru-RU" sz="2000" b="1" dirty="0"/>
              <a:t>Комбинированный банкет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1800" dirty="0"/>
              <a:t>С</a:t>
            </a:r>
            <a:r>
              <a:rPr lang="ru-RU" sz="1800" dirty="0" smtClean="0"/>
              <a:t>остоит </a:t>
            </a:r>
            <a:r>
              <a:rPr lang="ru-RU" sz="1800" dirty="0"/>
              <a:t>обычно из двух-трех банкетов, например из банкета-фуршет и банкета за столом с полным обслуживанием. Для проведения такого банкета требуется два смежных зала. Вначале гостей приглашают в первый зал с накрытым фуршетным столом (столами), в котором предлагают холодные закуски </a:t>
            </a:r>
            <a:r>
              <a:rPr lang="ru-RU" sz="1800" dirty="0" smtClean="0"/>
              <a:t>и напитки. . </a:t>
            </a:r>
            <a:r>
              <a:rPr lang="ru-RU" sz="1800" dirty="0"/>
              <a:t>Затем через 30-40 мин гостей приглашают в другой зал, подготовленный для банкета за столом с полным обслуживанием.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3789040"/>
            <a:ext cx="3178696" cy="233712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3861048"/>
            <a:ext cx="4038600" cy="226511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1" name="Picture 3" descr="C:\Users\Ярослава\Desktop\сервировка\банк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48951"/>
            <a:ext cx="4384874" cy="351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Ярослава\Desktop\сервировка\0311799001270213356_sm_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8951"/>
            <a:ext cx="4082344" cy="35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20601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План свадебного банкета</a:t>
            </a:r>
            <a:endParaRPr lang="ru-RU" sz="24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331640" y="4149081"/>
            <a:ext cx="3164160" cy="15121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652120" y="3925141"/>
            <a:ext cx="3106688" cy="16641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4514" name="Picture 2" descr="C:\Users\Ярослава\Desktop\сервировка\151-kak-pravilno-rassadit-gostey-na-svadbe-rassadka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276872"/>
            <a:ext cx="4387798" cy="376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5" name="Picture 3" descr="C:\Users\Ярослава\Desktop\сервировка\151-kak-pravilno-rassadit-gostey-na-svadbe-rassadka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898" y="2276872"/>
            <a:ext cx="4049590" cy="374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63030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r>
              <a:rPr lang="ru-RU" sz="2400" b="1" dirty="0"/>
              <a:t>Пример полной сервировки для вечернего обслуживания:</a:t>
            </a:r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5604" y="1646238"/>
            <a:ext cx="5372791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091797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260648"/>
            <a:ext cx="3008313" cy="63567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Банкет-фуршет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632847" y="2420888"/>
            <a:ext cx="1152128" cy="21602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476672"/>
            <a:ext cx="6192688" cy="6192688"/>
          </a:xfrm>
        </p:spPr>
        <p:txBody>
          <a:bodyPr>
            <a:noAutofit/>
          </a:bodyPr>
          <a:lstStyle/>
          <a:p>
            <a:pPr indent="457200"/>
            <a:r>
              <a:rPr lang="ru-RU" sz="1800" dirty="0"/>
              <a:t> Предметы сервировки, напитки, фрукты и закуски заранее ставят на стол.</a:t>
            </a:r>
          </a:p>
          <a:p>
            <a:pPr indent="457200"/>
            <a:r>
              <a:rPr lang="ru-RU" sz="1800" dirty="0"/>
              <a:t>Начинают сервировку стола с расстановки стеклянной или  хрустальной  посуды.</a:t>
            </a:r>
          </a:p>
          <a:p>
            <a:pPr indent="457200"/>
            <a:r>
              <a:rPr lang="ru-RU" sz="1800" dirty="0"/>
              <a:t>Как правило, стол сервируют с двух сторон.</a:t>
            </a:r>
          </a:p>
          <a:p>
            <a:pPr indent="457200"/>
            <a:r>
              <a:rPr lang="ru-RU" sz="1800" dirty="0" smtClean="0"/>
              <a:t> </a:t>
            </a:r>
            <a:r>
              <a:rPr lang="ru-RU" sz="1800" dirty="0"/>
              <a:t>При расстановке стекла в два ряда на конце стола ставят фужеры в  </a:t>
            </a:r>
            <a:r>
              <a:rPr lang="ru-RU" sz="1800" dirty="0" smtClean="0"/>
              <a:t>виде треугольника </a:t>
            </a:r>
            <a:r>
              <a:rPr lang="ru-RU" sz="1800" dirty="0"/>
              <a:t>по 10- 15 штук вершиной к торцу. Концы стола на расстоянии  </a:t>
            </a:r>
            <a:r>
              <a:rPr lang="ru-RU" sz="1800" dirty="0" smtClean="0"/>
              <a:t>         15-20 </a:t>
            </a:r>
            <a:r>
              <a:rPr lang="ru-RU" sz="1800" dirty="0"/>
              <a:t>см. должны быть свободными.</a:t>
            </a:r>
          </a:p>
          <a:p>
            <a:pPr indent="457200"/>
            <a:r>
              <a:rPr lang="ru-RU" sz="1800" dirty="0"/>
              <a:t>      Вазы с цветами и фруктами, бутылки с напитками  ставят  по  оси  </a:t>
            </a:r>
            <a:r>
              <a:rPr lang="ru-RU" sz="1800" dirty="0" smtClean="0"/>
              <a:t>стола</a:t>
            </a:r>
          </a:p>
          <a:p>
            <a:pPr indent="457200"/>
            <a:r>
              <a:rPr lang="ru-RU" sz="1800" dirty="0"/>
              <a:t> После расстановки фужеров </a:t>
            </a:r>
            <a:r>
              <a:rPr lang="ru-RU" sz="1800" dirty="0" smtClean="0"/>
              <a:t> </a:t>
            </a:r>
            <a:r>
              <a:rPr lang="ru-RU" sz="1800" dirty="0"/>
              <a:t>на фуршетный стол  ставят  </a:t>
            </a:r>
            <a:r>
              <a:rPr lang="ru-RU" sz="1800" dirty="0" smtClean="0"/>
              <a:t>стопками(по </a:t>
            </a:r>
            <a:r>
              <a:rPr lang="ru-RU" sz="1800" dirty="0"/>
              <a:t>6-8 шт.) закусочные и  за  ними   десертные  тарелки.  Стопки  </a:t>
            </a:r>
            <a:r>
              <a:rPr lang="ru-RU" sz="1800" dirty="0" smtClean="0"/>
              <a:t>закусочных тарелок </a:t>
            </a:r>
            <a:r>
              <a:rPr lang="ru-RU" sz="1800" dirty="0"/>
              <a:t>размещают на расстоянии 2 см. </a:t>
            </a:r>
            <a:r>
              <a:rPr lang="ru-RU" sz="1800" dirty="0" smtClean="0"/>
              <a:t>от   края стола.</a:t>
            </a:r>
            <a:endParaRPr lang="ru-RU" sz="1800" dirty="0"/>
          </a:p>
          <a:p>
            <a:pPr indent="457200"/>
            <a:r>
              <a:rPr lang="ru-RU" sz="1800" dirty="0"/>
              <a:t>Стопки тарелок по обеим сторонам располагают симметрично  через  каждые  </a:t>
            </a:r>
            <a:r>
              <a:rPr lang="ru-RU" sz="1800" dirty="0" smtClean="0"/>
              <a:t>1,5–2м.</a:t>
            </a:r>
          </a:p>
          <a:p>
            <a:pPr indent="457200"/>
            <a:r>
              <a:rPr lang="ru-RU" sz="1800" dirty="0"/>
              <a:t> Затем стол сервируют приборами.  Их  располагают  группами:  вилки </a:t>
            </a:r>
            <a:r>
              <a:rPr lang="ru-RU" sz="1800" dirty="0" smtClean="0"/>
              <a:t>–в таком </a:t>
            </a:r>
            <a:r>
              <a:rPr lang="ru-RU" sz="1800" dirty="0"/>
              <a:t>же количестве, что и тарелки, ножей должно быть в 2 раза меньше. 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68760"/>
            <a:ext cx="2249487" cy="479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315955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69138"/>
            <a:ext cx="1288897" cy="3760394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Банкет-фуршет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b="0" dirty="0"/>
              <a:t>от французского «а-ля фуршет», что означает «на вилку» Основным столовым прибором во время еды является вилка закусочная.</a:t>
            </a:r>
            <a:br>
              <a:rPr lang="ru-RU" sz="1600" b="0" dirty="0"/>
            </a:br>
            <a:endParaRPr lang="ru-RU" sz="16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4653136"/>
            <a:ext cx="8453222" cy="2028998"/>
          </a:xfrm>
        </p:spPr>
        <p:txBody>
          <a:bodyPr>
            <a:normAutofit fontScale="92500"/>
          </a:bodyPr>
          <a:lstStyle/>
          <a:p>
            <a:pPr indent="457200" algn="l"/>
            <a:r>
              <a:rPr lang="ru-RU" sz="1800" dirty="0"/>
              <a:t>Меню банкета-фуршета состоит в основном из закусок, ассортимент которых значительно шире, чем меню других банкетов. Иногда в меню банкета-фуршета включают вторые горячие блюда, </a:t>
            </a:r>
            <a:r>
              <a:rPr lang="ru-RU" sz="1800" dirty="0" smtClean="0"/>
              <a:t> </a:t>
            </a:r>
            <a:r>
              <a:rPr lang="ru-RU" sz="1800" dirty="0"/>
              <a:t>которые подают как горячую закуску. Мясо предварительно нарезают небольшими ломтиками, затем снова придают форму тушки. Едят </a:t>
            </a:r>
            <a:r>
              <a:rPr lang="ru-RU" sz="1800" dirty="0" smtClean="0"/>
              <a:t>эти </a:t>
            </a:r>
            <a:r>
              <a:rPr lang="ru-RU" sz="1800" dirty="0"/>
              <a:t>блюдо, используя закусочную тарелку и закусочные приборы. Все закуски приготовляют (нарезают) небольшими порциями, чтобы их удобно было есть стоя с помощью одной вилки.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95536" y="229601"/>
            <a:ext cx="8534400" cy="4343400"/>
          </a:xfrm>
        </p:spPr>
      </p:sp>
      <p:pic>
        <p:nvPicPr>
          <p:cNvPr id="16386" name="Picture 2" descr="C:\Users\Ярослава\Desktop\сервировка\a18b748984eecb0980fd09c23e934b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3351"/>
            <a:ext cx="5896638" cy="392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3100237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188640"/>
            <a:ext cx="3008313" cy="1162050"/>
          </a:xfrm>
        </p:spPr>
        <p:txBody>
          <a:bodyPr>
            <a:normAutofit/>
          </a:bodyPr>
          <a:lstStyle/>
          <a:p>
            <a:r>
              <a:rPr lang="ru-RU" dirty="0"/>
              <a:t>Банкет-фуршет</a:t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79513" y="1163885"/>
            <a:ext cx="3806614" cy="5361459"/>
          </a:xfrm>
        </p:spPr>
        <p:txBody>
          <a:bodyPr>
            <a:normAutofit fontScale="77500" lnSpcReduction="20000"/>
          </a:bodyPr>
          <a:lstStyle/>
          <a:p>
            <a:pPr indent="457200" algn="l">
              <a:lnSpc>
                <a:spcPct val="120000"/>
              </a:lnSpc>
            </a:pPr>
            <a:r>
              <a:rPr lang="ru-RU" sz="1900" dirty="0"/>
              <a:t> Во время проведения банкета-фуршета гости едят и пьют, стоя у столов,</a:t>
            </a:r>
          </a:p>
          <a:p>
            <a:pPr indent="457200" algn="l">
              <a:lnSpc>
                <a:spcPct val="120000"/>
              </a:lnSpc>
            </a:pPr>
            <a:r>
              <a:rPr lang="ru-RU" sz="1900" dirty="0"/>
              <a:t>к которым не ставят стулья.</a:t>
            </a:r>
          </a:p>
          <a:p>
            <a:pPr indent="457200" algn="l">
              <a:lnSpc>
                <a:spcPct val="120000"/>
              </a:lnSpc>
            </a:pPr>
            <a:r>
              <a:rPr lang="ru-RU" sz="1900" dirty="0"/>
              <a:t>      На банкете гостям предоставляется свободный выбор места в зале.  Гости</a:t>
            </a:r>
          </a:p>
          <a:p>
            <a:pPr indent="457200" algn="l">
              <a:lnSpc>
                <a:spcPct val="120000"/>
              </a:lnSpc>
            </a:pPr>
            <a:r>
              <a:rPr lang="ru-RU" sz="1900" dirty="0"/>
              <a:t>сами выбирают  блюда и напитки, расставленные на столе, едят и пьют стоя  </a:t>
            </a:r>
            <a:r>
              <a:rPr lang="ru-RU" sz="1900" dirty="0" smtClean="0"/>
              <a:t>за фуршетным </a:t>
            </a:r>
            <a:r>
              <a:rPr lang="ru-RU" sz="1900" dirty="0"/>
              <a:t>столом или около него. В любое время они могут уйти </a:t>
            </a:r>
            <a:r>
              <a:rPr lang="ru-RU" sz="1900" dirty="0" smtClean="0"/>
              <a:t>с банкета</a:t>
            </a:r>
            <a:r>
              <a:rPr lang="ru-RU" sz="1900" dirty="0"/>
              <a:t>,  </a:t>
            </a:r>
            <a:r>
              <a:rPr lang="ru-RU" sz="1900" dirty="0" smtClean="0"/>
              <a:t>не дожидаясь </a:t>
            </a:r>
            <a:r>
              <a:rPr lang="ru-RU" sz="1900" dirty="0"/>
              <a:t>его окончания</a:t>
            </a:r>
            <a:r>
              <a:rPr lang="ru-RU" sz="1900" dirty="0" smtClean="0"/>
              <a:t>.</a:t>
            </a:r>
          </a:p>
          <a:p>
            <a:pPr indent="457200" algn="l">
              <a:lnSpc>
                <a:spcPct val="120000"/>
              </a:lnSpc>
            </a:pPr>
            <a:endParaRPr lang="ru-RU" sz="1900" dirty="0"/>
          </a:p>
          <a:p>
            <a:pPr indent="457200" algn="l">
              <a:lnSpc>
                <a:spcPct val="120000"/>
              </a:lnSpc>
            </a:pPr>
            <a:endParaRPr lang="ru-RU" sz="1900" dirty="0" smtClean="0"/>
          </a:p>
          <a:p>
            <a:pPr indent="457200" algn="l">
              <a:lnSpc>
                <a:spcPct val="120000"/>
              </a:lnSpc>
            </a:pPr>
            <a:r>
              <a:rPr lang="ru-RU" sz="1900" dirty="0"/>
              <a:t>Столы для банкета-фуршета должны быть несколько выше обычных (90- </a:t>
            </a:r>
            <a:r>
              <a:rPr lang="ru-RU" sz="1900" dirty="0" smtClean="0"/>
              <a:t>100 см</a:t>
            </a:r>
            <a:r>
              <a:rPr lang="ru-RU" sz="1900" dirty="0"/>
              <a:t>). </a:t>
            </a:r>
            <a:endParaRPr lang="ru-RU" sz="1900" dirty="0" smtClean="0"/>
          </a:p>
          <a:p>
            <a:pPr indent="457200" algn="l">
              <a:lnSpc>
                <a:spcPct val="120000"/>
              </a:lnSpc>
            </a:pPr>
            <a:r>
              <a:rPr lang="ru-RU" sz="1900" dirty="0"/>
              <a:t>Фуршетные столы накрывают банкетными скатертями так, чтобы концы их со всех сторон стола свисали одинаково, на расстоянии 5-10 см от пола</a:t>
            </a:r>
            <a:r>
              <a:rPr lang="ru-RU" sz="1600" dirty="0"/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99992" y="2204864"/>
            <a:ext cx="3168352" cy="39212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Ярослава\Desktop\сервировка\yantarny-IMG_17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127" y="1844824"/>
            <a:ext cx="489654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733463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4169" y="260648"/>
            <a:ext cx="3008313" cy="648072"/>
          </a:xfrm>
        </p:spPr>
        <p:txBody>
          <a:bodyPr>
            <a:normAutofit/>
          </a:bodyPr>
          <a:lstStyle/>
          <a:p>
            <a:r>
              <a:rPr lang="ru-RU" dirty="0" smtClean="0"/>
              <a:t>Банкет-фуршет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179512" y="548680"/>
            <a:ext cx="3008313" cy="5937523"/>
          </a:xfrm>
        </p:spPr>
        <p:txBody>
          <a:bodyPr>
            <a:normAutofit/>
          </a:bodyPr>
          <a:lstStyle/>
          <a:p>
            <a:pPr indent="457200" algn="l"/>
            <a:r>
              <a:rPr lang="ru-RU" sz="1800" dirty="0"/>
              <a:t>Столы для банкета устанавливают в зале в виде прямоугольника или в виде букв П, Т и Ш, но так, чтобы расстояние между столами и от столов до стен зала было достаточным, не менее 1.5 м, для свободного передвижения гостей. У стен или по углам зала располагают небольшие круглые или квадратные столы, накрытые скатертями, на которые ставят </a:t>
            </a:r>
            <a:r>
              <a:rPr lang="ru-RU" sz="1800" dirty="0" smtClean="0"/>
              <a:t>цветы </a:t>
            </a:r>
            <a:r>
              <a:rPr lang="ru-RU" sz="1800" dirty="0"/>
              <a:t>в высоких вазах, бумажные салфетки.</a:t>
            </a:r>
          </a:p>
          <a:p>
            <a:pPr indent="457200" algn="l"/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08921"/>
            <a:ext cx="5111750" cy="16561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0418" name="Picture 2" descr="C:\Users\Ярослава\Pictures\zalj_rest_rus_versal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72816"/>
            <a:ext cx="5545934" cy="41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083025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327845"/>
            <a:ext cx="3008313" cy="580875"/>
          </a:xfrm>
        </p:spPr>
        <p:txBody>
          <a:bodyPr>
            <a:normAutofit/>
          </a:bodyPr>
          <a:lstStyle/>
          <a:p>
            <a:r>
              <a:rPr lang="ru-RU" dirty="0" smtClean="0"/>
              <a:t>Банкет-фуршет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07504" y="836712"/>
            <a:ext cx="6264696" cy="5918520"/>
          </a:xfrm>
        </p:spPr>
        <p:txBody>
          <a:bodyPr>
            <a:normAutofit/>
          </a:bodyPr>
          <a:lstStyle/>
          <a:p>
            <a:pPr indent="457200" algn="l"/>
            <a:r>
              <a:rPr lang="ru-RU" sz="1800" dirty="0"/>
              <a:t>Меню банкета –фуршета  состоит  в  основном  из  закусок,  ассортимент</a:t>
            </a:r>
          </a:p>
          <a:p>
            <a:pPr indent="457200" algn="l"/>
            <a:r>
              <a:rPr lang="ru-RU" sz="1800" dirty="0"/>
              <a:t>которых значительно шире, чем меню других банкетов.</a:t>
            </a:r>
            <a:endParaRPr lang="ru-RU" sz="1800" dirty="0" smtClean="0"/>
          </a:p>
          <a:p>
            <a:pPr indent="457200" algn="l"/>
            <a:endParaRPr lang="ru-RU" sz="1800" dirty="0"/>
          </a:p>
          <a:p>
            <a:pPr indent="457200" algn="l"/>
            <a:r>
              <a:rPr lang="ru-RU" sz="1800" dirty="0" smtClean="0"/>
              <a:t>Во </a:t>
            </a:r>
            <a:r>
              <a:rPr lang="ru-RU" sz="1800" dirty="0"/>
              <a:t>время проведения банкета-фуршета гости едят и пьют, стоя у столов,</a:t>
            </a:r>
          </a:p>
          <a:p>
            <a:pPr indent="457200" algn="l"/>
            <a:r>
              <a:rPr lang="ru-RU" sz="1800" dirty="0"/>
              <a:t>к которым не ставят стулья.</a:t>
            </a:r>
          </a:p>
          <a:p>
            <a:pPr indent="457200" algn="l"/>
            <a:r>
              <a:rPr lang="ru-RU" sz="1800" dirty="0"/>
              <a:t>      На банкете гостям предоставляется свободный выбор места в зале.  </a:t>
            </a:r>
            <a:r>
              <a:rPr lang="ru-RU" sz="1800" dirty="0" smtClean="0"/>
              <a:t>Гости сами </a:t>
            </a:r>
            <a:r>
              <a:rPr lang="ru-RU" sz="1800" dirty="0"/>
              <a:t>выбирают  блюда и напитки, расставленные на столе, едят и пьют стоя  за</a:t>
            </a:r>
          </a:p>
          <a:p>
            <a:pPr indent="457200" algn="l"/>
            <a:r>
              <a:rPr lang="ru-RU" sz="1800" dirty="0"/>
              <a:t>фуршетным столом или около него</a:t>
            </a:r>
            <a:r>
              <a:rPr lang="ru-RU" sz="1800" dirty="0" smtClean="0"/>
              <a:t>.</a:t>
            </a:r>
          </a:p>
          <a:p>
            <a:pPr indent="457200" algn="l"/>
            <a:r>
              <a:rPr lang="ru-RU" sz="1800" dirty="0"/>
              <a:t>Для сервировки фуршетного стола необходимы закусочные и десертные тарелки. Количество тарелок для банкета определяют расчета: закусочных 1-2 штуки, а десертных 1 тарелка на каждого гостя</a:t>
            </a:r>
            <a:r>
              <a:rPr lang="ru-RU" sz="1800" dirty="0" smtClean="0"/>
              <a:t>.</a:t>
            </a:r>
          </a:p>
          <a:p>
            <a:pPr indent="457200" algn="l"/>
            <a:r>
              <a:rPr lang="ru-RU" sz="1800" dirty="0"/>
              <a:t>Затем фуршетный стол сервируют приборами: закусочными ножами и вилками, фруктовыми приборами. </a:t>
            </a:r>
            <a:r>
              <a:rPr lang="ru-RU" sz="1800" dirty="0" smtClean="0"/>
              <a:t>Полотняные </a:t>
            </a:r>
            <a:r>
              <a:rPr lang="ru-RU" sz="1800" dirty="0"/>
              <a:t>салфетки, сложенные вчетверо, а затем пополам укладывают за каждой стопкой закусочных тарелок.</a:t>
            </a:r>
          </a:p>
          <a:p>
            <a:pPr algn="l"/>
            <a:endParaRPr lang="ru-RU" sz="1800" dirty="0"/>
          </a:p>
          <a:p>
            <a:pPr algn="l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164288" y="1556792"/>
            <a:ext cx="1298820" cy="1950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2466" name="Picture 2" descr="C:\Users\Ярослава\Pictures\banket_furshet_v_restorane_6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554" y="1196752"/>
            <a:ext cx="2346270" cy="327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463177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19872" y="5013176"/>
            <a:ext cx="5558408" cy="6645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Банкет-коктейль</a:t>
            </a:r>
            <a:br>
              <a:rPr lang="ru-RU" dirty="0" smtClean="0"/>
            </a:br>
            <a:r>
              <a:rPr lang="ru-RU" sz="1600" b="0" dirty="0" smtClean="0"/>
              <a:t>организуют </a:t>
            </a:r>
            <a:r>
              <a:rPr lang="ru-RU" sz="1600" b="0" dirty="0"/>
              <a:t>при обслуживании участников международных симпозиумов, конференций, конгрессов, совещаний и других встреч</a:t>
            </a:r>
            <a:r>
              <a:rPr lang="ru-RU" b="0" dirty="0"/>
              <a:t>. </a:t>
            </a:r>
            <a:br>
              <a:rPr lang="ru-RU" b="0" dirty="0"/>
            </a:br>
            <a:endParaRPr lang="ru-RU" b="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9552" y="5388936"/>
            <a:ext cx="7987291" cy="1352432"/>
          </a:xfrm>
        </p:spPr>
        <p:txBody>
          <a:bodyPr>
            <a:normAutofit fontScale="92500" lnSpcReduction="20000"/>
          </a:bodyPr>
          <a:lstStyle/>
          <a:p>
            <a:pPr indent="457200" algn="l"/>
            <a:r>
              <a:rPr lang="ru-RU" sz="1800" dirty="0"/>
              <a:t>На банкете-коктейле можно принять большое количество гостей в сравнительно небольшом помещении. Различают </a:t>
            </a:r>
            <a:r>
              <a:rPr lang="ru-RU" sz="1800" b="1" i="1" dirty="0"/>
              <a:t>банкет-коктейль деловой</a:t>
            </a:r>
            <a:r>
              <a:rPr lang="ru-RU" sz="1800" i="1" dirty="0"/>
              <a:t> </a:t>
            </a:r>
            <a:r>
              <a:rPr lang="ru-RU" sz="1800" dirty="0"/>
              <a:t>продолжительностью 40-50 мин, который организуют в промежутках (перерывах) на совещаниях, конгрессах, симпозиумах, и </a:t>
            </a:r>
            <a:r>
              <a:rPr lang="ru-RU" sz="1800" b="1" i="1" dirty="0"/>
              <a:t>банкет-коктейль с целью отдыха</a:t>
            </a:r>
            <a:r>
              <a:rPr lang="ru-RU" sz="1800" dirty="0"/>
              <a:t> продолжительностью до 1.5-2 ч., проводимый обычно в конце совещаний, иногда на открытом воздухе.</a:t>
            </a:r>
          </a:p>
          <a:p>
            <a:pPr algn="l"/>
            <a:endParaRPr lang="ru-RU" sz="1800" dirty="0"/>
          </a:p>
        </p:txBody>
      </p:sp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6571456" cy="4343400"/>
          </a:xfrm>
        </p:spPr>
      </p:sp>
      <p:pic>
        <p:nvPicPr>
          <p:cNvPr id="19459" name="Picture 3" descr="C:\Users\Ярослава\Desktop\сервировка\92884__max_g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5760641" cy="383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362873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656183"/>
          </a:xfrm>
        </p:spPr>
        <p:txBody>
          <a:bodyPr/>
          <a:lstStyle/>
          <a:p>
            <a:r>
              <a:rPr lang="ru-RU" dirty="0" smtClean="0"/>
              <a:t>1 урок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400800" cy="4176464"/>
          </a:xfrm>
        </p:spPr>
        <p:txBody>
          <a:bodyPr/>
          <a:lstStyle/>
          <a:p>
            <a:pPr marL="457200" indent="-457200" algn="l">
              <a:buFont typeface="Arial" pitchFamily="34" charset="0"/>
              <a:buChar char="•"/>
            </a:pPr>
            <a:r>
              <a:rPr lang="ru-RU" dirty="0" smtClean="0"/>
              <a:t>Типы банкетов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dirty="0" smtClean="0"/>
              <a:t>Особенности подачи блюд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dirty="0" smtClean="0"/>
              <a:t>Примеры полной сервировки для  обслуживания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327117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509120"/>
            <a:ext cx="6926560" cy="1988840"/>
          </a:xfrm>
        </p:spPr>
        <p:txBody>
          <a:bodyPr>
            <a:normAutofit/>
          </a:bodyPr>
          <a:lstStyle/>
          <a:p>
            <a:pPr indent="457200"/>
            <a:r>
              <a:rPr lang="ru-RU" sz="1800" b="0" dirty="0" smtClean="0">
                <a:latin typeface="+mn-lt"/>
              </a:rPr>
              <a:t>Банкет-коктейль — </a:t>
            </a:r>
            <a:r>
              <a:rPr lang="ru-RU" sz="1800" b="0" dirty="0">
                <a:latin typeface="+mn-lt"/>
              </a:rPr>
              <a:t>[&lt; фр. banquette званый обед или ужин + англ. cocktail коктейль, букв. «петушиный хвост»] банкет, на котором подаются мелкопорционные закуски в виде бутербродов, пирожного, печенья и т.п</a:t>
            </a:r>
            <a:r>
              <a:rPr lang="ru-RU" sz="1800" dirty="0"/>
              <a:t>.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059832" y="4797152"/>
            <a:ext cx="5486400" cy="912255"/>
          </a:xfrm>
        </p:spPr>
        <p:txBody>
          <a:bodyPr/>
          <a:lstStyle/>
          <a:p>
            <a:pPr indent="457200"/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6427440" cy="4343400"/>
          </a:xfrm>
        </p:spPr>
      </p:sp>
      <p:pic>
        <p:nvPicPr>
          <p:cNvPr id="22531" name="Picture 3" descr="C:\Users\Ярослава\Desktop\сервировка\f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06194"/>
            <a:ext cx="5602090" cy="373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38250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1"/>
            <a:ext cx="2088232" cy="1224136"/>
          </a:xfrm>
        </p:spPr>
        <p:txBody>
          <a:bodyPr>
            <a:noAutofit/>
          </a:bodyPr>
          <a:lstStyle/>
          <a:p>
            <a:r>
              <a:rPr lang="ru-RU" sz="2400" b="1" dirty="0"/>
              <a:t>Банкет-коктейль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2879" y="1736812"/>
            <a:ext cx="3754759" cy="1584175"/>
          </a:xfrm>
        </p:spPr>
        <p:txBody>
          <a:bodyPr>
            <a:normAutofit fontScale="92500" lnSpcReduction="10000"/>
          </a:bodyPr>
          <a:lstStyle/>
          <a:p>
            <a:r>
              <a:rPr lang="ru-RU" sz="1900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1900" b="0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арелки и приборы каждому гостю не подают, вместо вилок гости используют шпажки; на нескольких подсобных столах размещают подносы для сбора использованной посуды.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1619672" y="3636961"/>
            <a:ext cx="936104" cy="12321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45025" y="764705"/>
            <a:ext cx="4041775" cy="33843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483" name="Picture 3" descr="C:\Users\Ярослава\Desktop\сервировка\banquet-fursh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3456384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Ярослава\Desktop\сервировка\fur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374" y="548681"/>
            <a:ext cx="4773114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002308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7704" y="260648"/>
            <a:ext cx="3008313" cy="576064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Банкет-коктейль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1" y="1435100"/>
            <a:ext cx="1810544" cy="4691063"/>
          </a:xfrm>
        </p:spPr>
        <p:txBody>
          <a:bodyPr>
            <a:normAutofit/>
          </a:bodyPr>
          <a:lstStyle/>
          <a:p>
            <a:pPr algn="l"/>
            <a:r>
              <a:rPr lang="ru-RU" sz="1800" dirty="0"/>
              <a:t>З</a:t>
            </a:r>
            <a:r>
              <a:rPr lang="ru-RU" sz="1800" dirty="0" smtClean="0"/>
              <a:t>акуски и напитки официанты предлагают гостям в обнос на подносах.</a:t>
            </a:r>
          </a:p>
          <a:p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5050" y="2204864"/>
            <a:ext cx="5111750" cy="39212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9154" name="Picture 2" descr="C:\Users\Ярослава\Desktop\сервировка\1302703820_b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12776"/>
            <a:ext cx="6323856" cy="5141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598325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8263" y="4724400"/>
            <a:ext cx="1578579" cy="504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Банкет-коктейль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5556" y="5285656"/>
            <a:ext cx="7992888" cy="1302022"/>
          </a:xfrm>
        </p:spPr>
        <p:txBody>
          <a:bodyPr>
            <a:noAutofit/>
          </a:bodyPr>
          <a:lstStyle/>
          <a:p>
            <a:r>
              <a:rPr lang="ru-RU" sz="1800" dirty="0" smtClean="0"/>
              <a:t>На таком приеме гости располагаются стоя. Сервируются столы с легкими закусками и напитками. Из столовых приборов также только шпажки, палочки, щипцы. Возможно даже полное отсутствие столов, - их можно заменить буфетными/барными стойками, полным обслуживанием официантов с подносами.</a:t>
            </a:r>
            <a:endParaRPr lang="ru-RU" sz="180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6067400" cy="4343400"/>
          </a:xfrm>
        </p:spPr>
      </p:sp>
      <p:pic>
        <p:nvPicPr>
          <p:cNvPr id="50178" name="Picture 2" descr="C:\Users\Ярослава\Desktop\сервировка\prezentacii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5163840" cy="387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2448184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Банкет-чай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468000"/>
            <a:r>
              <a:rPr lang="ru-RU" sz="2400" dirty="0"/>
              <a:t>Банкет-чай проводят во второй половине дня, обычно в 16-18 ч. Продолжается банкет не более 2 часов.</a:t>
            </a:r>
          </a:p>
          <a:p>
            <a:pPr indent="468000"/>
            <a:r>
              <a:rPr lang="ru-RU" sz="2400" dirty="0" smtClean="0"/>
              <a:t>Меню </a:t>
            </a:r>
            <a:r>
              <a:rPr lang="ru-RU" sz="2400" dirty="0"/>
              <a:t>банкета-чая состоит из мучных кондитерских изделий (торты, пирожные, сладкие пироги, печенье), шоколадных конфет, шоколада, варенья, меда, сахара, фруктов, молока или сливок и др. В меню банкета иногда включают 1-2 сладких блюда - желе, мусс, крем, пломбир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268122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390529"/>
            <a:ext cx="3008313" cy="590199"/>
          </a:xfrm>
        </p:spPr>
        <p:txBody>
          <a:bodyPr>
            <a:noAutofit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24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Банкет-чай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1" y="1916832"/>
            <a:ext cx="2602632" cy="4209331"/>
          </a:xfrm>
        </p:spPr>
        <p:txBody>
          <a:bodyPr>
            <a:normAutofit/>
          </a:bodyPr>
          <a:lstStyle/>
          <a:p>
            <a:pPr algn="l"/>
            <a:r>
              <a:rPr lang="ru-RU" sz="1800" dirty="0"/>
              <a:t>На накрытый цветной скатертью чайный стол против каждого места гостя ставят десертную тарелку, справа и слева от нее раскладывают десертные ножи и вилки, а при наличии в меню фруктов - фруктовый прибор (за десертной тарелкой),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5050" y="3284984"/>
            <a:ext cx="5111750" cy="28411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Ярослава\Pictures\2780512398_50aafedbd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700808"/>
            <a:ext cx="5276372" cy="443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929723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910535" y="260648"/>
            <a:ext cx="3008313" cy="792088"/>
          </a:xfrm>
        </p:spPr>
        <p:txBody>
          <a:bodyPr>
            <a:noAutofit/>
          </a:bodyPr>
          <a:lstStyle/>
          <a:p>
            <a:pPr algn="l"/>
            <a:r>
              <a:rPr lang="ru-RU" sz="40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/>
            </a:r>
            <a:br>
              <a:rPr lang="ru-RU" sz="40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</a:br>
            <a:r>
              <a:rPr lang="ru-RU" sz="24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Банкет-чай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539552" y="2204864"/>
            <a:ext cx="3008313" cy="4341118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В центре банкетного зала ставят круглый, овальный или прямоугольный стол и стулья (кресла). Вдоль стен - диваны, кресла, а между ними 1-2 небольших столика, накрытых цветными скатертями, для цветов</a:t>
            </a:r>
          </a:p>
          <a:p>
            <a:endParaRPr lang="ru-RU" sz="18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004048" y="3068960"/>
            <a:ext cx="3682752" cy="3057203"/>
          </a:xfrm>
        </p:spPr>
        <p:txBody>
          <a:bodyPr/>
          <a:lstStyle/>
          <a:p>
            <a:endParaRPr lang="ru-RU"/>
          </a:p>
        </p:txBody>
      </p:sp>
      <p:pic>
        <p:nvPicPr>
          <p:cNvPr id="10242" name="Picture 2" descr="C:\Users\Ярослава\Pictures\a_voloskov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916832"/>
            <a:ext cx="5066928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557041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2008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«ИЗЫСКАННОЕ ЧАЕПИТИЕ»  Мадлен Лемэр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600200"/>
            <a:ext cx="324036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Ярослава\Desktop\сервировка\ИЗЫСКАННОЕ ЧАЕПИТИЕ В МАСТЕРСКОЙ ХУДОЖНИКА Мадлен Лемэ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005" y="1054679"/>
            <a:ext cx="7055346" cy="498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14097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476672"/>
            <a:ext cx="3931920" cy="590128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700" dirty="0" smtClean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Банкет-чай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11560" y="1340768"/>
            <a:ext cx="3026912" cy="3185536"/>
          </a:xfrm>
        </p:spPr>
        <p:txBody>
          <a:bodyPr>
            <a:normAutofit/>
          </a:bodyPr>
          <a:lstStyle/>
          <a:p>
            <a:pPr indent="457200" algn="l"/>
            <a:r>
              <a:rPr lang="ru-RU" sz="1800" dirty="0"/>
              <a:t>Банкет-чай выглядит значительно торжественнее, когда чай наливают из самовара. Самовар на подносе ставят на краю чайного стола или отдельно на приставной стол, накрытый скатертью.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18968" y="2276872"/>
            <a:ext cx="2501304" cy="365283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Ярослава\Desktop\сервировка\IMG_40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214442"/>
            <a:ext cx="422884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187571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Сервировка </a:t>
            </a:r>
            <a:r>
              <a:rPr lang="ru-RU" sz="2400" b="1" dirty="0"/>
              <a:t>стола к </a:t>
            </a:r>
            <a:r>
              <a:rPr lang="ru-RU" sz="2400" b="1" dirty="0" smtClean="0"/>
              <a:t>чаю</a:t>
            </a:r>
            <a:br>
              <a:rPr lang="ru-RU" sz="2400" b="1" dirty="0" smtClean="0"/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124744"/>
            <a:ext cx="8280920" cy="5877272"/>
          </a:xfrm>
        </p:spPr>
        <p:txBody>
          <a:bodyPr>
            <a:normAutofit/>
          </a:bodyPr>
          <a:lstStyle/>
          <a:p>
            <a:pPr indent="457200" algn="l">
              <a:lnSpc>
                <a:spcPct val="120000"/>
              </a:lnSpc>
            </a:pPr>
            <a:r>
              <a:rPr lang="ru-RU" sz="1800" dirty="0"/>
              <a:t>Предлагаем вам классический вариант сервировки стола для подачи чая. На стол ставятся следующие предметы:</a:t>
            </a:r>
          </a:p>
          <a:p>
            <a:pPr lvl="0" indent="457200" algn="l">
              <a:lnSpc>
                <a:spcPct val="120000"/>
              </a:lnSpc>
            </a:pPr>
            <a:r>
              <a:rPr lang="ru-RU" sz="1800" dirty="0"/>
              <a:t>чашки и блюдца (ручка в чашке развёрнута вправо), </a:t>
            </a:r>
          </a:p>
          <a:p>
            <a:pPr lvl="0" indent="457200" algn="l">
              <a:lnSpc>
                <a:spcPct val="120000"/>
              </a:lnSpc>
            </a:pPr>
            <a:r>
              <a:rPr lang="ru-RU" sz="1800" dirty="0"/>
              <a:t>чайные ложки (располагаются на блюдце или за чашкой параллельно столу, ручкой вправо), </a:t>
            </a:r>
          </a:p>
          <a:p>
            <a:pPr lvl="0" indent="457200" algn="l">
              <a:lnSpc>
                <a:spcPct val="120000"/>
              </a:lnSpc>
            </a:pPr>
            <a:r>
              <a:rPr lang="ru-RU" sz="1800" dirty="0"/>
              <a:t>малый заварочный чайник, </a:t>
            </a:r>
          </a:p>
          <a:p>
            <a:pPr lvl="0" indent="457200" algn="l">
              <a:lnSpc>
                <a:spcPct val="120000"/>
              </a:lnSpc>
            </a:pPr>
            <a:r>
              <a:rPr lang="ru-RU" sz="1800" dirty="0"/>
              <a:t>большой чайник с кипятком, </a:t>
            </a:r>
          </a:p>
          <a:p>
            <a:pPr lvl="0" indent="457200" algn="l">
              <a:lnSpc>
                <a:spcPct val="120000"/>
              </a:lnSpc>
            </a:pPr>
            <a:r>
              <a:rPr lang="ru-RU" sz="1800" dirty="0"/>
              <a:t>кусковой сахар в сахарнице со щипцами или на розетке (в креманке), </a:t>
            </a:r>
          </a:p>
          <a:p>
            <a:pPr lvl="0" indent="457200" algn="l">
              <a:lnSpc>
                <a:spcPct val="120000"/>
              </a:lnSpc>
            </a:pPr>
            <a:r>
              <a:rPr lang="ru-RU" sz="1800" dirty="0"/>
              <a:t>варенье, джем или мед в розетке или вазочке ставят слева, </a:t>
            </a:r>
          </a:p>
          <a:p>
            <a:pPr lvl="0" indent="457200" algn="l">
              <a:lnSpc>
                <a:spcPct val="120000"/>
              </a:lnSpc>
            </a:pPr>
            <a:r>
              <a:rPr lang="ru-RU" sz="1800" dirty="0"/>
              <a:t>лимон подают в розетке или на маленьком лотке с двухрожковой вилкой для раскладывания, </a:t>
            </a:r>
          </a:p>
          <a:p>
            <a:pPr lvl="0" indent="457200" algn="l">
              <a:lnSpc>
                <a:spcPct val="120000"/>
              </a:lnSpc>
            </a:pPr>
            <a:r>
              <a:rPr lang="ru-RU" sz="1800" dirty="0"/>
              <a:t>молочник или сливочник ставят на пирожковую тарелку справа от гостя.</a:t>
            </a:r>
          </a:p>
          <a:p>
            <a:pPr indent="457200" algn="l">
              <a:lnSpc>
                <a:spcPct val="120000"/>
              </a:lnSpc>
            </a:pPr>
            <a:r>
              <a:rPr lang="ru-RU" sz="1800" dirty="0"/>
              <a:t>Используемая посуда и приборы: чайные чашки с блюдцами, стаканы в подстаканниках; малый заварочный чайник; большой чайник для кипятка; сахарница; розетки; молочник; сливочник; чайные ложки; вилка для лимона.</a:t>
            </a:r>
          </a:p>
          <a:p>
            <a:pPr indent="457200" algn="l">
              <a:lnSpc>
                <a:spcPct val="120000"/>
              </a:lnSpc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1238531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70767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Сервировка стола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26768" cy="469106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 праздники и дни приема гостей каждая хозяйка стремится создать в своем доме и за своим столом особо красивую обстановку. Так будем учиться правилам сервировки стола и приема гостей.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76056" y="1052737"/>
            <a:ext cx="1800200" cy="42484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Ярослава\Desktop\сервировка\camillesoulayroletanneventura27-thum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8640"/>
            <a:ext cx="432048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762170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91264" cy="1355750"/>
          </a:xfrm>
        </p:spPr>
        <p:txBody>
          <a:bodyPr anchor="t">
            <a:noAutofit/>
          </a:bodyPr>
          <a:lstStyle/>
          <a:p>
            <a:r>
              <a:rPr lang="ru-RU" sz="24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Пример полной сервировки чайного (кофейного) стола на одну персону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67544" y="1484784"/>
            <a:ext cx="4464496" cy="5085184"/>
          </a:xfrm>
        </p:spPr>
        <p:txBody>
          <a:bodyPr>
            <a:normAutofit fontScale="92500" lnSpcReduction="10000"/>
          </a:bodyPr>
          <a:lstStyle/>
          <a:p>
            <a:pPr indent="457200" algn="l"/>
            <a:r>
              <a:rPr lang="ru-RU" sz="1900" dirty="0"/>
              <a:t>Столовый прибор для "кофейного кружка" или чаепития с выпечкой. Если необходимо, можно добавить нож для </a:t>
            </a:r>
            <a:r>
              <a:rPr lang="ru-RU" sz="1900" dirty="0" smtClean="0"/>
              <a:t>выпечки.</a:t>
            </a:r>
          </a:p>
          <a:p>
            <a:pPr indent="457200" algn="l"/>
            <a:r>
              <a:rPr lang="ru-RU" sz="1900" dirty="0" smtClean="0"/>
              <a:t>Каждому </a:t>
            </a:r>
            <a:r>
              <a:rPr lang="ru-RU" sz="1900" dirty="0"/>
              <a:t>гостю ставят десертную тарелку (или тарелку для пирожных и пирожков), на которую кладут красиво сложенную салфетку. Салфетку можно положить и слева от тарелки. Десертная тарелка ставится вровень с краем стола или отстоит от него на 1-2 см. Десертные приборы : нож, ложку и вилку (в зависимости от десертного блюда) кладут справа от десертной </a:t>
            </a:r>
            <a:r>
              <a:rPr lang="ru-RU" sz="1900" dirty="0" smtClean="0"/>
              <a:t>тарелки</a:t>
            </a:r>
            <a:r>
              <a:rPr lang="ru-RU" sz="1900" dirty="0"/>
              <a:t> Затем, правее тарелки, ставят чайную чашку, повернутую ручкой вправо. Чайную ложку кладут на блюдечко справа от чашки. Если </a:t>
            </a:r>
            <a:r>
              <a:rPr lang="ru-RU" sz="1900" dirty="0" smtClean="0"/>
              <a:t>к чаю подают </a:t>
            </a:r>
            <a:r>
              <a:rPr lang="ru-RU" sz="1900" dirty="0"/>
              <a:t>варенье или мед, то каждому гостю следует подать розетку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  <p:pic>
        <p:nvPicPr>
          <p:cNvPr id="593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56792"/>
            <a:ext cx="230425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93096"/>
            <a:ext cx="2725737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779795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35896" y="304800"/>
            <a:ext cx="5259160" cy="1251992"/>
          </a:xfrm>
        </p:spPr>
        <p:txBody>
          <a:bodyPr anchor="t">
            <a:noAutofit/>
          </a:bodyPr>
          <a:lstStyle/>
          <a:p>
            <a:pPr algn="ctr"/>
            <a:r>
              <a:rPr lang="ru-RU" sz="4000" dirty="0" smtClean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Сервировка чайного</a:t>
            </a:r>
            <a:br>
              <a:rPr lang="ru-RU" sz="4000" dirty="0" smtClean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</a:br>
            <a:r>
              <a:rPr lang="ru-RU" sz="40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стола</a:t>
            </a:r>
            <a:endParaRPr lang="ru-RU" sz="40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323528" y="1772816"/>
            <a:ext cx="3931920" cy="4265656"/>
          </a:xfrm>
        </p:spPr>
        <p:txBody>
          <a:bodyPr>
            <a:noAutofit/>
          </a:bodyPr>
          <a:lstStyle/>
          <a:p>
            <a:pPr indent="457200" algn="l"/>
            <a:r>
              <a:rPr lang="ru-RU" sz="1800" dirty="0"/>
              <a:t>Сервировку также </a:t>
            </a:r>
            <a:r>
              <a:rPr lang="ru-RU" sz="1800" dirty="0" smtClean="0"/>
              <a:t>дополняют </a:t>
            </a:r>
            <a:r>
              <a:rPr lang="ru-RU" sz="1800" dirty="0"/>
              <a:t>салфетки для личного использования и несколько небольших квадратных салфеток для подачи хлеба, фруктов и прочее. На овальных и круглых столах красиво смотрится скатерть-чехол, состоящая из основы по размеру поверхности стола и так называемой "юбки" (спуска скатерти со стола). "Юбку" можно присборить или сделать в складку. Оптимальная длина спуска скатерти не более 25-30 см, то есть примерно до сиденья стула.</a:t>
            </a:r>
          </a:p>
          <a:p>
            <a:pPr indent="457200" algn="l"/>
            <a:endParaRPr lang="ru-RU" sz="1800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7549" y="3055838"/>
            <a:ext cx="3048264" cy="228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0847061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83624" y="-171400"/>
            <a:ext cx="5835224" cy="1368152"/>
          </a:xfrm>
        </p:spPr>
        <p:txBody>
          <a:bodyPr anchor="b">
            <a:noAutofit/>
          </a:bodyPr>
          <a:lstStyle/>
          <a:p>
            <a:r>
              <a:rPr lang="ru-RU" sz="24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Банкет-чай дома</a:t>
            </a:r>
            <a:br>
              <a:rPr lang="ru-RU" sz="24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</a:br>
            <a:endParaRPr lang="ru-RU" sz="2400" dirty="0">
              <a:solidFill>
                <a:srgbClr val="EAEBDE">
                  <a:tint val="100000"/>
                  <a:shade val="90000"/>
                  <a:satMod val="250000"/>
                  <a:alpha val="100000"/>
                </a:srgb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179512" y="908720"/>
            <a:ext cx="3888432" cy="5760640"/>
          </a:xfrm>
        </p:spPr>
        <p:txBody>
          <a:bodyPr anchor="ctr">
            <a:normAutofit/>
          </a:bodyPr>
          <a:lstStyle/>
          <a:p>
            <a:pPr indent="457200" algn="l"/>
            <a:r>
              <a:rPr lang="ru-RU" sz="1800" dirty="0"/>
              <a:t>Фарфоровый чайник с заваренным чаем и чашки </a:t>
            </a:r>
            <a:r>
              <a:rPr lang="ru-RU" sz="1800" dirty="0" smtClean="0"/>
              <a:t>ставят на столе. Вначале </a:t>
            </a:r>
            <a:r>
              <a:rPr lang="ru-RU" sz="1800" dirty="0"/>
              <a:t>предлагают сладкие блюда, затем прохладительные напитки.</a:t>
            </a:r>
            <a:br>
              <a:rPr lang="ru-RU" sz="1800" dirty="0"/>
            </a:br>
            <a:r>
              <a:rPr lang="ru-RU" sz="1800" dirty="0"/>
              <a:t>Только после этого подают горячие напитки. Предварительно должна быть убрана использованная посуда и на стол подают сливки, молоко, лимон и т.д. Чай наливает сама хозяйка. К чаю можно подать кондитерские изделия. Допускается наливать чай в одну и ту же чашку, если в ней нет осадка или молока. Первыми из-за стола встают гости.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716016" y="1916831"/>
            <a:ext cx="3970784" cy="25922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22" name="Picture 2" descr="C:\Users\Ярослава\Desktop\сервировка\0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598" y="1340768"/>
            <a:ext cx="460225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052694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005064"/>
            <a:ext cx="7772400" cy="2664296"/>
          </a:xfrm>
        </p:spPr>
        <p:txBody>
          <a:bodyPr>
            <a:noAutofit/>
          </a:bodyPr>
          <a:lstStyle/>
          <a:p>
            <a:pPr algn="l"/>
            <a:r>
              <a:rPr lang="ru-RU" sz="5400" dirty="0"/>
              <a:t>Шведский стол (буфет)</a:t>
            </a:r>
            <a:r>
              <a:rPr lang="ru-RU" sz="5400" dirty="0" smtClean="0"/>
              <a:t> — </a:t>
            </a:r>
            <a:r>
              <a:rPr lang="ru-RU" sz="5400" i="1" u="sng" dirty="0" smtClean="0"/>
              <a:t>это способ подачи пищи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7772400" cy="2304255"/>
          </a:xfrm>
        </p:spPr>
        <p:txBody>
          <a:bodyPr>
            <a:normAutofit/>
          </a:bodyPr>
          <a:lstStyle/>
          <a:p>
            <a:pPr indent="457200" algn="l"/>
            <a:r>
              <a:rPr lang="ru-RU" sz="1800" dirty="0" smtClean="0"/>
              <a:t>Остановимся отдельно на очень популярном способе подачи блюд, мы с вами уже встречались с ним при сервировке фуршета и коктейля 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502878261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304800"/>
            <a:ext cx="5043136" cy="762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Шведский стол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179512" y="1556792"/>
            <a:ext cx="4176464" cy="5129752"/>
          </a:xfrm>
        </p:spPr>
        <p:txBody>
          <a:bodyPr>
            <a:normAutofit/>
          </a:bodyPr>
          <a:lstStyle/>
          <a:p>
            <a:pPr indent="457200" algn="l"/>
            <a:r>
              <a:rPr lang="ru-RU" sz="1800" dirty="0"/>
              <a:t>Шведский стол — скандинавская традиция принятая со временем всем миром. Её история уходит корнями в далёкое прошлое. Столетия назад скандинавы делали заготовки впрок из продуктов длительного хранения — соленой рыбы, корнеплодов и овощей, копченого мяса. Когда приезжали гости, вся еда подавалась сразу, в больших мисках. Тем самым хозяева избавляли себя от лишних церемоний, высвобождая время для общения. В XX веке этот способ коллективной трапезы взял на вооружение весь мир.</a:t>
            </a:r>
          </a:p>
          <a:p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5652120" y="2258536"/>
            <a:ext cx="2556199" cy="291318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4578" name="Picture 2" descr="C:\Users\Ярослава\Desktop\сервировка\fc12ed3190e702d00853f0a1409cc8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70" y="1806918"/>
            <a:ext cx="427916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664313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5913511"/>
          </a:xfrm>
        </p:spPr>
        <p:txBody>
          <a:bodyPr>
            <a:normAutofit fontScale="90000"/>
          </a:bodyPr>
          <a:lstStyle/>
          <a:p>
            <a:pPr indent="457200" algn="l">
              <a:lnSpc>
                <a:spcPct val="150000"/>
              </a:lnSpc>
            </a:pPr>
            <a:r>
              <a:rPr lang="ru-RU" sz="2000" dirty="0">
                <a:solidFill>
                  <a:schemeClr val="tx1"/>
                </a:solidFill>
              </a:rPr>
              <a:t>Одним из первых наших соотечественников, представивших «шведский стол» вниманию русского читателя, был</a:t>
            </a:r>
            <a:r>
              <a:rPr lang="ru-RU" sz="2000" dirty="0" smtClean="0">
                <a:solidFill>
                  <a:schemeClr val="tx1"/>
                </a:solidFill>
              </a:rPr>
              <a:t> писатель Александр Куприн, </a:t>
            </a:r>
            <a:r>
              <a:rPr lang="ru-RU" sz="2000" dirty="0">
                <a:solidFill>
                  <a:schemeClr val="tx1"/>
                </a:solidFill>
              </a:rPr>
              <a:t>лечившийся в 1909 году в </a:t>
            </a:r>
            <a:r>
              <a:rPr lang="ru-RU" sz="2000" dirty="0" smtClean="0">
                <a:solidFill>
                  <a:schemeClr val="tx1"/>
                </a:solidFill>
              </a:rPr>
              <a:t> Финляндии: </a:t>
            </a:r>
            <a:r>
              <a:rPr lang="ru-RU" sz="2000" dirty="0">
                <a:solidFill>
                  <a:schemeClr val="tx1"/>
                </a:solidFill>
              </a:rPr>
              <a:t>«</a:t>
            </a:r>
            <a:r>
              <a:rPr lang="ru-RU" sz="2000" b="1" i="1" dirty="0">
                <a:solidFill>
                  <a:schemeClr val="tx1"/>
                </a:solidFill>
              </a:rPr>
              <a:t>Длинный стол был уставлен горячими кушаньями и холодными закусками. Все это было необычайно чисто, аппетитно и нарядно. Тут была свежая лососина, жареная форель, холодный ростбиф, какая-то дичь, маленькие, очень вкусные биточки и тому подобное. Каждый подходил, выбирал, что ему нравилось, закусывал, сколько ему хотелось, затем подходил к буфету и по собственной доброй воле платил за ужин ровно одну марку тридцать семь копеек. Никакого надзора, никакого недоверия. Наши русские сердца, так глубоко привыкшие к паспорту, участку, принудительному попечению старшего дворника, ко всеобщему мошенничеству и подозрительности, были совершенно подавлены этой широкой взаимной верой</a:t>
            </a:r>
            <a:r>
              <a:rPr lang="ru-RU" sz="2000" b="1" dirty="0">
                <a:solidFill>
                  <a:schemeClr val="tx1"/>
                </a:solidFill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2817450455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655033" y="4459528"/>
            <a:ext cx="3960440" cy="664536"/>
          </a:xfrm>
        </p:spPr>
        <p:txBody>
          <a:bodyPr>
            <a:noAutofit/>
          </a:bodyPr>
          <a:lstStyle/>
          <a:p>
            <a:pPr lvl="0" algn="l">
              <a:spcBef>
                <a:spcPts val="0"/>
              </a:spcBef>
            </a:pPr>
            <a:r>
              <a:rPr lang="ru-RU" sz="2400" dirty="0" smtClean="0">
                <a:solidFill>
                  <a:prstClr val="white"/>
                </a:solidFill>
                <a:effectLst/>
              </a:rPr>
              <a:t>Шведский стол</a:t>
            </a:r>
            <a:r>
              <a:rPr lang="ru-RU" sz="4000" b="0" dirty="0">
                <a:solidFill>
                  <a:prstClr val="white"/>
                </a:solidFill>
                <a:effectLst/>
              </a:rPr>
              <a:t/>
            </a:r>
            <a:br>
              <a:rPr lang="ru-RU" sz="4000" b="0" dirty="0">
                <a:solidFill>
                  <a:prstClr val="white"/>
                </a:solidFill>
                <a:effectLst/>
              </a:rPr>
            </a:br>
            <a:endParaRPr lang="ru-RU" sz="4000" dirty="0"/>
          </a:p>
        </p:txBody>
      </p:sp>
      <p:sp>
        <p:nvSpPr>
          <p:cNvPr id="8" name="Объект 7"/>
          <p:cNvSpPr>
            <a:spLocks noGrp="1"/>
          </p:cNvSpPr>
          <p:nvPr>
            <p:ph type="body" sz="half" idx="2"/>
          </p:nvPr>
        </p:nvSpPr>
        <p:spPr>
          <a:xfrm>
            <a:off x="539552" y="5388936"/>
            <a:ext cx="7987291" cy="1352432"/>
          </a:xfrm>
        </p:spPr>
        <p:txBody>
          <a:bodyPr>
            <a:normAutofit fontScale="85000" lnSpcReduction="10000"/>
          </a:bodyPr>
          <a:lstStyle/>
          <a:p>
            <a:pPr indent="292100"/>
            <a:r>
              <a:rPr lang="ru-RU" sz="19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При традиционном самообслуживании в зале находится один или несколько прилавков, на которых по порядку выставлены закуски, первые, вторые блюда из рыбы и мяса, овощи, сыры, десерты. Гость, проходя вдоль прилавка, может выбрать те блюда, которые ему больше нравятся. Он может сам накладывать еду в тарелки, либо это делает официант</a:t>
            </a:r>
            <a:r>
              <a:rPr lang="ru-RU" sz="18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.</a:t>
            </a:r>
            <a:endParaRPr lang="ru-RU" sz="1800" dirty="0"/>
          </a:p>
        </p:txBody>
      </p:sp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5347320" cy="4343400"/>
          </a:xfrm>
        </p:spPr>
      </p:sp>
      <p:pic>
        <p:nvPicPr>
          <p:cNvPr id="29698" name="Picture 2" descr="C:\Users\Ярослава\Desktop\сервировка\10070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441885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257175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224135"/>
          </a:xfrm>
        </p:spPr>
        <p:txBody>
          <a:bodyPr>
            <a:normAutofit/>
          </a:bodyPr>
          <a:lstStyle/>
          <a:p>
            <a:r>
              <a:rPr lang="ru-RU" sz="2400" b="1" dirty="0"/>
              <a:t>Виды приёмов </a:t>
            </a:r>
            <a:endParaRPr lang="ru-RU" sz="2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1484784"/>
            <a:ext cx="7704856" cy="5472608"/>
          </a:xfrm>
        </p:spPr>
        <p:txBody>
          <a:bodyPr>
            <a:normAutofit/>
          </a:bodyPr>
          <a:lstStyle/>
          <a:p>
            <a:pPr indent="457200" algn="l"/>
            <a:r>
              <a:rPr lang="ru-RU" sz="1800" b="1" dirty="0">
                <a:solidFill>
                  <a:srgbClr val="C00000"/>
                </a:solidFill>
              </a:rPr>
              <a:t>Барбекю </a:t>
            </a:r>
            <a:endParaRPr lang="ru-RU" sz="1800" b="1" dirty="0" smtClean="0">
              <a:solidFill>
                <a:srgbClr val="C00000"/>
              </a:solidFill>
            </a:endParaRPr>
          </a:p>
          <a:p>
            <a:pPr indent="457200" algn="l"/>
            <a:endParaRPr lang="ru-RU" sz="1800" dirty="0">
              <a:solidFill>
                <a:srgbClr val="C00000"/>
              </a:solidFill>
            </a:endParaRPr>
          </a:p>
          <a:p>
            <a:pPr indent="457200" algn="l"/>
            <a:r>
              <a:rPr lang="ru-RU" sz="1800" dirty="0"/>
              <a:t>Барбекю — вариант неофициального приема, который проводится на открытом воздухе. </a:t>
            </a:r>
            <a:br>
              <a:rPr lang="ru-RU" sz="1800" dirty="0"/>
            </a:br>
            <a:r>
              <a:rPr lang="ru-RU" sz="1800" dirty="0"/>
              <a:t>Обычно на него приглашают близких друзей или </a:t>
            </a:r>
            <a:r>
              <a:rPr lang="ru-RU" sz="1800" dirty="0" smtClean="0"/>
              <a:t>родственников. </a:t>
            </a:r>
            <a:r>
              <a:rPr lang="ru-RU" sz="1800" dirty="0"/>
              <a:t>Для проведения такого приема нужно иметь две вещи: достаточно места и специальные приспособления для приготовления блюд. </a:t>
            </a:r>
            <a:br>
              <a:rPr lang="ru-RU" sz="1800" dirty="0"/>
            </a:br>
            <a:r>
              <a:rPr lang="ru-RU" sz="1800" dirty="0"/>
              <a:t>Барбекю готовят на особой жаровне. </a:t>
            </a:r>
            <a:endParaRPr lang="ru-RU" sz="1800" dirty="0" smtClean="0"/>
          </a:p>
          <a:p>
            <a:pPr indent="457200" algn="l"/>
            <a:r>
              <a:rPr lang="ru-RU" sz="1800" dirty="0"/>
              <a:t/>
            </a:r>
            <a:br>
              <a:rPr lang="ru-RU" sz="1800" dirty="0"/>
            </a:br>
            <a:r>
              <a:rPr lang="ru-RU" sz="1800" b="1" dirty="0">
                <a:solidFill>
                  <a:srgbClr val="C00000"/>
                </a:solidFill>
              </a:rPr>
              <a:t>Ленч (ланч) </a:t>
            </a:r>
            <a:endParaRPr lang="ru-RU" sz="1800" b="1" dirty="0" smtClean="0">
              <a:solidFill>
                <a:srgbClr val="C00000"/>
              </a:solidFill>
            </a:endParaRPr>
          </a:p>
          <a:p>
            <a:pPr indent="457200" algn="l"/>
            <a:endParaRPr lang="ru-RU" sz="1800" dirty="0">
              <a:solidFill>
                <a:srgbClr val="C00000"/>
              </a:solidFill>
            </a:endParaRPr>
          </a:p>
          <a:p>
            <a:pPr indent="457200" algn="l"/>
            <a:r>
              <a:rPr lang="ru-RU" sz="1800" dirty="0"/>
              <a:t>Ленч стал в последнее время очень популярен и подчас заменяет легкий обед, поскольку время ленча (13 часов) </a:t>
            </a:r>
            <a:r>
              <a:rPr lang="ru-RU" sz="1800" dirty="0" smtClean="0"/>
              <a:t>.</a:t>
            </a:r>
          </a:p>
          <a:p>
            <a:pPr indent="457200" algn="l"/>
            <a:r>
              <a:rPr lang="ru-RU" sz="1800" dirty="0"/>
              <a:t>Меню ленча обычно скромное и не включает в себя более четырех смен блюд. Часто это фруктовые салаты, морепродукты, одно горячее блюдо. </a:t>
            </a:r>
            <a:br>
              <a:rPr lang="ru-RU" sz="1800" dirty="0"/>
            </a:br>
            <a:r>
              <a:rPr lang="ru-RU" sz="1800" dirty="0"/>
              <a:t>Характерной чертой любого ленча является горячая выпечка</a:t>
            </a:r>
            <a:r>
              <a:rPr lang="ru-RU" sz="1800" dirty="0" smtClean="0"/>
              <a:t>.</a:t>
            </a:r>
          </a:p>
          <a:p>
            <a:pPr indent="457200" algn="l"/>
            <a:r>
              <a:rPr lang="ru-RU" sz="1800" dirty="0"/>
              <a:t>Типичными напитками для ленча является чай или кофе со льдом. </a:t>
            </a:r>
            <a:endParaRPr lang="ru-RU" sz="1800" dirty="0" smtClean="0"/>
          </a:p>
          <a:p>
            <a:pPr indent="457200" algn="l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499333173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340768"/>
          </a:xfrm>
        </p:spPr>
        <p:txBody>
          <a:bodyPr>
            <a:normAutofit/>
          </a:bodyPr>
          <a:lstStyle/>
          <a:p>
            <a:r>
              <a:rPr lang="ru-RU" sz="2700" b="1" dirty="0"/>
              <a:t>Виды приёмов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564904"/>
            <a:ext cx="7200800" cy="3600400"/>
          </a:xfrm>
        </p:spPr>
        <p:txBody>
          <a:bodyPr/>
          <a:lstStyle/>
          <a:p>
            <a:pPr indent="457200" algn="l"/>
            <a:r>
              <a:rPr lang="ru-RU" sz="1800" b="1" dirty="0" smtClean="0">
                <a:solidFill>
                  <a:srgbClr val="C00000"/>
                </a:solidFill>
              </a:rPr>
              <a:t>Бранч </a:t>
            </a:r>
            <a:endParaRPr lang="ru-RU" sz="1800" dirty="0" smtClean="0">
              <a:solidFill>
                <a:srgbClr val="C00000"/>
              </a:solidFill>
            </a:endParaRPr>
          </a:p>
          <a:p>
            <a:pPr indent="457200" algn="l"/>
            <a:r>
              <a:rPr lang="ru-RU" sz="1800" dirty="0" smtClean="0"/>
              <a:t>Этот вид приема представляет собой поздний завтрак, переходящий в ранний ленч, который по времени проводится ближе к ленчу. </a:t>
            </a:r>
            <a:br>
              <a:rPr lang="ru-RU" sz="1800" dirty="0" smtClean="0"/>
            </a:br>
            <a:r>
              <a:rPr lang="ru-RU" sz="1800" dirty="0" smtClean="0"/>
              <a:t>Бранч носит неофициальный, даже будничный характер. </a:t>
            </a:r>
          </a:p>
          <a:p>
            <a:pPr indent="457200" algn="l"/>
            <a:r>
              <a:rPr lang="ru-RU" sz="1800" dirty="0" smtClean="0"/>
              <a:t>Угощения ставятся на столе, как на приеме фуршет, они обычно более скромные, чем на обеде или ленче.</a:t>
            </a:r>
          </a:p>
          <a:p>
            <a:pPr indent="457200" algn="l"/>
            <a:r>
              <a:rPr lang="ru-RU" sz="1800" dirty="0"/>
              <a:t>Готовят и одно фирменное блюдо. </a:t>
            </a:r>
            <a:br>
              <a:rPr lang="ru-RU" sz="1800" dirty="0"/>
            </a:br>
            <a:r>
              <a:rPr lang="ru-RU" sz="1800" dirty="0"/>
              <a:t>На отдельном столе ставят соки и кофе. </a:t>
            </a:r>
          </a:p>
          <a:p>
            <a:r>
              <a:rPr lang="ru-RU" sz="2000" dirty="0"/>
              <a:t> 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14918270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Предприятия общественного питания.</a:t>
            </a:r>
            <a:endParaRPr lang="ru-RU" sz="2400" b="1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841453"/>
              </p:ext>
            </p:extLst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0962266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Сервировка стола-это подготовка и оформление стола для приема пищи.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5367338"/>
            <a:ext cx="8352928" cy="1302022"/>
          </a:xfrm>
        </p:spPr>
        <p:txBody>
          <a:bodyPr/>
          <a:lstStyle/>
          <a:p>
            <a:r>
              <a:rPr lang="ru-RU" sz="1800" dirty="0" smtClean="0"/>
              <a:t>Предварительная сервировка создает не только приятную обстановку, но и определенный порядок на столе. Красиво сервированный стол вызывает приятное чувство, повышает аппетит.</a:t>
            </a:r>
          </a:p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56322" name="Picture 2" descr="C:\Users\Ярослава\Desktop\сервировка\imag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540059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406258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188640"/>
            <a:ext cx="3931920" cy="7620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Категории предприятий общественного питания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251520" y="116632"/>
            <a:ext cx="3931920" cy="2232248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В зависимости от формы обслуживания посетителей, затрат на содержание, месторасположения и уровня оказываемых услуг предприятия ОП делятся по категориям (Высшая, </a:t>
            </a:r>
            <a:r>
              <a:rPr lang="en-US" sz="1800" dirty="0" smtClean="0"/>
              <a:t>I, II, III)</a:t>
            </a: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8200878"/>
              </p:ext>
            </p:extLst>
          </p:nvPr>
        </p:nvGraphicFramePr>
        <p:xfrm>
          <a:off x="179512" y="2209800"/>
          <a:ext cx="8715251" cy="397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5651482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224135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Закрепление изученного материала</a:t>
            </a: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564904"/>
            <a:ext cx="8424936" cy="396044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/>
              <a:t>Вопросы для закрепления: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Какие виды банкетов вы знаете?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В чем различия между банкетом с частичным обслуживанием и банкетом-коктейлем?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Дайте определение сервировке стола?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Что такое «ленч», «барбекю»?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Какие предприятия общественного питания вы знаете в вашем городе?</a:t>
            </a:r>
          </a:p>
          <a:p>
            <a:pPr marL="514350" indent="-514350" algn="l">
              <a:buAutoNum type="arabicPeriod"/>
            </a:pPr>
            <a:endParaRPr lang="ru-RU" dirty="0" smtClean="0"/>
          </a:p>
          <a:p>
            <a:pPr marL="514350" indent="-514350" algn="l">
              <a:buAutoNum type="arabicPeriod"/>
            </a:pPr>
            <a:endParaRPr lang="ru-RU" dirty="0" smtClean="0"/>
          </a:p>
          <a:p>
            <a:pPr marL="514350" indent="-514350" algn="l">
              <a:buAutoNum type="arabicPeriod"/>
            </a:pPr>
            <a:endParaRPr lang="ru-RU" dirty="0" smtClean="0"/>
          </a:p>
          <a:p>
            <a:pPr marL="514350" indent="-514350" algn="l">
              <a:buAutoNum type="arabicPeriod"/>
            </a:pPr>
            <a:endParaRPr lang="ru-RU" dirty="0" smtClean="0"/>
          </a:p>
          <a:p>
            <a:pPr marL="514350" indent="-514350" algn="l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847970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440159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Закрепление изученного материала</a:t>
            </a: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636912"/>
            <a:ext cx="7560840" cy="410445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Групповые задания для учащихся: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Разработайте меню для летнего банкета-коктейля на свежем воздухе.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Разработайте эскиз или схему планировки свадебного банкета на 30 человек (столы, гости, молодожены, сцена и т.п.)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2190962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224135"/>
          </a:xfrm>
        </p:spPr>
        <p:txBody>
          <a:bodyPr/>
          <a:lstStyle/>
          <a:p>
            <a:r>
              <a:rPr lang="ru-RU" dirty="0" smtClean="0"/>
              <a:t>2 урок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780928"/>
            <a:ext cx="7632848" cy="3672408"/>
          </a:xfrm>
        </p:spPr>
        <p:txBody>
          <a:bodyPr/>
          <a:lstStyle/>
          <a:p>
            <a:pPr marL="457200" indent="-457200" algn="l">
              <a:buFont typeface="Arial" pitchFamily="34" charset="0"/>
              <a:buChar char="•"/>
            </a:pPr>
            <a:r>
              <a:rPr lang="ru-RU" dirty="0" smtClean="0"/>
              <a:t>Столовое белье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dirty="0" smtClean="0"/>
              <a:t>Столовая посуда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dirty="0" smtClean="0"/>
              <a:t>Столовые приборы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dirty="0" smtClean="0"/>
              <a:t>Примеры сервировки и украшения стола для разных случаев 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dirty="0" smtClean="0"/>
              <a:t>Профессия-официант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8617505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Столовое белье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К столовому белью относятся прямоугольные скатерти, фуршетные юбки, текстильные салфетки, мольтон, чехлы для стульев, скатерти на круглые столы. 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26382817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Скатерть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755576" y="980728"/>
            <a:ext cx="3931920" cy="5040560"/>
          </a:xfrm>
        </p:spPr>
        <p:txBody>
          <a:bodyPr>
            <a:normAutofit/>
          </a:bodyPr>
          <a:lstStyle/>
          <a:p>
            <a:pPr algn="l"/>
            <a:r>
              <a:rPr lang="ru-RU" sz="1800" dirty="0"/>
              <a:t>О</a:t>
            </a:r>
            <a:r>
              <a:rPr lang="ru-RU" sz="1800" dirty="0" smtClean="0"/>
              <a:t>дин </a:t>
            </a:r>
            <a:r>
              <a:rPr lang="ru-RU" sz="1800" dirty="0"/>
              <a:t>из основных элементов сервировки стола, но не только ее украшение, как полагают многие. Каждый предмет сервировки стола имеет свое значение, функции. Скатерть сочетает в себе три. Во-первых, эстетическая - скатерть придает столу презентабельный вид и фешенебельность. Во-вторых, скатерть снижает звук стука тарелок и приборов о столешницу. В-третьих, она улучшает сцепление тарелок и стола. </a:t>
            </a:r>
            <a:br>
              <a:rPr lang="ru-RU" sz="1800" dirty="0"/>
            </a:br>
            <a:r>
              <a:rPr lang="ru-RU" sz="1800" dirty="0" smtClean="0"/>
              <a:t>1.скатерть прямоугольная</a:t>
            </a:r>
          </a:p>
          <a:p>
            <a:pPr algn="l"/>
            <a:r>
              <a:rPr lang="ru-RU" sz="1800" dirty="0" smtClean="0"/>
              <a:t>2. Скатерть круглая</a:t>
            </a:r>
          </a:p>
          <a:p>
            <a:pPr algn="l"/>
            <a:r>
              <a:rPr lang="ru-RU" sz="1800" dirty="0" smtClean="0"/>
              <a:t>3. Фуршетная юбка</a:t>
            </a:r>
            <a:endParaRPr lang="ru-RU" sz="1800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40768"/>
            <a:ext cx="1908213" cy="130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3140969"/>
            <a:ext cx="2018732" cy="132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085184"/>
            <a:ext cx="2052191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738867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dirty="0"/>
              <a:t>Чехол для стула</a:t>
            </a:r>
            <a:r>
              <a:rPr lang="ru-RU" dirty="0"/>
              <a:t>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1052736"/>
            <a:ext cx="3931920" cy="5454550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>В начале XXI века в сервировке стола появляется новый участник - чехол для стула (речь идет о сервировке столов на банкете). </a:t>
            </a:r>
            <a:br>
              <a:rPr lang="ru-RU" sz="2000" dirty="0"/>
            </a:br>
            <a:r>
              <a:rPr lang="ru-RU" sz="2000" dirty="0"/>
              <a:t>Чехлы должны идеально подходить на стул. Ножки стула должны быть закрыты, а ткань не просвечивать. В зависимости от покроя и сидит чехол. Он может полностью повторять контуры стула, а может иметь свободную форму с элегантными складками. </a:t>
            </a:r>
          </a:p>
          <a:p>
            <a:pPr algn="l"/>
            <a:endParaRPr lang="ru-RU" sz="2000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90" y="1340768"/>
            <a:ext cx="1908213" cy="19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34556"/>
            <a:ext cx="1908175" cy="157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99111"/>
            <a:ext cx="1908175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4959379"/>
      </p:ext>
    </p:extLst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1427758"/>
          </a:xfrm>
        </p:spPr>
        <p:txBody>
          <a:bodyPr>
            <a:normAutofit fontScale="90000"/>
          </a:bodyPr>
          <a:lstStyle/>
          <a:p>
            <a:r>
              <a:rPr lang="ru-RU" dirty="0"/>
              <a:t>Под белую накрахмаленную белоснежную скатерть желательно постелить толстую мягкую ткань, мольтон. </a:t>
            </a:r>
            <a:r>
              <a:rPr lang="ru-RU" sz="2700" dirty="0"/>
              <a:t>Мольтон </a:t>
            </a:r>
            <a:r>
              <a:rPr lang="ru-RU" dirty="0"/>
              <a:t>приглушает звуки </a:t>
            </a:r>
            <a:r>
              <a:rPr lang="ru-RU" dirty="0" smtClean="0"/>
              <a:t>ставящейся </a:t>
            </a:r>
            <a:r>
              <a:rPr lang="ru-RU" dirty="0"/>
              <a:t>на стол посуды и приборов. Мольтон должен в точности соответствовать размерам (длине и ширине) </a:t>
            </a:r>
            <a:r>
              <a:rPr lang="ru-RU" dirty="0" smtClean="0"/>
              <a:t>стола.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556792"/>
            <a:ext cx="5266928" cy="5184576"/>
          </a:xfrm>
        </p:spPr>
        <p:txBody>
          <a:bodyPr>
            <a:normAutofit fontScale="85000" lnSpcReduction="10000"/>
          </a:bodyPr>
          <a:lstStyle/>
          <a:p>
            <a:pPr indent="457200" algn="l">
              <a:lnSpc>
                <a:spcPct val="110000"/>
              </a:lnSpc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900" dirty="0"/>
              <a:t>Перед сервировкой столы накрывают скатертями. Сначала на каждый стол кладут сложенную скатерть и аккуратно уложить в нужном положении так, чтобы ее центральная складка совпала с центром стола. Перпендикулярная складка также должна проходить посередине стола. </a:t>
            </a:r>
            <a:br>
              <a:rPr lang="ru-RU" sz="1900" dirty="0"/>
            </a:br>
            <a:r>
              <a:rPr lang="ru-RU" sz="1900" dirty="0"/>
              <a:t/>
            </a:r>
            <a:br>
              <a:rPr lang="ru-RU" sz="1900" dirty="0"/>
            </a:br>
            <a:r>
              <a:rPr lang="ru-RU" sz="1900" dirty="0"/>
              <a:t>При накрывании стола скатертью ее нельзя мять, тянуть за углы и прищипывать пальцами. Углы скатерти должны опускаться против ножек стола, закрывая их. Спуск скатерти со всех сторон стола должен быть одинаков — не менее чем на 25 см и не ниже сиденья стула; меньший спуск скатерти придает столу некрасивый вид, а больший неудобен для сидящих. </a:t>
            </a:r>
            <a:br>
              <a:rPr lang="ru-RU" sz="1900" dirty="0"/>
            </a:br>
            <a:r>
              <a:rPr lang="ru-RU" sz="1900" dirty="0"/>
              <a:t/>
            </a:r>
            <a:br>
              <a:rPr lang="ru-RU" sz="1900" dirty="0"/>
            </a:br>
            <a:endParaRPr lang="ru-RU" sz="19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7236296" y="3140968"/>
            <a:ext cx="648072" cy="288031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20888"/>
            <a:ext cx="280831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7495319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304800"/>
            <a:ext cx="5259160" cy="76200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полотняные салфетки</a:t>
            </a:r>
            <a:r>
              <a:rPr lang="ru-RU" dirty="0"/>
              <a:t>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83568" y="1556792"/>
            <a:ext cx="3931920" cy="5184576"/>
          </a:xfrm>
        </p:spPr>
        <p:txBody>
          <a:bodyPr>
            <a:normAutofit/>
          </a:bodyPr>
          <a:lstStyle/>
          <a:p>
            <a:pPr algn="l"/>
            <a:r>
              <a:rPr lang="ru-RU" sz="2000" i="1" dirty="0"/>
              <a:t>Столовые салфетки </a:t>
            </a:r>
            <a:r>
              <a:rPr lang="ru-RU" sz="1800" dirty="0"/>
              <a:t>появились в большинстве европейских </a:t>
            </a:r>
            <a:r>
              <a:rPr lang="ru-RU" sz="2000" dirty="0"/>
              <a:t>стран в эпоху средневековья. До этого вместо них пользовались либо собственными рукавами, либо концами скатерти, свисавшей до пола Тканые салфетки, как правило, идут в комплекте со скатертью, гармонируя с ней по цвету и материалу. Салфетки той же расцветки, что и скатерть, будут смотреться лучше, если их ткань будет более тонкой, чем ткань скатерти</a:t>
            </a:r>
            <a:r>
              <a:rPr lang="ru-RU" dirty="0"/>
              <a:t>.</a:t>
            </a: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1268760"/>
            <a:ext cx="388843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11257"/>
      </p:ext>
    </p:extLst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 </a:t>
            </a:r>
            <a:r>
              <a:rPr lang="ru-RU" sz="2400" dirty="0" smtClean="0"/>
              <a:t>Салфетка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Размер столовых салфеток может быть разным: салфетки 32x32 см и меньших размеров используют для завтрака, а салфетки от40x40 до 60x60 см больше подходят для обеда и ужина. </a:t>
            </a:r>
          </a:p>
          <a:p>
            <a:r>
              <a:rPr lang="ru-RU" sz="2000" dirty="0" smtClean="0"/>
              <a:t>Во время завтрака салфетка кладется на колени в расправленном виде. </a:t>
            </a:r>
            <a:br>
              <a:rPr lang="ru-RU" sz="2000" dirty="0" smtClean="0"/>
            </a:br>
            <a:r>
              <a:rPr lang="ru-RU" sz="2000" dirty="0" smtClean="0"/>
              <a:t>Во время обеда - сложенной вдвое, сгибом к себе. </a:t>
            </a:r>
            <a:endParaRPr lang="ru-RU" sz="2000" dirty="0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628800"/>
            <a:ext cx="3186015" cy="397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691428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СЕРВИРОВКА ПРАЗДНИЧНОГО СТОЛА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5367338"/>
            <a:ext cx="7920880" cy="1230014"/>
          </a:xfrm>
        </p:spPr>
        <p:txBody>
          <a:bodyPr>
            <a:normAutofit/>
          </a:bodyPr>
          <a:lstStyle/>
          <a:p>
            <a:r>
              <a:rPr lang="ru-RU" sz="1800" dirty="0"/>
              <a:t>Сервировка стола зависит от типа банкета,  а также от ассортимента блюд, предлагаемых гостям. Но во всех случаях она имеет определенную после­довательность и должна соответствовать основным правилами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54274" name="Picture 2" descr="C:\Users\Ярослава\Desktop\сервировка\banket3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6096000" cy="436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579357"/>
      </p:ext>
    </p:ext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699320" cy="1296144"/>
          </a:xfrm>
        </p:spPr>
        <p:txBody>
          <a:bodyPr anchor="ctr">
            <a:normAutofit/>
          </a:bodyPr>
          <a:lstStyle/>
          <a:p>
            <a:r>
              <a:rPr lang="ru-RU" sz="3600" dirty="0" smtClean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                        </a:t>
            </a:r>
            <a:r>
              <a:rPr lang="ru-RU" sz="2700" dirty="0" smtClean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Вариант «Парусник»   </a:t>
            </a:r>
            <a:r>
              <a:rPr lang="ru-RU" sz="44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/>
            </a:r>
            <a:br>
              <a:rPr lang="ru-RU" sz="44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</a:br>
            <a:r>
              <a:rPr lang="ru-RU" dirty="0"/>
              <a:t> 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1844824"/>
            <a:ext cx="4608512" cy="453650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000" dirty="0"/>
              <a:t>1. Тканевую салфетку сложите пополам, чтобы сгиб был справа. </a:t>
            </a:r>
            <a:br>
              <a:rPr lang="ru-RU" sz="2000" dirty="0"/>
            </a:br>
            <a:r>
              <a:rPr lang="ru-RU" sz="2000" dirty="0"/>
              <a:t>2. Прямоугольник складываем еще раз пополам. </a:t>
            </a:r>
            <a:br>
              <a:rPr lang="ru-RU" sz="2000" dirty="0"/>
            </a:br>
            <a:r>
              <a:rPr lang="ru-RU" sz="2000" dirty="0"/>
              <a:t>3. Нижнюю половину сгибаем по диагонали вверх. </a:t>
            </a:r>
            <a:br>
              <a:rPr lang="ru-RU" sz="2000" dirty="0"/>
            </a:br>
            <a:r>
              <a:rPr lang="ru-RU" sz="2000" dirty="0"/>
              <a:t>4. Левый угол загибаем вперед. Правый угол так же загибаем вперед. </a:t>
            </a:r>
            <a:br>
              <a:rPr lang="ru-RU" sz="2000" dirty="0"/>
            </a:br>
            <a:r>
              <a:rPr lang="ru-RU" sz="2000" dirty="0"/>
              <a:t>5. Оба выступающих угла подгибаем назад. </a:t>
            </a:r>
            <a:br>
              <a:rPr lang="ru-RU" sz="2000" dirty="0"/>
            </a:br>
            <a:r>
              <a:rPr lang="ru-RU" sz="2000" dirty="0"/>
              <a:t>6. Складываем салфетку по продольной оси назад. </a:t>
            </a:r>
            <a:br>
              <a:rPr lang="ru-RU" sz="2000" dirty="0"/>
            </a:br>
            <a:r>
              <a:rPr lang="ru-RU" sz="2000" dirty="0"/>
              <a:t>7. Придерживая рукой отогнутые углы, выдергиваем по очереди края салфетки «паруса»</a:t>
            </a:r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20" y="2348880"/>
            <a:ext cx="2859272" cy="3017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2844096"/>
      </p:ext>
    </p:extLst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620688"/>
            <a:ext cx="6771328" cy="762000"/>
          </a:xfrm>
        </p:spPr>
        <p:txBody>
          <a:bodyPr anchor="ctr">
            <a:noAutofit/>
          </a:bodyPr>
          <a:lstStyle/>
          <a:p>
            <a:r>
              <a:rPr lang="ru-RU" sz="2400" dirty="0"/>
              <a:t>Вариант "Изысканный веер"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1628800"/>
            <a:ext cx="3931920" cy="4680520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1800" dirty="0"/>
              <a:t>1. Расположите тканевую салфетку изнаночной стороной вниз. Приблизительно 1/4 верхней части загните вниз. </a:t>
            </a:r>
            <a:br>
              <a:rPr lang="ru-RU" sz="1800" dirty="0"/>
            </a:br>
            <a:r>
              <a:rPr lang="ru-RU" sz="1800" dirty="0"/>
              <a:t>2. Переверните салфетку и 1/3 нижней части загните вверх. </a:t>
            </a:r>
            <a:br>
              <a:rPr lang="ru-RU" sz="1800" dirty="0"/>
            </a:br>
            <a:r>
              <a:rPr lang="ru-RU" sz="1800" dirty="0"/>
              <a:t>3. Складываем </a:t>
            </a:r>
            <a:r>
              <a:rPr lang="ru-RU" sz="1800" dirty="0" smtClean="0"/>
              <a:t>салфетку </a:t>
            </a:r>
            <a:r>
              <a:rPr lang="ru-RU" sz="1800" dirty="0"/>
              <a:t>пополам снизу вверх. </a:t>
            </a:r>
          </a:p>
          <a:p>
            <a:pPr algn="l"/>
            <a:r>
              <a:rPr lang="ru-RU" sz="1800" dirty="0"/>
              <a:t>4. Сложите «гармошкой» полученную фигуру, чтобы было пять равномерных складок. </a:t>
            </a:r>
            <a:br>
              <a:rPr lang="ru-RU" sz="1800" dirty="0"/>
            </a:br>
            <a:r>
              <a:rPr lang="ru-RU" sz="1800" dirty="0"/>
              <a:t>5. Зажав в руке открытую сторону, вытяните в верхней части заложенные в глубине складки в противоположные стороны и зафиксируйте их. </a:t>
            </a:r>
            <a:br>
              <a:rPr lang="ru-RU" sz="1800" dirty="0"/>
            </a:br>
            <a:r>
              <a:rPr lang="ru-RU" sz="1800" dirty="0"/>
              <a:t>6. Распустите «веер</a:t>
            </a:r>
            <a:r>
              <a:rPr lang="ru-RU" dirty="0"/>
              <a:t>».</a:t>
            </a:r>
          </a:p>
        </p:txBody>
      </p:sp>
      <p:pic>
        <p:nvPicPr>
          <p:cNvPr id="5" name="Объект 4" descr="http://www.maikll.ru/images/stories/serv10a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1340768"/>
            <a:ext cx="3534000" cy="3978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54377"/>
      </p:ext>
    </p:extLst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22322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Предметы сервировки.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74693707"/>
      </p:ext>
    </p:extLst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304800"/>
            <a:ext cx="5403176" cy="762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Столовый </a:t>
            </a:r>
            <a:r>
              <a:rPr lang="ru-RU" sz="2400" dirty="0"/>
              <a:t>фарфор.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11560" y="1171501"/>
            <a:ext cx="3931920" cy="5686499"/>
          </a:xfrm>
        </p:spPr>
        <p:txBody>
          <a:bodyPr>
            <a:normAutofit/>
          </a:bodyPr>
          <a:lstStyle/>
          <a:p>
            <a:pPr indent="457200" algn="l"/>
            <a:r>
              <a:rPr lang="ru-RU" sz="1800" dirty="0"/>
              <a:t>Все персональные тарелки, используемые сегодня для сервировки стола, делятся на глубокие и мелкие</a:t>
            </a:r>
            <a:r>
              <a:rPr lang="ru-RU" sz="1800" dirty="0" smtClean="0"/>
              <a:t>.</a:t>
            </a:r>
          </a:p>
          <a:p>
            <a:pPr indent="457200" algn="l"/>
            <a:r>
              <a:rPr lang="ru-RU" sz="1800" dirty="0" smtClean="0"/>
              <a:t> </a:t>
            </a:r>
            <a:r>
              <a:rPr lang="ru-RU" sz="1800" dirty="0"/>
              <a:t>Глубокие тарелки O </a:t>
            </a:r>
            <a:r>
              <a:rPr lang="ru-RU" sz="1800" b="1" dirty="0"/>
              <a:t>22,5</a:t>
            </a:r>
            <a:r>
              <a:rPr lang="ru-RU" sz="1800" dirty="0"/>
              <a:t> см служат для подачи горячих и холодных заправочных супов (щей, борща, окрошки и т. д. ). </a:t>
            </a:r>
            <a:br>
              <a:rPr lang="ru-RU" sz="1800" dirty="0"/>
            </a:br>
            <a:r>
              <a:rPr lang="ru-RU" sz="1800" dirty="0"/>
              <a:t>Мелкие тарелки для сервировки стола отличаются большим разнообразием. </a:t>
            </a:r>
            <a:br>
              <a:rPr lang="ru-RU" sz="1800" dirty="0"/>
            </a:br>
            <a:r>
              <a:rPr lang="ru-RU" sz="1800" dirty="0"/>
              <a:t>Различают мелкие столовые тарелки для вторых блюд O </a:t>
            </a:r>
            <a:r>
              <a:rPr lang="ru-RU" sz="1800" b="1" dirty="0"/>
              <a:t>25 </a:t>
            </a:r>
            <a:r>
              <a:rPr lang="ru-RU" sz="1800" dirty="0" err="1"/>
              <a:t>cм</a:t>
            </a:r>
            <a:r>
              <a:rPr lang="ru-RU" sz="1800" b="1" dirty="0"/>
              <a:t> </a:t>
            </a:r>
            <a:r>
              <a:rPr lang="ru-RU" sz="1800" dirty="0"/>
              <a:t>, закусочные или десертные тарелки O </a:t>
            </a:r>
            <a:r>
              <a:rPr lang="ru-RU" sz="1800" b="1" dirty="0"/>
              <a:t>21 </a:t>
            </a:r>
            <a:r>
              <a:rPr lang="ru-RU" sz="1800" dirty="0"/>
              <a:t>см (для холодных и горячих закусок), пирожковые тарелки O </a:t>
            </a:r>
            <a:r>
              <a:rPr lang="ru-RU" sz="1800" b="1" dirty="0"/>
              <a:t>16</a:t>
            </a:r>
            <a:r>
              <a:rPr lang="ru-RU" sz="1800" dirty="0"/>
              <a:t> </a:t>
            </a:r>
            <a:r>
              <a:rPr lang="ru-RU" sz="1800" dirty="0" err="1"/>
              <a:t>cм</a:t>
            </a:r>
            <a:r>
              <a:rPr lang="ru-RU" sz="1800" dirty="0"/>
              <a:t> (для подачи хлеба, булочек, тостов). 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6"/>
            <a:ext cx="1908213" cy="19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140968"/>
            <a:ext cx="1908175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32604"/>
            <a:ext cx="1908175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2783913"/>
      </p:ext>
    </p:extLst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60648"/>
            <a:ext cx="5384577" cy="720080"/>
          </a:xfrm>
        </p:spPr>
        <p:txBody>
          <a:bodyPr>
            <a:normAutofit/>
          </a:bodyPr>
          <a:lstStyle/>
          <a:p>
            <a:r>
              <a:rPr lang="ru-RU" sz="2400" dirty="0"/>
              <a:t>Столовые приборы.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0"/>
            <a:ext cx="4114800" cy="6126163"/>
          </a:xfrm>
        </p:spPr>
        <p:txBody>
          <a:bodyPr>
            <a:noAutofit/>
          </a:bodyPr>
          <a:lstStyle/>
          <a:p>
            <a:pPr algn="l"/>
            <a:r>
              <a:rPr lang="ru-RU" sz="1600" b="1" u="sng" dirty="0"/>
              <a:t>Пояснения: </a:t>
            </a:r>
            <a:r>
              <a:rPr lang="ru-RU" sz="1600" b="1" dirty="0"/>
              <a:t>1 ложка кофейная </a:t>
            </a:r>
            <a:br>
              <a:rPr lang="ru-RU" sz="1600" b="1" dirty="0"/>
            </a:br>
            <a:r>
              <a:rPr lang="ru-RU" sz="1600" b="1" dirty="0"/>
              <a:t>2 ложка чайная </a:t>
            </a:r>
            <a:br>
              <a:rPr lang="ru-RU" sz="1600" b="1" dirty="0"/>
            </a:br>
            <a:r>
              <a:rPr lang="ru-RU" sz="1600" b="1" dirty="0"/>
              <a:t>3 ложка десертная </a:t>
            </a:r>
            <a:br>
              <a:rPr lang="ru-RU" sz="1600" b="1" dirty="0"/>
            </a:br>
            <a:r>
              <a:rPr lang="ru-RU" sz="1600" b="1" dirty="0"/>
              <a:t>4 ложка столовая </a:t>
            </a:r>
            <a:br>
              <a:rPr lang="ru-RU" sz="1600" b="1" dirty="0"/>
            </a:br>
            <a:r>
              <a:rPr lang="ru-RU" sz="1600" b="1" dirty="0"/>
              <a:t>5 щипцы кондитерские большие </a:t>
            </a:r>
            <a:br>
              <a:rPr lang="ru-RU" sz="1600" b="1" dirty="0"/>
            </a:br>
            <a:r>
              <a:rPr lang="ru-RU" sz="1600" b="1" dirty="0"/>
              <a:t>6 ложка для приготовления смешанных напитков </a:t>
            </a:r>
            <a:br>
              <a:rPr lang="ru-RU" sz="1600" b="1" dirty="0"/>
            </a:br>
            <a:r>
              <a:rPr lang="ru-RU" sz="1600" b="1" dirty="0"/>
              <a:t>7 щипцы для спаржи </a:t>
            </a:r>
            <a:br>
              <a:rPr lang="ru-RU" sz="1600" b="1" dirty="0"/>
            </a:br>
            <a:r>
              <a:rPr lang="ru-RU" sz="1600" b="1" dirty="0"/>
              <a:t>8 щипцы для льда </a:t>
            </a:r>
            <a:br>
              <a:rPr lang="ru-RU" sz="1600" b="1" dirty="0"/>
            </a:br>
            <a:r>
              <a:rPr lang="ru-RU" sz="1600" b="1" dirty="0"/>
              <a:t>9 щипцы кондитерские малые </a:t>
            </a:r>
            <a:br>
              <a:rPr lang="ru-RU" sz="1600" b="1" dirty="0"/>
            </a:br>
            <a:r>
              <a:rPr lang="ru-RU" sz="1600" b="1" dirty="0"/>
              <a:t>10 секатор для сигар </a:t>
            </a:r>
            <a:br>
              <a:rPr lang="ru-RU" sz="1600" b="1" dirty="0"/>
            </a:br>
            <a:r>
              <a:rPr lang="ru-RU" sz="1600" b="1" dirty="0"/>
              <a:t>11 и 12 вилка для лимона </a:t>
            </a:r>
            <a:br>
              <a:rPr lang="ru-RU" sz="1600" b="1" dirty="0"/>
            </a:br>
            <a:r>
              <a:rPr lang="ru-RU" sz="1600" b="1" dirty="0"/>
              <a:t>13 вилка </a:t>
            </a:r>
            <a:r>
              <a:rPr lang="ru-RU" sz="1600" b="1" dirty="0" err="1"/>
              <a:t>кокотная</a:t>
            </a:r>
            <a:r>
              <a:rPr lang="ru-RU" sz="1600" b="1" dirty="0"/>
              <a:t> </a:t>
            </a:r>
            <a:br>
              <a:rPr lang="ru-RU" sz="1600" b="1" dirty="0"/>
            </a:br>
            <a:r>
              <a:rPr lang="ru-RU" sz="1600" b="1" dirty="0"/>
              <a:t>14 и 15 лопатообразный тупой нож для рыбных вторых блюд и рыбная вилка с углублением для отделения костей </a:t>
            </a:r>
            <a:br>
              <a:rPr lang="ru-RU" sz="1600" b="1" dirty="0"/>
            </a:br>
            <a:r>
              <a:rPr lang="ru-RU" sz="1600" b="1" dirty="0"/>
              <a:t>16 и 17 нож и вилка десертные </a:t>
            </a:r>
            <a:br>
              <a:rPr lang="ru-RU" sz="1600" b="1" dirty="0"/>
            </a:br>
            <a:r>
              <a:rPr lang="ru-RU" sz="1600" b="1" dirty="0"/>
              <a:t>18 и 19 нож и вилка десертные </a:t>
            </a:r>
            <a:br>
              <a:rPr lang="ru-RU" sz="1600" b="1" dirty="0"/>
            </a:br>
            <a:r>
              <a:rPr lang="ru-RU" sz="1600" b="1" dirty="0"/>
              <a:t>20 и 21 нож и вилка закусочные </a:t>
            </a:r>
            <a:br>
              <a:rPr lang="ru-RU" sz="1600" b="1" dirty="0"/>
            </a:br>
            <a:r>
              <a:rPr lang="ru-RU" sz="1600" b="1" dirty="0"/>
              <a:t>22 и 23 нож и вилка закусочные </a:t>
            </a:r>
            <a:br>
              <a:rPr lang="ru-RU" sz="1600" b="1" dirty="0"/>
            </a:br>
            <a:r>
              <a:rPr lang="ru-RU" sz="1600" b="1" dirty="0"/>
              <a:t>24 ложка разливательная </a:t>
            </a:r>
            <a:br>
              <a:rPr lang="ru-RU" sz="1600" b="1" dirty="0"/>
            </a:br>
            <a:r>
              <a:rPr lang="ru-RU" sz="1600" b="1" dirty="0"/>
              <a:t>25 и 26 нож и вилка столовые для вторых блюд (кроме рыбных) </a:t>
            </a:r>
            <a:br>
              <a:rPr lang="ru-RU" sz="1600" b="1" dirty="0"/>
            </a:br>
            <a:r>
              <a:rPr lang="ru-RU" sz="1600" b="1" dirty="0"/>
              <a:t>27 лопатка кондитерская </a:t>
            </a:r>
            <a:br>
              <a:rPr lang="ru-RU" sz="1600" b="1" dirty="0"/>
            </a:br>
            <a:r>
              <a:rPr lang="ru-RU" sz="1600" b="1" dirty="0"/>
              <a:t>28 лопатка паштетная </a:t>
            </a:r>
            <a:br>
              <a:rPr lang="ru-RU" sz="1600" b="1" dirty="0"/>
            </a:br>
            <a:r>
              <a:rPr lang="ru-RU" sz="1600" b="1" dirty="0"/>
              <a:t>29 лопатка рыбная </a:t>
            </a:r>
            <a:br>
              <a:rPr lang="ru-RU" sz="1600" b="1" dirty="0"/>
            </a:br>
            <a:r>
              <a:rPr lang="ru-RU" sz="1600" b="1" dirty="0"/>
              <a:t>30 лопатка для икры </a:t>
            </a:r>
            <a:br>
              <a:rPr lang="ru-RU" sz="1600" b="1" dirty="0"/>
            </a:br>
            <a:r>
              <a:rPr lang="ru-RU" sz="1600" b="1" dirty="0"/>
              <a:t>31 ложка для мороженого </a:t>
            </a:r>
            <a:endParaRPr lang="ru-RU" sz="1600" dirty="0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2132856"/>
            <a:ext cx="432048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928893"/>
      </p:ext>
    </p:extLst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63136" y="188640"/>
            <a:ext cx="3931920" cy="1080120"/>
          </a:xfrm>
        </p:spPr>
        <p:txBody>
          <a:bodyPr>
            <a:noAutofit/>
          </a:bodyPr>
          <a:lstStyle/>
          <a:p>
            <a:r>
              <a:rPr lang="ru-RU" sz="2400" dirty="0"/>
              <a:t>Сервировка банкетного стола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107504" y="548680"/>
            <a:ext cx="3931920" cy="5877272"/>
          </a:xfrm>
        </p:spPr>
        <p:txBody>
          <a:bodyPr>
            <a:noAutofit/>
          </a:bodyPr>
          <a:lstStyle/>
          <a:p>
            <a:pPr algn="l"/>
            <a:r>
              <a:rPr lang="ru-RU" sz="1600" b="1" dirty="0"/>
              <a:t>1. </a:t>
            </a:r>
            <a:r>
              <a:rPr lang="ru-RU" sz="1600" dirty="0"/>
              <a:t>Тарелка пирожковая (используется для подачи хлеба, пирожков, гренок и прочих мучных изделий) </a:t>
            </a:r>
            <a:br>
              <a:rPr lang="ru-RU" sz="1600" dirty="0"/>
            </a:br>
            <a:r>
              <a:rPr lang="ru-RU" sz="1600" b="1" dirty="0"/>
              <a:t>  2. </a:t>
            </a:r>
            <a:r>
              <a:rPr lang="ru-RU" sz="1600" dirty="0"/>
              <a:t>Вилка для рыбы (используется, если на банкете предполагается подача рыбных блюд) </a:t>
            </a:r>
            <a:br>
              <a:rPr lang="ru-RU" sz="1600" dirty="0"/>
            </a:br>
            <a:r>
              <a:rPr lang="ru-RU" sz="1600" b="1" dirty="0"/>
              <a:t>  3. </a:t>
            </a:r>
            <a:r>
              <a:rPr lang="ru-RU" sz="1600" dirty="0"/>
              <a:t>Вилка столовая (используется при сервировке для подачи вторых блюд) </a:t>
            </a:r>
            <a:br>
              <a:rPr lang="ru-RU" sz="1600" dirty="0"/>
            </a:br>
            <a:r>
              <a:rPr lang="ru-RU" sz="1600" b="1" dirty="0"/>
              <a:t>  4. </a:t>
            </a:r>
            <a:r>
              <a:rPr lang="ru-RU" sz="1600" dirty="0"/>
              <a:t>Тарелка подстановочная (остается на столе до конца банкета, на нее ставятся все остальные тарелки) </a:t>
            </a:r>
            <a:br>
              <a:rPr lang="ru-RU" sz="1600" dirty="0"/>
            </a:br>
            <a:r>
              <a:rPr lang="ru-RU" sz="1600" b="1" dirty="0"/>
              <a:t>  5. </a:t>
            </a:r>
            <a:r>
              <a:rPr lang="ru-RU" sz="1600" dirty="0"/>
              <a:t>Тарелка 27см (используется для подачи вторых блюд) </a:t>
            </a:r>
            <a:br>
              <a:rPr lang="ru-RU" sz="1600" dirty="0"/>
            </a:br>
            <a:r>
              <a:rPr lang="ru-RU" sz="1600" b="1" dirty="0"/>
              <a:t>  6. </a:t>
            </a:r>
            <a:r>
              <a:rPr lang="ru-RU" sz="1600" dirty="0"/>
              <a:t>Тарелка глубокая (используется, если в меню присутствуют первые блюда, альтернативой ей может служить только бульонная пара) </a:t>
            </a:r>
            <a:br>
              <a:rPr lang="ru-RU" sz="1600" dirty="0"/>
            </a:br>
            <a:r>
              <a:rPr lang="ru-RU" sz="1600" b="1" dirty="0"/>
              <a:t>  7. </a:t>
            </a:r>
            <a:r>
              <a:rPr lang="ru-RU" sz="1600" dirty="0"/>
              <a:t>Нож столовый (так же, как и столовая вилка используется при подаче вторых блюд) </a:t>
            </a:r>
            <a:br>
              <a:rPr lang="ru-RU" sz="1600" dirty="0"/>
            </a:br>
            <a:r>
              <a:rPr lang="ru-RU" sz="1600" b="1" dirty="0"/>
              <a:t>  8. </a:t>
            </a:r>
            <a:r>
              <a:rPr lang="ru-RU" sz="1600" dirty="0"/>
              <a:t>Ложка столовая (необходима при подаче первых блюд) </a:t>
            </a:r>
            <a:br>
              <a:rPr lang="ru-RU" sz="1600" dirty="0"/>
            </a:br>
            <a:r>
              <a:rPr lang="ru-RU" sz="1600" b="1" dirty="0"/>
              <a:t>  9. </a:t>
            </a:r>
            <a:r>
              <a:rPr lang="ru-RU" sz="1600" dirty="0"/>
              <a:t>Нож для рыбы (используется, если предполагается подача рыбных блюд) </a:t>
            </a:r>
            <a:br>
              <a:rPr lang="ru-RU" sz="1600" dirty="0"/>
            </a:br>
            <a:r>
              <a:rPr lang="ru-RU" sz="1600" b="1" dirty="0"/>
              <a:t>10-13 </a:t>
            </a:r>
            <a:r>
              <a:rPr lang="ru-RU" sz="1600" dirty="0"/>
              <a:t>бокалы для напитков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6914" y="1916833"/>
            <a:ext cx="455057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2862736"/>
      </p:ext>
    </p:extLst>
  </p:cSld>
  <p:clrMapOvr>
    <a:masterClrMapping/>
  </p:clrMapOvr>
  <p:transition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90466"/>
          </a:xfrm>
        </p:spPr>
        <p:txBody>
          <a:bodyPr/>
          <a:lstStyle/>
          <a:p>
            <a:r>
              <a:rPr lang="ru-RU" b="1" dirty="0"/>
              <a:t>Примеры сервировки и украшения стола для разных случаев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2124729"/>
      </p:ext>
    </p:extLst>
  </p:cSld>
  <p:clrMapOvr>
    <a:masterClrMapping/>
  </p:clrMapOvr>
  <p:transition spd="slow"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Новый год, рождество</a:t>
            </a:r>
            <a:endParaRPr lang="ru-RU" sz="4000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394098"/>
            <a:ext cx="4038600" cy="303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394098"/>
            <a:ext cx="4038600" cy="303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3749857"/>
      </p:ext>
    </p:extLst>
  </p:cSld>
  <p:clrMapOvr>
    <a:masterClrMapping/>
  </p:clrMapOvr>
  <p:transition spd="slow"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Пасха, юбилей</a:t>
            </a:r>
            <a:endParaRPr lang="ru-RU" sz="4000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394098"/>
            <a:ext cx="4038600" cy="303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394098"/>
            <a:ext cx="4038600" cy="303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8267134"/>
      </p:ext>
    </p:extLst>
  </p:cSld>
  <p:clrMapOvr>
    <a:masterClrMapping/>
  </p:clrMapOvr>
  <p:transition spd="slow"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День Святого Валентина</a:t>
            </a:r>
            <a:endParaRPr lang="ru-RU" sz="4000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449640"/>
            <a:ext cx="4038600" cy="291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394098"/>
            <a:ext cx="4038600" cy="303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0281745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116632"/>
            <a:ext cx="5096545" cy="1162050"/>
          </a:xfrm>
        </p:spPr>
        <p:txBody>
          <a:bodyPr>
            <a:noAutofit/>
          </a:bodyPr>
          <a:lstStyle/>
          <a:p>
            <a:r>
              <a:rPr lang="ru-RU" dirty="0" smtClean="0"/>
              <a:t>Государственный банкет</a:t>
            </a:r>
            <a:br>
              <a:rPr lang="ru-RU" dirty="0" smtClean="0"/>
            </a:br>
            <a:r>
              <a:rPr lang="ru-RU" dirty="0" smtClean="0"/>
              <a:t>Франция 1517г.</a:t>
            </a:r>
            <a:br>
              <a:rPr lang="ru-RU" dirty="0" smtClean="0"/>
            </a:br>
            <a:r>
              <a:rPr lang="ru-RU" dirty="0" smtClean="0"/>
              <a:t>Гравюра.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245831" y="1432346"/>
            <a:ext cx="3008313" cy="46413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313184" y="2060848"/>
            <a:ext cx="4186808" cy="3737547"/>
          </a:xfrm>
        </p:spPr>
        <p:txBody>
          <a:bodyPr>
            <a:normAutofit/>
          </a:bodyPr>
          <a:lstStyle/>
          <a:p>
            <a:pPr indent="292100"/>
            <a:r>
              <a:rPr lang="ru-RU" sz="1800" dirty="0"/>
              <a:t>Банкет (франц. banquet) - торжественный званый обед или ужин, устраиваемый в честь кого-либо, </a:t>
            </a:r>
            <a:r>
              <a:rPr lang="ru-RU" sz="1800" dirty="0" smtClean="0"/>
              <a:t>чего-либо</a:t>
            </a:r>
            <a:endParaRPr lang="ru-RU" sz="1800" dirty="0"/>
          </a:p>
        </p:txBody>
      </p:sp>
      <p:pic>
        <p:nvPicPr>
          <p:cNvPr id="25602" name="Picture 2" descr="C:\Users\Ярослава\Desktop\сервировка\государ. банкет Франция_15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0768"/>
            <a:ext cx="449999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355327"/>
      </p:ext>
    </p:extLst>
  </p:cSld>
  <p:clrMapOvr>
    <a:masterClrMapping/>
  </p:clrMapOvr>
  <p:transition spd="slow"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День рождения, юбилей</a:t>
            </a:r>
            <a:endParaRPr lang="ru-RU" sz="4000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636912"/>
            <a:ext cx="3682752" cy="276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2636912"/>
            <a:ext cx="4147662" cy="272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802764"/>
      </p:ext>
    </p:extLst>
  </p:cSld>
  <p:clrMapOvr>
    <a:masterClrMapping/>
  </p:clrMapOvr>
  <p:transition spd="slow">
    <p:wip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404664"/>
            <a:ext cx="6115795" cy="1152128"/>
          </a:xfrm>
        </p:spPr>
        <p:txBody>
          <a:bodyPr>
            <a:noAutofit/>
          </a:bodyPr>
          <a:lstStyle/>
          <a:p>
            <a:r>
              <a:rPr lang="ru-RU" sz="2400" dirty="0"/>
              <a:t>Профессия -официант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23528" y="692696"/>
            <a:ext cx="3384376" cy="616530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pPr indent="457200" algn="l"/>
            <a:r>
              <a:rPr lang="ru-RU" sz="1900" dirty="0"/>
              <a:t>Труд официантов нелегкий: за смену официант часто проходит рас­стояние в несколько десятков километров и переносит за это время до двух и более томи </a:t>
            </a:r>
            <a:r>
              <a:rPr lang="ru-RU" sz="1900" b="1" dirty="0"/>
              <a:t>груза. </a:t>
            </a:r>
            <a:r>
              <a:rPr lang="ru-RU" sz="1900" dirty="0"/>
              <a:t>В среднем за год официант ресторана обслуживает более восьми тысяч человек, при этом он обязан быть всегда приветливым, внимательным, спокойным и выдержанным, всем своим поведением должен способствовать созданию и поддержанию у посетителей хорошего настроения. Официанты высших разрядов должны знать правила обслужива­ния приемов, банкетов, товарищеских встреч; при обслуживании иностранцев владеть в необходимых пределах иностранным языком</a:t>
            </a:r>
            <a:r>
              <a:rPr lang="ru-RU" sz="1600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27984" y="2852936"/>
            <a:ext cx="4258816" cy="327322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7346" name="Picture 2" descr="C:\Users\Ярослава\Desktop\сервировка\forma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80928"/>
            <a:ext cx="500404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895583"/>
      </p:ext>
    </p:extLst>
  </p:cSld>
  <p:clrMapOvr>
    <a:masterClrMapping/>
  </p:clrMapOvr>
  <p:transition spd="slow">
    <p:wip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13289"/>
            <a:ext cx="5672062" cy="89543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Профессия- официант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85722" y="1916832"/>
            <a:ext cx="4903119" cy="4788532"/>
          </a:xfrm>
        </p:spPr>
        <p:txBody>
          <a:bodyPr>
            <a:noAutofit/>
          </a:bodyPr>
          <a:lstStyle/>
          <a:p>
            <a:pPr indent="457200" algn="l"/>
            <a:r>
              <a:rPr lang="ru-RU" sz="1800" dirty="0"/>
              <a:t>Для обслуживания банкета –фуршета исходят из нормы:  18-20  гостей  </a:t>
            </a:r>
            <a:r>
              <a:rPr lang="ru-RU" sz="1800" dirty="0" smtClean="0"/>
              <a:t>на одного </a:t>
            </a:r>
            <a:r>
              <a:rPr lang="ru-RU" sz="1800" dirty="0"/>
              <a:t>официанта.  Официанты  в  зале,  стоя  у  столов,  наливают  </a:t>
            </a:r>
            <a:r>
              <a:rPr lang="ru-RU" sz="1800" dirty="0" smtClean="0"/>
              <a:t>напитки, раскладывают </a:t>
            </a:r>
            <a:r>
              <a:rPr lang="ru-RU" sz="1800" dirty="0"/>
              <a:t>блюда, закуски. В связи с тем что  не  </a:t>
            </a:r>
            <a:r>
              <a:rPr lang="ru-RU" sz="1800" dirty="0" smtClean="0"/>
              <a:t>все приглашенные  сразу могут </a:t>
            </a:r>
            <a:r>
              <a:rPr lang="ru-RU" sz="1800" dirty="0"/>
              <a:t>подойти к столу, основное внимание официанты  должны  уделять  </a:t>
            </a:r>
            <a:r>
              <a:rPr lang="ru-RU" sz="1800" dirty="0" smtClean="0"/>
              <a:t>гостям, стоящим </a:t>
            </a:r>
            <a:r>
              <a:rPr lang="ru-RU" sz="1800" dirty="0"/>
              <a:t>в стороне или  у  дополнительных  столов,  предлагая  им  напитки  </a:t>
            </a:r>
            <a:r>
              <a:rPr lang="ru-RU" sz="1800" dirty="0" smtClean="0"/>
              <a:t>и закуски</a:t>
            </a:r>
            <a:r>
              <a:rPr lang="ru-RU" sz="1800" dirty="0"/>
              <a:t>.</a:t>
            </a:r>
          </a:p>
          <a:p>
            <a:pPr indent="457200" algn="l"/>
            <a:r>
              <a:rPr lang="ru-RU" sz="1800" dirty="0"/>
              <a:t>      В течении </a:t>
            </a:r>
            <a:r>
              <a:rPr lang="ru-RU" sz="1800" dirty="0" smtClean="0"/>
              <a:t>всего обслуживания </a:t>
            </a:r>
            <a:r>
              <a:rPr lang="ru-RU" sz="1800" dirty="0"/>
              <a:t>официанты следят за  порядком  на  </a:t>
            </a:r>
            <a:r>
              <a:rPr lang="ru-RU" sz="1800" dirty="0" smtClean="0"/>
              <a:t>столе, уносят  </a:t>
            </a:r>
            <a:r>
              <a:rPr lang="ru-RU" sz="1800" dirty="0"/>
              <a:t>использованную   посуду, </a:t>
            </a:r>
            <a:r>
              <a:rPr lang="ru-RU" sz="1800" dirty="0" smtClean="0"/>
              <a:t>  </a:t>
            </a:r>
            <a:r>
              <a:rPr lang="ru-RU" sz="1800" dirty="0"/>
              <a:t>пополняют  предметы  </a:t>
            </a:r>
            <a:r>
              <a:rPr lang="ru-RU" sz="1800" dirty="0" smtClean="0"/>
              <a:t>сервировки.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588224" y="1651168"/>
            <a:ext cx="1224136" cy="9426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3491" name="Picture 3" descr="C:\Users\Ярослава\Pictures\0005fe3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68760"/>
            <a:ext cx="3655838" cy="266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13643"/>
      </p:ext>
    </p:extLst>
  </p:cSld>
  <p:clrMapOvr>
    <a:masterClrMapping/>
  </p:clrMapOvr>
  <p:transition spd="slow">
    <p:wip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871208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C00000"/>
                </a:solidFill>
              </a:rPr>
              <a:t>Для  обеспечения   безопасной   работы   официантов   </a:t>
            </a:r>
            <a:r>
              <a:rPr lang="ru-RU" sz="1800" dirty="0" smtClean="0">
                <a:solidFill>
                  <a:srgbClr val="C00000"/>
                </a:solidFill>
              </a:rPr>
              <a:t>на предприятиях</a:t>
            </a:r>
            <a:r>
              <a:rPr lang="ru-RU" sz="1800" dirty="0">
                <a:solidFill>
                  <a:srgbClr val="C00000"/>
                </a:solidFill>
              </a:rPr>
              <a:t/>
            </a:r>
            <a:br>
              <a:rPr lang="ru-RU" sz="1800" dirty="0">
                <a:solidFill>
                  <a:srgbClr val="C00000"/>
                </a:solidFill>
              </a:rPr>
            </a:br>
            <a:r>
              <a:rPr lang="ru-RU" sz="1800" dirty="0">
                <a:solidFill>
                  <a:srgbClr val="C00000"/>
                </a:solidFill>
              </a:rPr>
              <a:t>общественного питания предусмотрены следующие основные  требования  труда  и</a:t>
            </a:r>
            <a:br>
              <a:rPr lang="ru-RU" sz="1800" dirty="0">
                <a:solidFill>
                  <a:srgbClr val="C00000"/>
                </a:solidFill>
              </a:rPr>
            </a:br>
            <a:r>
              <a:rPr lang="ru-RU" sz="1800" dirty="0">
                <a:solidFill>
                  <a:srgbClr val="C00000"/>
                </a:solidFill>
              </a:rPr>
              <a:t>техники безопасности: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13385"/>
            <a:ext cx="8229600" cy="5544615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C00000"/>
              </a:solidFill>
            </a:endParaRP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/>
              <a:t>      </a:t>
            </a:r>
            <a:r>
              <a:rPr lang="ru-RU" dirty="0" smtClean="0"/>
              <a:t>Строго </a:t>
            </a:r>
            <a:r>
              <a:rPr lang="ru-RU" dirty="0"/>
              <a:t>соблюдать установленные нормативы ширины проходов между </a:t>
            </a:r>
            <a:r>
              <a:rPr lang="ru-RU" dirty="0" smtClean="0"/>
              <a:t>столами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/>
              <a:t>            в залах, размера площади у раздаточной;</a:t>
            </a: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 smtClean="0"/>
              <a:t>       Не </a:t>
            </a:r>
            <a:r>
              <a:rPr lang="ru-RU" dirty="0"/>
              <a:t>допускать эксплуатации полов в зале  с  неровностями,  выбитыми  и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/>
              <a:t>          </a:t>
            </a:r>
            <a:r>
              <a:rPr lang="ru-RU" dirty="0"/>
              <a:t>качающимися плитками, загнутыми краями синтетических покрытий;</a:t>
            </a: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/>
              <a:t>      </a:t>
            </a:r>
            <a:r>
              <a:rPr lang="ru-RU" dirty="0" smtClean="0"/>
              <a:t>Содержать </a:t>
            </a:r>
            <a:r>
              <a:rPr lang="ru-RU" dirty="0"/>
              <a:t>полы в чистоте. При обнаружении  пролитого  жира,  жидкости,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            разбитых предметов официант должен потребовать немедленного устранения                 </a:t>
            </a:r>
            <a:r>
              <a:rPr lang="ru-RU" dirty="0" smtClean="0"/>
              <a:t>       этих </a:t>
            </a:r>
            <a:r>
              <a:rPr lang="ru-RU" dirty="0"/>
              <a:t>недостатков или сам устранить их</a:t>
            </a:r>
            <a:r>
              <a:rPr lang="ru-RU" dirty="0" smtClean="0"/>
              <a:t>;   </a:t>
            </a:r>
            <a:endParaRPr lang="ru-RU" dirty="0"/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/>
              <a:t>    </a:t>
            </a:r>
            <a:r>
              <a:rPr lang="ru-RU" dirty="0" smtClean="0"/>
              <a:t>   Использовать </a:t>
            </a:r>
            <a:r>
              <a:rPr lang="ru-RU" dirty="0"/>
              <a:t>тарелку или поднос для переноски приборов( ножей, вилок).</a:t>
            </a: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/>
              <a:t>      Нельзя носить приборы в руках, острием вперед;</a:t>
            </a: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/>
              <a:t>      </a:t>
            </a:r>
            <a:r>
              <a:rPr lang="ru-RU" dirty="0" smtClean="0"/>
              <a:t>Быть </a:t>
            </a:r>
            <a:r>
              <a:rPr lang="ru-RU" dirty="0"/>
              <a:t>осторожным при переноске блюд по лестнице;</a:t>
            </a: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/>
              <a:t>      </a:t>
            </a:r>
            <a:r>
              <a:rPr lang="ru-RU" dirty="0" smtClean="0"/>
              <a:t>Ставить </a:t>
            </a:r>
            <a:r>
              <a:rPr lang="ru-RU" dirty="0"/>
              <a:t>посуду с горячими блюдами на подставку, площадь которой </a:t>
            </a:r>
            <a:r>
              <a:rPr lang="ru-RU" dirty="0" smtClean="0"/>
              <a:t>должна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/>
              <a:t>            быть больше дна устанавливаемой посуды;</a:t>
            </a: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 smtClean="0"/>
              <a:t>      Не </a:t>
            </a:r>
            <a:r>
              <a:rPr lang="ru-RU" dirty="0"/>
              <a:t>проходить по залу с подносом во время танцев;</a:t>
            </a: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/>
              <a:t>      </a:t>
            </a:r>
            <a:r>
              <a:rPr lang="ru-RU" dirty="0" smtClean="0"/>
              <a:t>Во </a:t>
            </a:r>
            <a:r>
              <a:rPr lang="ru-RU" dirty="0"/>
              <a:t>время работы соблюдать порядок и очередность получения готовых блюд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            из кухни;</a:t>
            </a: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/>
              <a:t>       </a:t>
            </a:r>
            <a:r>
              <a:rPr lang="ru-RU" dirty="0" smtClean="0"/>
              <a:t>Не </a:t>
            </a:r>
            <a:r>
              <a:rPr lang="ru-RU" dirty="0"/>
              <a:t>использовать посуду с трещинами; </a:t>
            </a: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/>
              <a:t>       </a:t>
            </a:r>
            <a:r>
              <a:rPr lang="ru-RU" dirty="0" smtClean="0"/>
              <a:t>Не </a:t>
            </a:r>
            <a:r>
              <a:rPr lang="ru-RU" dirty="0"/>
              <a:t>носить обувь со стертыми каблуками, набойками и др.;</a:t>
            </a: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/>
              <a:t>      </a:t>
            </a:r>
            <a:r>
              <a:rPr lang="ru-RU" dirty="0" smtClean="0"/>
              <a:t>Запрещается   </a:t>
            </a:r>
            <a:r>
              <a:rPr lang="ru-RU" dirty="0"/>
              <a:t>освобождать   от   пыли    и    чистить    </a:t>
            </a:r>
            <a:r>
              <a:rPr lang="ru-RU" dirty="0" smtClean="0"/>
              <a:t>необесточеные</a:t>
            </a:r>
            <a:endParaRPr lang="ru-RU" dirty="0"/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            электроосветительные приборы;</a:t>
            </a: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/>
              <a:t>      </a:t>
            </a:r>
            <a:r>
              <a:rPr lang="ru-RU" dirty="0" smtClean="0"/>
              <a:t>Перед  </a:t>
            </a:r>
            <a:r>
              <a:rPr lang="ru-RU" dirty="0"/>
              <a:t>использованием   проверять   исправность   передвижных   тележек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             (устойчивость, работа колес, надежность полок для установки посуды и блюд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522071"/>
      </p:ext>
    </p:extLst>
  </p:cSld>
  <p:clrMapOvr>
    <a:masterClrMapping/>
  </p:clrMapOvr>
  <p:transition spd="slow">
    <p:wip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Закрепление изученного материала: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Вопросы для закрепления:</a:t>
            </a:r>
          </a:p>
          <a:p>
            <a:pPr marL="514350" indent="-514350">
              <a:buAutoNum type="arabicPeriod"/>
            </a:pPr>
            <a:r>
              <a:rPr lang="ru-RU" dirty="0" smtClean="0"/>
              <a:t>Перечислите виды столового белья?</a:t>
            </a:r>
          </a:p>
          <a:p>
            <a:pPr marL="514350" indent="-514350">
              <a:buAutoNum type="arabicPeriod"/>
            </a:pPr>
            <a:r>
              <a:rPr lang="ru-RU" dirty="0" smtClean="0"/>
              <a:t>Требования к столовому белью?</a:t>
            </a:r>
          </a:p>
          <a:p>
            <a:pPr marL="514350" indent="-514350">
              <a:buAutoNum type="arabicPeriod"/>
            </a:pPr>
            <a:r>
              <a:rPr lang="ru-RU" dirty="0" smtClean="0"/>
              <a:t>Каковы размеры столовой салфетки для ужина?</a:t>
            </a:r>
          </a:p>
          <a:p>
            <a:pPr marL="514350" indent="-514350">
              <a:buAutoNum type="arabicPeriod"/>
            </a:pPr>
            <a:r>
              <a:rPr lang="ru-RU" dirty="0" smtClean="0"/>
              <a:t>Каковы размеры обеденной скатерти для банкета?</a:t>
            </a:r>
          </a:p>
          <a:p>
            <a:pPr marL="514350" indent="-514350">
              <a:buAutoNum type="arabicPeriod"/>
            </a:pPr>
            <a:r>
              <a:rPr lang="ru-RU" dirty="0" smtClean="0"/>
              <a:t>Зарисуйте схему расположения приборов и посуды во время обеда?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716366"/>
      </p:ext>
    </p:extLst>
  </p:cSld>
  <p:clrMapOvr>
    <a:masterClrMapping/>
  </p:clrMapOvr>
  <p:transition spd="slow">
    <p:wip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1368151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Закрепление изученного материала:</a:t>
            </a: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636912"/>
            <a:ext cx="7920880" cy="3960440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Групповые задания для учащихся: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Выполните сервировку банкетного стола с полным обслуживанием на три (одну) персоны.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Выполните сервировку банкета-фуршета на 10 (4) человек.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Выполните сервировку чайного стола на две персоны.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910419"/>
      </p:ext>
    </p:extLst>
  </p:cSld>
  <p:clrMapOvr>
    <a:masterClrMapping/>
  </p:clrMapOvr>
  <p:transition spd="slow">
    <p:wip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/>
              <a:t>Проверьте свои знания столовых приборов, </a:t>
            </a:r>
            <a:br>
              <a:rPr lang="ru-RU" sz="2800" b="1" dirty="0"/>
            </a:br>
            <a:r>
              <a:rPr lang="ru-RU" sz="2800" b="1" dirty="0"/>
              <a:t>полученные </a:t>
            </a:r>
            <a:r>
              <a:rPr lang="ru-RU" sz="2800" b="1" dirty="0" smtClean="0"/>
              <a:t>на сегодняшнем занятии: </a:t>
            </a:r>
            <a:endParaRPr lang="ru-RU" sz="28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0535" y="2010150"/>
            <a:ext cx="5742930" cy="379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76973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080119"/>
          </a:xfrm>
        </p:spPr>
        <p:txBody>
          <a:bodyPr>
            <a:normAutofit/>
          </a:bodyPr>
          <a:lstStyle/>
          <a:p>
            <a:r>
              <a:rPr lang="ru-RU" sz="2400" b="1" dirty="0"/>
              <a:t>Б</a:t>
            </a:r>
            <a:r>
              <a:rPr lang="ru-RU" sz="2400" b="1" dirty="0" smtClean="0"/>
              <a:t>анкет</a:t>
            </a: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631976"/>
            <a:ext cx="6400800" cy="4226024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</a:t>
            </a:r>
            <a:r>
              <a:rPr lang="ru-RU" sz="2000" dirty="0" smtClean="0"/>
              <a:t>В зависимости от формы обслуживания различают следующие виды банкетов:</a:t>
            </a:r>
          </a:p>
          <a:p>
            <a:pPr algn="l"/>
            <a:endParaRPr lang="ru-RU" sz="2000" dirty="0"/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dirty="0" smtClean="0"/>
              <a:t>банкет за столом с полным обслуживанием; </a:t>
            </a:r>
            <a:endParaRPr lang="ru-RU" sz="2000" dirty="0"/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dirty="0" smtClean="0"/>
              <a:t>банкет за столом с частичным обслуживанием; 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dirty="0" smtClean="0"/>
              <a:t>банкет-фуршет; 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dirty="0" smtClean="0"/>
              <a:t>банкет комбинированный; 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dirty="0" smtClean="0"/>
              <a:t>банкет-коктейль; 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dirty="0" smtClean="0"/>
              <a:t>банкет-чай.</a:t>
            </a:r>
          </a:p>
          <a:p>
            <a:pPr algn="l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2951450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476672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ru-RU" sz="2200" dirty="0"/>
              <a:t>Банкет за столом с полным обслуживанием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836712"/>
            <a:ext cx="3008313" cy="5865515"/>
          </a:xfrm>
        </p:spPr>
        <p:txBody>
          <a:bodyPr>
            <a:normAutofit/>
          </a:bodyPr>
          <a:lstStyle/>
          <a:p>
            <a:pPr indent="457200" algn="l"/>
            <a:r>
              <a:rPr lang="ru-RU" sz="1800" dirty="0"/>
              <a:t>Этот вид банкета представляет собой торжество, где участники сидят за красиво сервированным столом, а подачу блюд и </a:t>
            </a:r>
            <a:r>
              <a:rPr lang="ru-RU" sz="1800" dirty="0" smtClean="0"/>
              <a:t>напитков производят </a:t>
            </a:r>
            <a:r>
              <a:rPr lang="ru-RU" sz="1800" dirty="0"/>
              <a:t>официанты. На стол не ставят никаких закусок, блюд и напитков.</a:t>
            </a:r>
          </a:p>
          <a:p>
            <a:pPr indent="457200" algn="l"/>
            <a:r>
              <a:rPr lang="ru-RU" sz="1800" dirty="0"/>
              <a:t>Банкет проводят по поводу официальных визитов должностных лиц, иностранных представителей и делегаций, во время проведения международных встреч и симпозиумов, конференций, выставок и т. д.</a:t>
            </a:r>
          </a:p>
          <a:p>
            <a:pPr indent="457200" algn="l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796136" y="3645024"/>
            <a:ext cx="2890664" cy="24811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100" name="Picture 4" descr="C:\Users\Ярослава\Desktop\сервировка\6-wedbanor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348880"/>
            <a:ext cx="504825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337809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9981" y="332656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ru-RU" dirty="0"/>
              <a:t>Банкет за столом с частичным обслуживанием</a:t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79512" y="980728"/>
            <a:ext cx="3008313" cy="5580096"/>
          </a:xfrm>
        </p:spPr>
        <p:txBody>
          <a:bodyPr>
            <a:noAutofit/>
          </a:bodyPr>
          <a:lstStyle/>
          <a:p>
            <a:pPr indent="457200" algn="l"/>
            <a:r>
              <a:rPr lang="ru-RU" sz="1800" dirty="0" smtClean="0"/>
              <a:t> Наиболее </a:t>
            </a:r>
            <a:r>
              <a:rPr lang="ru-RU" sz="1800" dirty="0"/>
              <a:t>распространенный вид банкета при проведении товарищеских встреч, семейных торжеств, юбилеев и свадеб. </a:t>
            </a:r>
            <a:r>
              <a:rPr lang="ru-RU" sz="1800" dirty="0" smtClean="0"/>
              <a:t>Банкетный </a:t>
            </a:r>
            <a:r>
              <a:rPr lang="ru-RU" sz="1800" dirty="0"/>
              <a:t>стол сервируют строго по меню столовыми тарелками, приборами, стеклом и хрусталем, салфетками. Кроме этого на стол за 30-40 мин до прихода гостей ставят холодные блюда и закуски, напитки и вазы с фруктами, приборы со специями, оформляют стол цветами.</a:t>
            </a:r>
          </a:p>
          <a:p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5050" y="4941168"/>
            <a:ext cx="5111750" cy="11849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Ярослава\Desktop\сервировка\banquetn3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20888"/>
            <a:ext cx="5572346" cy="428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030633"/>
      </p:ext>
    </p:extLst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952</TotalTime>
  <Words>2901</Words>
  <Application>Microsoft Office PowerPoint</Application>
  <PresentationFormat>Экран (4:3)</PresentationFormat>
  <Paragraphs>250</Paragraphs>
  <Slides>66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Литейная</vt:lpstr>
      <vt:lpstr>                  Сервировка                              стола            </vt:lpstr>
      <vt:lpstr>1 урок</vt:lpstr>
      <vt:lpstr>Сервировка стола</vt:lpstr>
      <vt:lpstr>Сервировка стола-это подготовка и оформление стола для приема пищи.</vt:lpstr>
      <vt:lpstr>СЕРВИРОВКА ПРАЗДНИЧНОГО СТОЛА</vt:lpstr>
      <vt:lpstr>Государственный банкет Франция 1517г. Гравюра.</vt:lpstr>
      <vt:lpstr>Банкет</vt:lpstr>
      <vt:lpstr>Банкет за столом с полным обслуживанием </vt:lpstr>
      <vt:lpstr>Банкет за столом с частичным обслуживанием </vt:lpstr>
      <vt:lpstr>Банкет за столом с частичным обслуживанием </vt:lpstr>
      <vt:lpstr>Комбинированный банкет  Состоит обычно из двух-трех банкетов, например из банкета-фуршет и банкета за столом с полным обслуживанием. Для проведения такого банкета требуется два смежных зала. Вначале гостей приглашают в первый зал с накрытым фуршетным столом (столами), в котором предлагают холодные закуски и напитки. . Затем через 30-40 мин гостей приглашают в другой зал, подготовленный для банкета за столом с полным обслуживанием.</vt:lpstr>
      <vt:lpstr>План свадебного банкета</vt:lpstr>
      <vt:lpstr>Пример полной сервировки для вечернего обслуживания:</vt:lpstr>
      <vt:lpstr>Банкет-фуршет</vt:lpstr>
      <vt:lpstr>Банкет-фуршет от французского «а-ля фуршет», что означает «на вилку» Основным столовым прибором во время еды является вилка закусочная. </vt:lpstr>
      <vt:lpstr>Банкет-фуршет </vt:lpstr>
      <vt:lpstr>Банкет-фуршет</vt:lpstr>
      <vt:lpstr>Банкет-фуршет</vt:lpstr>
      <vt:lpstr>Банкет-коктейль организуют при обслуживании участников международных симпозиумов, конференций, конгрессов, совещаний и других встреч.  </vt:lpstr>
      <vt:lpstr>Банкет-коктейль — [&lt; фр. banquette званый обед или ужин + англ. cocktail коктейль, букв. «петушиный хвост»] банкет, на котором подаются мелкопорционные закуски в виде бутербродов, пирожного, печенья и т.п. </vt:lpstr>
      <vt:lpstr>Банкет-коктейль </vt:lpstr>
      <vt:lpstr>Банкет-коктейль</vt:lpstr>
      <vt:lpstr>Банкет-коктейль</vt:lpstr>
      <vt:lpstr>Банкет-чай </vt:lpstr>
      <vt:lpstr> Банкет-чай</vt:lpstr>
      <vt:lpstr> Банкет-чай</vt:lpstr>
      <vt:lpstr>«ИЗЫСКАННОЕ ЧАЕПИТИЕ»  Мадлен Лемэр</vt:lpstr>
      <vt:lpstr>  Банкет-чай </vt:lpstr>
      <vt:lpstr>     Сервировка стола к чаю  </vt:lpstr>
      <vt:lpstr>Пример полной сервировки чайного (кофейного) стола на одну персону</vt:lpstr>
      <vt:lpstr>Сервировка чайного стола</vt:lpstr>
      <vt:lpstr>Банкет-чай дома </vt:lpstr>
      <vt:lpstr>Шведский стол (буфет) — это способ подачи пищи </vt:lpstr>
      <vt:lpstr>Шведский стол</vt:lpstr>
      <vt:lpstr>Одним из первых наших соотечественников, представивших «шведский стол» вниманию русского читателя, был писатель Александр Куприн, лечившийся в 1909 году в  Финляндии: «Длинный стол был уставлен горячими кушаньями и холодными закусками. Все это было необычайно чисто, аппетитно и нарядно. Тут была свежая лососина, жареная форель, холодный ростбиф, какая-то дичь, маленькие, очень вкусные биточки и тому подобное. Каждый подходил, выбирал, что ему нравилось, закусывал, сколько ему хотелось, затем подходил к буфету и по собственной доброй воле платил за ужин ровно одну марку тридцать семь копеек. Никакого надзора, никакого недоверия. Наши русские сердца, так глубоко привыкшие к паспорту, участку, принудительному попечению старшего дворника, ко всеобщему мошенничеству и подозрительности, были совершенно подавлены этой широкой взаимной верой».</vt:lpstr>
      <vt:lpstr>Шведский стол </vt:lpstr>
      <vt:lpstr>Виды приёмов </vt:lpstr>
      <vt:lpstr>Виды приёмов  </vt:lpstr>
      <vt:lpstr>Предприятия общественного питания.</vt:lpstr>
      <vt:lpstr>Категории предприятий общественного питания</vt:lpstr>
      <vt:lpstr>Закрепление изученного материала</vt:lpstr>
      <vt:lpstr>Закрепление изученного материала</vt:lpstr>
      <vt:lpstr>2 урок</vt:lpstr>
      <vt:lpstr>Столовое белье  </vt:lpstr>
      <vt:lpstr>Скатерть</vt:lpstr>
      <vt:lpstr>Чехол для стула. </vt:lpstr>
      <vt:lpstr>Под белую накрахмаленную белоснежную скатерть желательно постелить толстую мягкую ткань, мольтон. Мольтон приглушает звуки ставящейся на стол посуды и приборов. Мольтон должен в точности соответствовать размерам (длине и ширине) стола. </vt:lpstr>
      <vt:lpstr>полотняные салфетки. </vt:lpstr>
      <vt:lpstr> Салфетка </vt:lpstr>
      <vt:lpstr>                        Вариант «Парусник»     </vt:lpstr>
      <vt:lpstr>Вариант "Изысканный веер" </vt:lpstr>
      <vt:lpstr>Предметы сервировки.</vt:lpstr>
      <vt:lpstr>Столовый фарфор. </vt:lpstr>
      <vt:lpstr>Столовые приборы. </vt:lpstr>
      <vt:lpstr>Сервировка банкетного стола </vt:lpstr>
      <vt:lpstr>Примеры сервировки и украшения стола для разных случаев </vt:lpstr>
      <vt:lpstr>Новый год, рождество</vt:lpstr>
      <vt:lpstr>Пасха, юбилей</vt:lpstr>
      <vt:lpstr>День Святого Валентина</vt:lpstr>
      <vt:lpstr>День рождения, юбилей</vt:lpstr>
      <vt:lpstr>Профессия -официант </vt:lpstr>
      <vt:lpstr>Профессия- официант</vt:lpstr>
      <vt:lpstr>Для  обеспечения   безопасной   работы   официантов   на предприятиях общественного питания предусмотрены следующие основные  требования  труда  и техники безопасности:</vt:lpstr>
      <vt:lpstr>Закрепление изученного материала:</vt:lpstr>
      <vt:lpstr>Закрепление изученного материала:</vt:lpstr>
      <vt:lpstr>Проверьте свои знания столовых приборов,  полученные на сегодняшнем занятии: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Сервировка стола</dc:title>
  <dc:creator>Ярослава</dc:creator>
  <cp:lastModifiedBy>Ярослава</cp:lastModifiedBy>
  <cp:revision>78</cp:revision>
  <dcterms:created xsi:type="dcterms:W3CDTF">2012-01-08T01:12:34Z</dcterms:created>
  <dcterms:modified xsi:type="dcterms:W3CDTF">2018-02-08T10:05:56Z</dcterms:modified>
</cp:coreProperties>
</file>