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8" r:id="rId3"/>
    <p:sldId id="258" r:id="rId4"/>
    <p:sldId id="260" r:id="rId5"/>
    <p:sldId id="261" r:id="rId6"/>
    <p:sldId id="259" r:id="rId7"/>
    <p:sldId id="262" r:id="rId8"/>
    <p:sldId id="289" r:id="rId9"/>
    <p:sldId id="278" r:id="rId10"/>
    <p:sldId id="279" r:id="rId11"/>
    <p:sldId id="280" r:id="rId12"/>
    <p:sldId id="263" r:id="rId13"/>
    <p:sldId id="290" r:id="rId14"/>
    <p:sldId id="281" r:id="rId15"/>
    <p:sldId id="282" r:id="rId16"/>
    <p:sldId id="283" r:id="rId17"/>
    <p:sldId id="264" r:id="rId18"/>
    <p:sldId id="291" r:id="rId19"/>
    <p:sldId id="287" r:id="rId20"/>
    <p:sldId id="284" r:id="rId21"/>
    <p:sldId id="265" r:id="rId22"/>
    <p:sldId id="266" r:id="rId23"/>
    <p:sldId id="285" r:id="rId24"/>
    <p:sldId id="286" r:id="rId25"/>
    <p:sldId id="268" r:id="rId26"/>
    <p:sldId id="269" r:id="rId27"/>
    <p:sldId id="273" r:id="rId28"/>
    <p:sldId id="270" r:id="rId29"/>
    <p:sldId id="275" r:id="rId30"/>
    <p:sldId id="271" r:id="rId31"/>
    <p:sldId id="272" r:id="rId32"/>
    <p:sldId id="274" r:id="rId33"/>
    <p:sldId id="276" r:id="rId34"/>
    <p:sldId id="27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waytravel.ru/" TargetMode="External"/><Relationship Id="rId13" Type="http://schemas.openxmlformats.org/officeDocument/2006/relationships/hyperlink" Target="http://www.turinfo.ru/attractions/trolhaugen/" TargetMode="External"/><Relationship Id="rId18" Type="http://schemas.openxmlformats.org/officeDocument/2006/relationships/hyperlink" Target="http://dagbladet.ru/norvegiya/istoriya-i-traditscii-strany/teplyi-bergen.html" TargetMode="External"/><Relationship Id="rId3" Type="http://schemas.openxmlformats.org/officeDocument/2006/relationships/hyperlink" Target="http://sailingart.ru/norvegiya-na-yahte" TargetMode="External"/><Relationship Id="rId21" Type="http://schemas.openxmlformats.org/officeDocument/2006/relationships/hyperlink" Target="http://www.maximonline.ru/statji/_article/ole-bull/2/?thread=14460" TargetMode="External"/><Relationship Id="rId7" Type="http://schemas.openxmlformats.org/officeDocument/2006/relationships/hyperlink" Target="http://fd-travel.livejournal.com/" TargetMode="External"/><Relationship Id="rId12" Type="http://schemas.openxmlformats.org/officeDocument/2006/relationships/hyperlink" Target="http://akadaha-z.livejournal.com/30714.html" TargetMode="External"/><Relationship Id="rId17" Type="http://schemas.openxmlformats.org/officeDocument/2006/relationships/hyperlink" Target="http://100v.com.ua/ru/Grig-Edvard-person" TargetMode="External"/><Relationship Id="rId2" Type="http://schemas.openxmlformats.org/officeDocument/2006/relationships/hyperlink" Target="http://ru.wikipedia.org/wiki/%D0%9D%D0%BE%D1%80%D0%B2%D0%B5%D0%B3%D0%B8%D1%8F" TargetMode="External"/><Relationship Id="rId16" Type="http://schemas.openxmlformats.org/officeDocument/2006/relationships/hyperlink" Target="http://blogs.mail.ru/mail/visitnorway/tag/%D5%E0%F0%E4%E0%ED%E3%E5%F0-%F4%FC%EE%F0%E4" TargetMode="External"/><Relationship Id="rId20" Type="http://schemas.openxmlformats.org/officeDocument/2006/relationships/hyperlink" Target="http://www.bibilgi.com/muzik/fotograf/Edvard-Grie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at-ka.livejournal.com/182418.html" TargetMode="External"/><Relationship Id="rId11" Type="http://schemas.openxmlformats.org/officeDocument/2006/relationships/hyperlink" Target="http://ru.wikipedia.org/wiki/%D0%91%D1%83%D0%BB%D0%BB,_%D0%9E%D0%BB%D0%B5" TargetMode="External"/><Relationship Id="rId5" Type="http://schemas.openxmlformats.org/officeDocument/2006/relationships/hyperlink" Target="http://turist.rbc.ru/jazz3/summer_norway/norway.html" TargetMode="External"/><Relationship Id="rId15" Type="http://schemas.openxmlformats.org/officeDocument/2006/relationships/hyperlink" Target="http://www.liveinternet.ru/users/4366809/post167057087/" TargetMode="External"/><Relationship Id="rId10" Type="http://schemas.openxmlformats.org/officeDocument/2006/relationships/hyperlink" Target="http://www.liveinternet.ru/users/4373400/post229068556/" TargetMode="External"/><Relationship Id="rId19" Type="http://schemas.openxmlformats.org/officeDocument/2006/relationships/hyperlink" Target="http://az.lib.ru/i/ibsen_g/about.shtml" TargetMode="External"/><Relationship Id="rId4" Type="http://schemas.openxmlformats.org/officeDocument/2006/relationships/hyperlink" Target="http://www.altfornorge.ru/" TargetMode="External"/><Relationship Id="rId9" Type="http://schemas.openxmlformats.org/officeDocument/2006/relationships/hyperlink" Target="http://www.wolfiewolfgang.com/2012/04/peer-gynt-great-play-nobody-sees-but.html" TargetMode="External"/><Relationship Id="rId14" Type="http://schemas.openxmlformats.org/officeDocument/2006/relationships/hyperlink" Target="http://www.votpusk.ru/gallery/foto.asp?DST=1471&amp;P=3" TargetMode="External"/><Relationship Id="rId22" Type="http://schemas.openxmlformats.org/officeDocument/2006/relationships/hyperlink" Target="http://aqua18.livejournal.com/10195.html?thread=15827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oerich.org/jsp/prints.jsp?id=701790" TargetMode="External"/><Relationship Id="rId13" Type="http://schemas.openxmlformats.org/officeDocument/2006/relationships/hyperlink" Target="http://ru.wikipedia.org/wiki/%C1%F3%EB%EB,_%CE%EB%E5" TargetMode="External"/><Relationship Id="rId3" Type="http://schemas.openxmlformats.org/officeDocument/2006/relationships/hyperlink" Target="http://www.roerichsibur.ru/roerich-in-russia3.php" TargetMode="External"/><Relationship Id="rId7" Type="http://schemas.openxmlformats.org/officeDocument/2006/relationships/hyperlink" Target="http://russia-norway.rosizo.ru/catalogue/articles/846.html" TargetMode="External"/><Relationship Id="rId12" Type="http://schemas.openxmlformats.org/officeDocument/2006/relationships/hyperlink" Target="http://lib.ru/INPROZ/IBSEN/ibsen1_2.txt" TargetMode="External"/><Relationship Id="rId2" Type="http://schemas.openxmlformats.org/officeDocument/2006/relationships/hyperlink" Target="http://roerih.ru/rerih/201.ph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orientmuseum-roerich.ru/roerich_nikolas/cooking_woman.shtml" TargetMode="External"/><Relationship Id="rId11" Type="http://schemas.openxmlformats.org/officeDocument/2006/relationships/hyperlink" Target="http://belcanto.ru/grig.html" TargetMode="External"/><Relationship Id="rId5" Type="http://schemas.openxmlformats.org/officeDocument/2006/relationships/hyperlink" Target="http://www.norge.ru/music/" TargetMode="External"/><Relationship Id="rId15" Type="http://schemas.openxmlformats.org/officeDocument/2006/relationships/hyperlink" Target="http://musicmp3spb.org/album/peer_gynt_suites_1_2_jarvi_gothenburg_so.html" TargetMode="External"/><Relationship Id="rId10" Type="http://schemas.openxmlformats.org/officeDocument/2006/relationships/hyperlink" Target="http://ru.wikipedia.org/wiki/%D0%93%D1%80%D0%B8%D0%B3,_%D0%AD%D0%B4%D0%B2%D0%B0%D1%80%D0%B4" TargetMode="External"/><Relationship Id="rId4" Type="http://schemas.openxmlformats.org/officeDocument/2006/relationships/hyperlink" Target="http://www.avakov.com/forum/viewtopic.php?p=133969&amp;sid=6c8836bf4e353b5812747edc87a6f4a3" TargetMode="External"/><Relationship Id="rId9" Type="http://schemas.openxmlformats.org/officeDocument/2006/relationships/hyperlink" Target="http://www.podstanitskiy.ru/" TargetMode="External"/><Relationship Id="rId14" Type="http://schemas.openxmlformats.org/officeDocument/2006/relationships/hyperlink" Target="http://www.google.ru/url?url=http://ru.wikipedia.org/wiki/%D0%A2%D1%80%D0%BE%D0%BB%D0%BB%D1%8C%D1%85%D0%B0%D1%83%D0%B3%D0%B5%D0%BD&amp;rct=j&amp;sa=X&amp;ei=bfwoUL7aPPHb4QSbvYH4Cw&amp;ved=0CDMQngkwAA&amp;q=%D1%82%D1%80%D0%BE%D0%BB%D0%BB%D1%8C%D1%85%D0%B0%D1%83%D0%B3%D0%B5%D0%BD&amp;usg=AFQjCNErKL9ve61H8_4jO4-xT9YpknzdZA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Мои документы\2012-2013\МОЯ АТТЕСТАЦИЯ 2013\статья на сайт сеть творческих учителей\grie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357166"/>
            <a:ext cx="45005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ГБОУ СОШ №315  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Пушкинского района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Санкт-Петербурга</a:t>
            </a:r>
          </a:p>
          <a:p>
            <a:pPr algn="ctr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 к урокам по предмету «Музыка»</a:t>
            </a:r>
          </a:p>
          <a:p>
            <a:pPr algn="ctr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«Знакомство со страницами биографии и творчества великого норвежского композитора Эдварда Грига»</a:t>
            </a:r>
          </a:p>
          <a:p>
            <a:pPr algn="ctr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 презентации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ВКК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Ольга Анатольевна Стефанович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 descr="Edvard_og_John_Grie_850594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9" y="0"/>
            <a:ext cx="56813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56176" y="5013176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Два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брата Юн и Эдвард Григ. </a:t>
            </a:r>
            <a:endParaRPr lang="ru-RU" sz="2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Юну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 лет, </a:t>
            </a:r>
            <a:endParaRPr lang="ru-RU" sz="2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Эдварду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17.</a:t>
            </a:r>
          </a:p>
        </p:txBody>
      </p:sp>
    </p:spTree>
    <p:extLst>
      <p:ext uri="{BB962C8B-B14F-4D97-AF65-F5344CB8AC3E}">
        <p14:creationId xmlns:p14="http://schemas.microsoft.com/office/powerpoint/2010/main" val="54706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ung gri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51572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94459" y="5085184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Эдварду Григу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 лет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17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D:\Мои документы\2012-2013\МОЯ АТТЕСТАЦИЯ 2013\статья на сайт сеть творческих учителей\200pxOleBu_1664249_35976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357166"/>
            <a:ext cx="2500330" cy="3575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D:\Мои документы\2012-2013\МОЯ АТТЕСТАЦИЯ 2013\статья на сайт сеть творческих учителей\120442123.jpg"/>
          <p:cNvPicPr>
            <a:picLocks noChangeAspect="1" noChangeArrowheads="1"/>
          </p:cNvPicPr>
          <p:nvPr/>
        </p:nvPicPr>
        <p:blipFill>
          <a:blip r:embed="rId3" cstate="print"/>
          <a:srcRect l="10847"/>
          <a:stretch>
            <a:fillRect/>
          </a:stretch>
        </p:blipFill>
        <p:spPr bwMode="auto">
          <a:xfrm>
            <a:off x="357158" y="3714752"/>
            <a:ext cx="3808823" cy="2857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00562" y="4143380"/>
            <a:ext cx="44291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Оле  Булл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(1810 – 1880) 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норвежский скрипач и композитор. Особой заслугой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Булла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является роль, сыгранная им в жизни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Эдварда Грига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в  1858 г. он убедил родителей 15-летнего Грига  отправить одарённого юношу для продолжения музыкального образования в Лейпцигскую консерваторию.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Мои документы\2012-2013\МОЯ АТТЕСТАЦИЯ 2013\статья на сайт УЧИТЕЛЬСКИЙ ПОРТАЛ\produktbilde_Ole_Bu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166"/>
            <a:ext cx="3786214" cy="3128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7524" y="476672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Оле 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Булл 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(1810 – 1880) </a:t>
            </a:r>
          </a:p>
          <a:p>
            <a:pPr algn="just"/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норвежский скрипач и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композитор, друг семьи Григов. </a:t>
            </a:r>
          </a:p>
          <a:p>
            <a:pPr algn="just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Особой 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заслугой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Булла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является роль, сыгранная им в жизни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Эдварда Грига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в  1858 г. он убедил родителей 15-летнего Грига  отправить одарённого юношу для продолжения музыкального образования в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консерваторию города Лейпцига (Германия).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052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1864_nina_gri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0"/>
            <a:ext cx="4252421" cy="685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4" y="4365104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Жена Эдварда Грига – 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Нина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Хагеруп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06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nina og aleksand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471"/>
            <a:ext cx="4320480" cy="68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4048" y="5229200"/>
            <a:ext cx="37444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Нина с ребенком 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день крестин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82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nina og edv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19169"/>
            <a:ext cx="4896544" cy="687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64088" y="4985593"/>
            <a:ext cx="3600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Нина и Эдвард готовятся к концерту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D:\Мои документы\2012-2013\МОЯ АТТЕСТАЦИЯ 2013\статья на сайт сеть творческих учителей\220PX-~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357950" y="214290"/>
            <a:ext cx="2357454" cy="3236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D:\Мои документы\2012-2013\МОЯ АТТЕСТАЦИЯ 2013\статья на сайт сеть творческих учителей\72234323_IMG_11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876"/>
            <a:ext cx="3905277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D:\Мои документы\2012-2013\МОЯ АТТЕСТАЦИЯ 2013\статья на сайт сеть творческих учителей\Tr_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571876"/>
            <a:ext cx="4385374" cy="2924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14282" y="928670"/>
            <a:ext cx="60139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Troldhaugen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(Холм Троллей) — дом 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Э. Грига, расположенный около его родного города, Бергена. Дом, рабочая избушка, усадьба и окружающая местность — теперь открытый музей Грига.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207654"/>
            <a:ext cx="3879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Тролльхауген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7202" y="1124744"/>
            <a:ext cx="7992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Тролльхауген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«Дом троллей», так называется усадьба семьи Григов. Она расположена недалеко от города Бергена.</a:t>
            </a:r>
          </a:p>
          <a:p>
            <a:pPr algn="ctr"/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Сейчас это музей Э. Грига.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9893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D:\Мои документы\2012-2013\МОЯ АТТЕСТАЦИЯ 2013\статья на сайт сеть творческих учителей\1_b425d2a432bf3df7cb2c47db5f4e07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94846"/>
            <a:ext cx="8064896" cy="6048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115616" y="29721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Рабочее место Эдварда Грига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81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3548" y="980728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Book Antiqua" pitchFamily="18" charset="0"/>
              </a:rPr>
              <a:t>Эдвард </a:t>
            </a:r>
            <a:r>
              <a:rPr lang="ru-RU" sz="8000" b="1" dirty="0" smtClean="0">
                <a:solidFill>
                  <a:srgbClr val="C00000"/>
                </a:solidFill>
                <a:latin typeface="Book Antiqua" pitchFamily="18" charset="0"/>
              </a:rPr>
              <a:t>ГРИГ</a:t>
            </a:r>
          </a:p>
          <a:p>
            <a:pPr algn="ctr"/>
            <a:endParaRPr lang="ru-RU" sz="8000" b="1" dirty="0">
              <a:solidFill>
                <a:srgbClr val="C00000"/>
              </a:solidFill>
              <a:latin typeface="Book Antiqua" pitchFamily="18" charset="0"/>
            </a:endParaRPr>
          </a:p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Book Antiqua" pitchFamily="18" charset="0"/>
              </a:rPr>
              <a:t>1843 - 1907</a:t>
            </a:r>
            <a:endParaRPr lang="ru-RU" sz="8000" b="1" dirty="0">
              <a:solidFill>
                <a:srgbClr val="C0000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94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troldhau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" y="488549"/>
            <a:ext cx="9139421" cy="636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19650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Тролльхауген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01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D:\Мои документы\2012-2013\МОЯ АТТЕСТАЦИЯ 2013\статья на сайт сеть творческих учителей\72234501_478882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Мои документы\2012-2013\МОЯ АТТЕСТАЦИЯ 2013\статья на сайт УЧИТЕЛЬСКИЙ ПОРТАЛ\_phot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642918"/>
            <a:ext cx="3000396" cy="3201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429256" y="4214818"/>
            <a:ext cx="32861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Генрик Ибсен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(1828 – 1906 г.г.) – норвежский драматург и театральный деятель, один из известнейших классиков западноевропейского театра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века.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Мои документы\2012-2013\МОЯ АТТЕСТАЦИЯ 2013\статья на сайт УЧИТЕЛЬСКИЙ ПОРТАЛ\Edvard+Grieg+Henrik+Ibsen+Nina+Grieg+Ole+Bu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357158" y="1285860"/>
            <a:ext cx="4759660" cy="343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857224" y="5000636"/>
            <a:ext cx="364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Г.Ибсен, Н.Григ, О.Булл, Э.Григ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ГРИГ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ДРАМА - литературное </a:t>
            </a:r>
            <a:r>
              <a:rPr lang="ru-RU" sz="2800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произведение в диалогической форме с серьёзным </a:t>
            </a:r>
            <a:r>
              <a:rPr lang="ru-RU" sz="28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сюжетом </a:t>
            </a:r>
            <a:r>
              <a:rPr lang="ru-RU" sz="2800" b="1" dirty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(в отличие от комедии) для исполнения на сцене.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9474" y="188640"/>
            <a:ext cx="8604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Музыка к драме Генрика ИБСЕНА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ook Antiqua" pitchFamily="18" charset="0"/>
                <a:cs typeface="Times New Roman" pitchFamily="18" charset="0"/>
              </a:rPr>
              <a:t>«Пер ГЮНТ»</a:t>
            </a:r>
            <a:endParaRPr lang="ru-RU" sz="3600" b="1" dirty="0">
              <a:solidFill>
                <a:srgbClr val="C00000"/>
              </a:solidFill>
              <a:latin typeface="Book Antiqua" pitchFamily="18" charset="0"/>
              <a:cs typeface="Times New Roman" pitchFamily="18" charset="0"/>
            </a:endParaRPr>
          </a:p>
        </p:txBody>
      </p:sp>
      <p:pic>
        <p:nvPicPr>
          <p:cNvPr id="4" name="Picture 2" descr="D:\Мои документы\2012-2013\МОЯ АТТЕСТАЦИЯ 2013\статья на сайт УЧИТЕЛЬСКИЙ ПОРТАЛ\_phot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573141"/>
            <a:ext cx="2638312" cy="2814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Мои документы\2012-2013\МОЯ АТТЕСТАЦИЯ 2013\статья на сайт сеть творческих учителей\grig_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75656" y="1573141"/>
            <a:ext cx="2232248" cy="2961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364088" y="4387952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ИБСЕН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47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83568" y="795117"/>
            <a:ext cx="82089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 Жалоба Ингрид</a:t>
            </a: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 Смерть </a:t>
            </a:r>
            <a:r>
              <a:rPr lang="ru-RU" sz="3600" b="1" dirty="0" err="1" smtClean="0">
                <a:solidFill>
                  <a:srgbClr val="002060"/>
                </a:solidFill>
                <a:latin typeface="Book Antiqua" pitchFamily="18" charset="0"/>
              </a:rPr>
              <a:t>Озе</a:t>
            </a:r>
            <a:endParaRPr lang="ru-RU" sz="3600" b="1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 В пещере горного короля</a:t>
            </a: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 Танец </a:t>
            </a:r>
            <a:r>
              <a:rPr lang="ru-RU" sz="3600" b="1" dirty="0" err="1" smtClean="0">
                <a:solidFill>
                  <a:srgbClr val="002060"/>
                </a:solidFill>
                <a:latin typeface="Book Antiqua" pitchFamily="18" charset="0"/>
              </a:rPr>
              <a:t>Анитры</a:t>
            </a:r>
            <a:endParaRPr lang="ru-RU" sz="3600" b="1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 Арабский танец</a:t>
            </a: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 Возвращение Пера </a:t>
            </a:r>
            <a:r>
              <a:rPr lang="ru-RU" sz="3600" b="1" dirty="0" err="1" smtClean="0">
                <a:solidFill>
                  <a:srgbClr val="002060"/>
                </a:solidFill>
                <a:latin typeface="Book Antiqua" pitchFamily="18" charset="0"/>
              </a:rPr>
              <a:t>Гюнта</a:t>
            </a: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 на родину</a:t>
            </a: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 Утро</a:t>
            </a:r>
          </a:p>
          <a:p>
            <a:pPr marL="342900" indent="-342900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 Песня </a:t>
            </a:r>
            <a:r>
              <a:rPr lang="ru-RU" sz="3600" b="1" dirty="0" err="1" smtClean="0">
                <a:solidFill>
                  <a:srgbClr val="002060"/>
                </a:solidFill>
                <a:latin typeface="Book Antiqua" pitchFamily="18" charset="0"/>
              </a:rPr>
              <a:t>Сольвейг</a:t>
            </a:r>
            <a:endParaRPr lang="ru-RU" sz="3600" b="1" dirty="0" smtClean="0">
              <a:solidFill>
                <a:srgbClr val="002060"/>
              </a:solidFill>
              <a:latin typeface="Book Antiqua" pitchFamily="18" charset="0"/>
            </a:endParaRPr>
          </a:p>
          <a:p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12632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8643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Н.Рерих. Мельница в горах, 1912. Эскиз декорации для постановки драмы Г.Ибсена Пер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Гюнт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Московском Художественном театре в 1912 году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D:\Мои документы\2012-2013\МОЯ АТТЕСТАЦИЯ 2013\статья на сайт сеть творческих учителей\rerih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00108"/>
            <a:ext cx="7358114" cy="5673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357554" y="28572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"Дом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Сольвейг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D:\Мои документы\2012-2013\МОЯ АТТЕСТАЦИЯ 2013\статья на сайт сеть творческих учителей\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57232"/>
            <a:ext cx="8282397" cy="5576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D:\Мои документы\2012-2013\МОЯ АТТЕСТАЦИЯ 2013\статья на сайт сеть творческих учителей\55795468_Solveigs_So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7937952" cy="6205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D:\Мои документы\2012-2013\МОЯ АТТЕСТАЦИЯ 2013\статья на сайт сеть творческих учителей\14821_theodor_severin_kittelsen_per_gynt_in_the_hall_of_the_mountain_king_1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428596" y="230989"/>
            <a:ext cx="8358246" cy="6341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410" name="Picture 2" descr="D:\Мои документы\2012-2013\МОЯ АТТЕСТАЦИЯ 2013\статья на сайт сеть творческих учителей\сольвей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785794"/>
            <a:ext cx="3278060" cy="5700116"/>
          </a:xfrm>
          <a:prstGeom prst="rect">
            <a:avLst/>
          </a:prstGeom>
          <a:noFill/>
        </p:spPr>
      </p:pic>
      <p:pic>
        <p:nvPicPr>
          <p:cNvPr id="5" name="Picture 3" descr="D:\Мои документы\2012-2013\МОЯ АТТЕСТАЦИЯ 2013\статья на сайт сеть творческих учителей\распорядитель праздни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785794"/>
            <a:ext cx="2928958" cy="572977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14480" y="357166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Сольвейг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35716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Распорядитель праздника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7356" y="0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Эскизы костюмов к  драме Г.Ибсена «Пер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Гюнт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74" name="Picture 2" descr="D:\Мои документы\2012-2013\МОЯ АТТЕСТАЦИЯ 2013\статья на сайт сеть творческих учителей\grig_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714356"/>
            <a:ext cx="2628601" cy="34872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42910" y="1214422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люди, имена которых неизменно будут вызывать ассоциации с культурой и разнообразием их родной страны, люди, чьё творчество пронизано духом национального своеобразия.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34" y="4286256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Когда мы вспоминаем о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Норвегии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то, наверное, таким человеком будет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Эдвард Григ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знаменитый норвежский композитор, вложивший в свою неповторимую музыку всю любовь и упоение родным краем.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42910" y="500042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Отец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Ингрид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D:\Мои документы\2012-2013\МОЯ АТТЕСТАЦИЯ 2013\статья на сайт сеть творческих учителей\701790_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71546"/>
            <a:ext cx="3429024" cy="5486438"/>
          </a:xfrm>
          <a:prstGeom prst="rect">
            <a:avLst/>
          </a:prstGeom>
          <a:noFill/>
        </p:spPr>
      </p:pic>
      <p:pic>
        <p:nvPicPr>
          <p:cNvPr id="14339" name="Picture 3" descr="D:\Мои документы\2012-2013\МОЯ АТТЕСТАЦИЯ 2013\статья на сайт сеть творческих учителей\оз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142984"/>
            <a:ext cx="3391913" cy="53417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29190" y="500042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Озе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D:\Мои документы\2012-2013\МОЯ АТТЕСТАЦИЯ 2013\статья на сайт сеть творческих учителей\135_file_1_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3714776" cy="5890941"/>
          </a:xfrm>
          <a:prstGeom prst="rect">
            <a:avLst/>
          </a:prstGeom>
          <a:noFill/>
        </p:spPr>
      </p:pic>
      <p:pic>
        <p:nvPicPr>
          <p:cNvPr id="5" name="Picture 3" descr="D:\Мои документы\2012-2013\МОЯ АТТЕСТАЦИЯ 2013\статья на сайт сеть творческих учителей\пугович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714356"/>
            <a:ext cx="3639720" cy="579938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142852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Стряпуха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2132" y="21429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Пуговичник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D:\Мои документы\2012-2013\МОЯ АТТЕСТАЦИЯ 2013\статья на сайт сеть творческих учителей\оврский де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857232"/>
            <a:ext cx="3782575" cy="5582994"/>
          </a:xfrm>
          <a:prstGeom prst="rect">
            <a:avLst/>
          </a:prstGeom>
          <a:noFill/>
        </p:spPr>
      </p:pic>
      <p:pic>
        <p:nvPicPr>
          <p:cNvPr id="16387" name="Picture 3" descr="D:\Мои документы\2012-2013\МОЯ АТТЕСТАЦИЯ 2013\статья на сайт сеть творческих учителей\патер-дьяво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814455"/>
            <a:ext cx="3697012" cy="56672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28572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Патер-дьявол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28572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Доврский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дед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285984" y="357166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Используемые ресурсы: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764024"/>
            <a:ext cx="892971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Иллюстрации: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http://ru.wikipedia.org/wiki/%D0%9D%D0%BE%D1%80%D0%B2%D0%B5%D0%B3%D0%B8%D1%8F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http://sailingart.ru/norvegiya-na-yahte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http://www.altfornorge.ru/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http://turist.rbc.ru/jazz3/summer_norway/norway.html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http://nat-ka.livejournal.com/182418.html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http://fd-travel.livejournal.com/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http://www.awaytravel.ru/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http://www.wolfiewolfgang.com/2012/04/peer-gynt-great-play-nobody-sees-but.html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http://www.liveinternet.ru/users/4373400/post229068556/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http://ru.wikipedia.org/wiki/%D0%91%D1%83%D0%BB%D0%BB,_%D0%9E%D0%BB%D0%B5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http://akadaha-z.livejournal.com/30714.html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http://www.turinfo.ru/attractions/trolhaugen/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http://www.votpusk.ru/gallery/foto.asp?DST=1471&amp;P=3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http://www.liveinternet.ru/users/4366809/post167057087/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http://blogs.mail.ru/mail/visitnorway/tag/%D5%E0%F0%E4%E0%ED%E3%E5%F0-%F4%FC%EE%F0%E4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http://100v.com.ua/ru/Grig-Edvard-person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http://dagbladet.ru/norvegiya/istoriya-i-traditscii-strany/teplyi-bergen.html</a:t>
            </a:r>
            <a:endParaRPr lang="ru-RU" sz="14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http://az.lib.ru/i/ibsen_g/about.shtml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hlinkClick r:id="rId20"/>
              </a:rPr>
              <a:t>http://www.bibilgi.com/muzik/f…</a:t>
            </a:r>
            <a:endParaRPr lang="ru-RU" sz="1400" dirty="0" smtClean="0"/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1"/>
              </a:rPr>
              <a:t>http://www.maximonline.ru/statji/_article/ole-bull/2/?thread=14460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>
                <a:latin typeface="Times New Roman" pitchFamily="18" charset="0"/>
                <a:cs typeface="Times New Roman" pitchFamily="18" charset="0"/>
                <a:hlinkClick r:id="rId22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2"/>
              </a:rPr>
              <a:t>aqua18.livejournal.com/10195.html?thread=15827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85728"/>
            <a:ext cx="671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Иллюстрации:</a:t>
            </a:r>
          </a:p>
          <a:p>
            <a:endParaRPr lang="ru-RU" u="sng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  <a:p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http://roerih.ru/rerih/201.php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http://www.roerichsibur.ru/roerich-in-russia3.php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http://www.avakov.com/forum/viewtopic.php?p=133969&amp;sid=6c8836bf4e353b5812747edc87a6f4a3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http://www.norge.ru/music/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http://www.orientmuseum-roerich.ru/roerich_nikolas/cooking_woman.shtml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http://russia-norway.rosizo.ru/catalogue/articles/846.html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http://www.roerich.org/jsp/prints.jsp?id=701790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4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www</a:t>
            </a:r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.</a:t>
            </a:r>
            <a:r>
              <a:rPr lang="ru-RU" sz="14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podstanitskiy.ru</a:t>
            </a:r>
            <a:endParaRPr lang="ru-RU" sz="14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2928934"/>
            <a:ext cx="771530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Текст:</a:t>
            </a:r>
          </a:p>
          <a:p>
            <a:r>
              <a:rPr lang="en-US" sz="1400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http://ru.wikipedia.org/wiki/%D0%93%D1%80%D0%B8%D0%B3,_%D0%AD%D0%B4%D0%B2%D0%B0%D1%80%D0%B4</a:t>
            </a:r>
            <a:endParaRPr lang="ru-RU" sz="1400" u="sng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http://belcanto.ru/grig.html</a:t>
            </a:r>
            <a:endParaRPr lang="ru-RU" sz="1400" u="sng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http://lib.ru/INPROZ/IBSEN/ibsen1_2.txt</a:t>
            </a:r>
            <a:endParaRPr lang="ru-RU" sz="1400" u="sng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http://ru.wikipedia.org/wiki/%C1%F3%EB%EB,_%CE%EB%E5</a:t>
            </a:r>
            <a:endParaRPr lang="ru-RU" sz="1400" u="sng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hlinkClick r:id="rId14" action="ppaction://hlinkfile"/>
              </a:rPr>
              <a:t>ru.wikipedia.org/wiki/</a:t>
            </a:r>
            <a:r>
              <a:rPr lang="ru-RU" sz="1400" dirty="0" err="1" smtClean="0">
                <a:hlinkClick r:id="rId14" action="ppaction://hlinkfile"/>
              </a:rPr>
              <a:t>Тролльхауген</a:t>
            </a:r>
            <a:endParaRPr lang="ru-RU" sz="1400" dirty="0" smtClean="0"/>
          </a:p>
          <a:p>
            <a:r>
              <a:rPr lang="ru-RU" sz="1400" dirty="0" smtClean="0"/>
              <a:t/>
            </a:r>
            <a:br>
              <a:rPr lang="ru-RU" sz="1400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4786322"/>
            <a:ext cx="81439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Музыка: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http://musicmp3spb.org/album/peer_gynt_suites_1_2_jarvi_gothenburg_so.html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D:\Мои документы\2012-2013\МОЯ АТТЕСТАЦИЯ 2013\статья на сайт сеть творческих учителей\800px-PanoHardangerfjorde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72528" cy="2003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143108" y="2143116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НОРВЕГИЯ</a:t>
            </a:r>
            <a:endParaRPr lang="ru-RU" sz="4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786058"/>
            <a:ext cx="8501122" cy="3786214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2910" y="3000372"/>
            <a:ext cx="792961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Норвегия…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Найдется мало стран с такой романтикой, с  такой суровой историей и не менее суровым климатом. Природа наградила норвежцев удивительным подарком. Удивительным, без всяких натяжек и оговорок. Норвежским фьордам нет равных. И вид и сверху и даже снизу, с борта комфортабельного круизного лайнера… это  зрелище будет долго сниться даже не слишком впечатлительному путешественнику. Побережье Норвегии изрезано многочисленными фьордами с крутыми, высокими, скалистыми берегами. Большая часть территории страны занята Скандинавскими горами, покрытыми еловыми и сосновыми лесами и прорезанными глубокими узкими долинами горных рек.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D:\Мои документы\2012-2013\МОЯ АТТЕСТАЦИЯ 2013\статья на сайт сеть творческих учителей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14290"/>
            <a:ext cx="7572428" cy="3070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D:\Мои документы\2012-2013\МОЯ АТТЕСТАЦИЯ 2013\статья на сайт сеть творческих учителей\390px-Preikestolen_01_03_07_-_Preikestolen_von_oben_1.jpg"/>
          <p:cNvPicPr>
            <a:picLocks noChangeAspect="1" noChangeArrowheads="1"/>
          </p:cNvPicPr>
          <p:nvPr/>
        </p:nvPicPr>
        <p:blipFill>
          <a:blip r:embed="rId3" cstate="print"/>
          <a:srcRect t="9963" b="16656"/>
          <a:stretch>
            <a:fillRect/>
          </a:stretch>
        </p:blipFill>
        <p:spPr bwMode="auto">
          <a:xfrm>
            <a:off x="865916" y="3399429"/>
            <a:ext cx="7492298" cy="3101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D:\Мои документы\2012-2013\МОЯ АТТЕСТАЦИЯ 2013\статья на сайт сеть творческих учителей\marr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422604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D:\Мои документы\2012-2013\МОЯ АТТЕСТАЦИЯ 2013\статья на сайт сеть творческих учителей\Norvay_Geirang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14742" y="15716336"/>
            <a:ext cx="7643866" cy="9363076"/>
          </a:xfrm>
          <a:prstGeom prst="rect">
            <a:avLst/>
          </a:prstGeom>
          <a:noFill/>
        </p:spPr>
      </p:pic>
      <p:pic>
        <p:nvPicPr>
          <p:cNvPr id="5124" name="Picture 4" descr="D:\Мои документы\2012-2013\МОЯ АТТЕСТАЦИЯ 2013\статья на сайт сеть творческих учителей\Norvay_Geirang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71480"/>
            <a:ext cx="4222657" cy="2786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D:\Мои документы\2012-2013\МОЯ АТТЕСТАЦИЯ 2013\статья на сайт сеть творческих учителей\300px-Sognefjord,_Norwa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571876"/>
            <a:ext cx="4506089" cy="3050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D:\Мои документы\2012-2013\МОЯ АТТЕСТАЦИЯ 2013\статья на сайт сеть творческих учителей\47d32e58599a1c80eb937168a8b240f4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285720" y="3714752"/>
            <a:ext cx="1816101" cy="1362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146" name="Picture 2" descr="D:\Мои документы\2012-2013\МОЯ АТТЕСТАЦИЯ 2013\статья на сайт сеть творческих учителей\200px-Gesine_mor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500034" y="500042"/>
            <a:ext cx="2000264" cy="2440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D:\Мои документы\2012-2013\МОЯ АТТЕСТАЦИЯ 2013\статья на сайт сеть творческих учителей\200px-Alexander_f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28604"/>
            <a:ext cx="1912095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643174" y="1142984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Эдвард Григ родился в 1843 г.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Бергене – крупном приморском городе Норвегии – в семье потомка шотландского купца. 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3000372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Мать Эдварда –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Гесина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Хагеруп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была пианисткой, окончившей консерваторию в городе Гамбурге.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3071810"/>
            <a:ext cx="3643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Отец Эдварда – Александр Григ, занимал пост британского консула в Бергене.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D:\Мои документы\2012-2013\МОЯ АТТЕСТАЦИЯ 2013\статья на сайт сеть творческих учителей\bergen2.jpg"/>
          <p:cNvPicPr>
            <a:picLocks noChangeAspect="1" noChangeArrowheads="1"/>
          </p:cNvPicPr>
          <p:nvPr/>
        </p:nvPicPr>
        <p:blipFill>
          <a:blip r:embed="rId4" cstate="print"/>
          <a:srcRect t="20335" b="18053"/>
          <a:stretch>
            <a:fillRect/>
          </a:stretch>
        </p:blipFill>
        <p:spPr bwMode="auto">
          <a:xfrm>
            <a:off x="1000100" y="4071942"/>
            <a:ext cx="7072362" cy="2571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332656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Э.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Григ родился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городе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Бергене – крупном приморском городе Норвегии – в семье потомка шотландского купца.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5516" y="2420888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Мать Грига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Гесина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Хагеруп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была пианисткой, окончившей консерваторию в городе Гамбурге.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653136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Отец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Эдварда – Александр Григ, занимал пост британского консула в Бергене.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05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mama i pap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7" y="0"/>
            <a:ext cx="50406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36096" y="5544234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Гесина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Хагеруп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Александр  Григ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90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672</Words>
  <Application>Microsoft Office PowerPoint</Application>
  <PresentationFormat>Экран (4:3)</PresentationFormat>
  <Paragraphs>128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User-PC</cp:lastModifiedBy>
  <cp:revision>28</cp:revision>
  <dcterms:modified xsi:type="dcterms:W3CDTF">2015-12-10T17:55:13Z</dcterms:modified>
</cp:coreProperties>
</file>