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00B845B-4863-4145-8236-345B9887C35E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8CC2904-2CB2-4678-B766-34A7B3B22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babyangel.dp.ua/published/publicdata/BABYANGELSQL/attachments/SC/images/2-3.jp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powerclip.ru/uploads/photos/2036.jpg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raskraska.com/catalog0001/3932.gif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s.123rf.com/400wm/400/400/jut/jut0908/jut090800001/5327165-vector-illustration--basket-with-red-apples.jpg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s.123rf.com/400wm/400/400/jut/jut0908/jut090800001/5327165-vector-illustration--basket-with-red-apples.jpg" TargetMode="Externa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s.123rf.com/400wm/400/400/jut/jut0908/jut090800001/5327165-vector-illustration--basket-with-red-apples.jpg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photoawards.ru/system/userphotos/0046/5135/465135_main_preview.jpg?1264183748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du.ru/index.php?op=word&amp;page_id=50&amp;wid=11" TargetMode="Externa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oi-universitet.ru/list/e-courses/list_amo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mary2010.ucoz.ru/_si/0/86370705.jpg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620688"/>
            <a:ext cx="6190456" cy="1368152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sz="3600" dirty="0" smtClean="0">
                <a:solidFill>
                  <a:srgbClr val="0070C0"/>
                </a:solidFill>
              </a:rPr>
              <a:t>АМО на уроках географии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5003322"/>
            <a:ext cx="3022104" cy="1371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Подготовила </a:t>
            </a:r>
            <a:r>
              <a:rPr lang="ru-RU" sz="2000" dirty="0" err="1" smtClean="0">
                <a:solidFill>
                  <a:srgbClr val="0070C0"/>
                </a:solidFill>
              </a:rPr>
              <a:t>Андрюкова</a:t>
            </a:r>
            <a:r>
              <a:rPr lang="ru-RU" sz="2000" dirty="0" smtClean="0">
                <a:solidFill>
                  <a:srgbClr val="0070C0"/>
                </a:solidFill>
              </a:rPr>
              <a:t> Г.А. учитель географии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 fontScale="90000"/>
          </a:bodyPr>
          <a:lstStyle/>
          <a:p>
            <a:pPr eaLnBrk="0" hangingPunct="0"/>
            <a:r>
              <a:rPr lang="ru-RU" sz="3200" b="1" i="1" dirty="0" smtClean="0">
                <a:solidFill>
                  <a:schemeClr val="folHlink"/>
                </a:solidFill>
              </a:rPr>
              <a:t/>
            </a:r>
            <a:br>
              <a:rPr lang="ru-RU" sz="3200" b="1" i="1" dirty="0" smtClean="0">
                <a:solidFill>
                  <a:schemeClr val="folHlink"/>
                </a:solidFill>
              </a:rPr>
            </a:br>
            <a:r>
              <a:rPr lang="ru-RU" sz="3200" b="1" i="1" dirty="0" smtClean="0">
                <a:solidFill>
                  <a:schemeClr val="folHlink"/>
                </a:solidFill>
              </a:rPr>
              <a:t/>
            </a:r>
            <a:br>
              <a:rPr lang="ru-RU" sz="3200" b="1" i="1" dirty="0" smtClean="0">
                <a:solidFill>
                  <a:schemeClr val="folHlink"/>
                </a:solidFill>
              </a:rPr>
            </a:br>
            <a:r>
              <a:rPr lang="ru-RU" sz="4000" b="1" i="1" dirty="0" smtClean="0">
                <a:solidFill>
                  <a:schemeClr val="folHlink"/>
                </a:solidFill>
              </a:rPr>
              <a:t>Метод  «ПРИВЕТСТВИЕ»</a:t>
            </a:r>
            <a:endParaRPr lang="ru-RU" sz="4000" b="1" i="1" dirty="0">
              <a:solidFill>
                <a:schemeClr val="fol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1268760"/>
            <a:ext cx="5040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eaLnBrk="0" hangingPunct="0"/>
            <a:r>
              <a:rPr lang="ru-RU" sz="4800" b="1" i="1" dirty="0" smtClean="0">
                <a:solidFill>
                  <a:srgbClr val="0070C0"/>
                </a:solidFill>
              </a:rPr>
              <a:t>Дружба начинается               с улыбки</a:t>
            </a:r>
            <a:endParaRPr lang="ru-RU" sz="4800" b="1" i="1" dirty="0">
              <a:solidFill>
                <a:srgbClr val="0070C0"/>
              </a:solidFill>
            </a:endParaRPr>
          </a:p>
        </p:txBody>
      </p:sp>
      <p:pic>
        <p:nvPicPr>
          <p:cNvPr id="4" name="Picture 8" descr="котик и еж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2F9"/>
              </a:clrFrom>
              <a:clrTo>
                <a:srgbClr val="F5F2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536" y="1340768"/>
            <a:ext cx="4503528" cy="468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313240" cy="1052736"/>
          </a:xfrm>
        </p:spPr>
        <p:txBody>
          <a:bodyPr>
            <a:normAutofit/>
          </a:bodyPr>
          <a:lstStyle/>
          <a:p>
            <a:pPr eaLnBrk="0" hangingPunct="0"/>
            <a:r>
              <a:rPr lang="ru-RU" sz="3200" b="1" dirty="0" smtClean="0">
                <a:solidFill>
                  <a:schemeClr val="folHlink"/>
                </a:solidFill>
              </a:rPr>
              <a:t>          Метод «Поздоровайся локтями»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12776"/>
            <a:ext cx="49685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u="sng" dirty="0" smtClean="0">
                <a:solidFill>
                  <a:srgbClr val="0070C0"/>
                </a:solidFill>
              </a:rPr>
              <a:t>Цель</a:t>
            </a:r>
            <a:r>
              <a:rPr lang="ru-RU" sz="2400" b="1" dirty="0" smtClean="0">
                <a:solidFill>
                  <a:srgbClr val="0070C0"/>
                </a:solidFill>
              </a:rPr>
              <a:t> – Встреча друг с другом, приветствие, знакомство</a:t>
            </a:r>
          </a:p>
          <a:p>
            <a:pPr eaLnBrk="0" hangingPunct="0"/>
            <a:r>
              <a:rPr lang="ru-RU" sz="2400" b="1" u="sng" dirty="0" smtClean="0">
                <a:solidFill>
                  <a:schemeClr val="folHlink"/>
                </a:solidFill>
              </a:rPr>
              <a:t>Численность</a:t>
            </a:r>
            <a:r>
              <a:rPr lang="ru-RU" sz="2400" b="1" dirty="0" smtClean="0">
                <a:solidFill>
                  <a:schemeClr val="folHlink"/>
                </a:solidFill>
              </a:rPr>
              <a:t> – весь класс.</a:t>
            </a:r>
            <a:br>
              <a:rPr lang="ru-RU" sz="2400" b="1" dirty="0" smtClean="0">
                <a:solidFill>
                  <a:schemeClr val="folHlink"/>
                </a:solidFill>
              </a:rPr>
            </a:br>
            <a:r>
              <a:rPr lang="ru-RU" sz="2400" b="1" u="sng" dirty="0" smtClean="0">
                <a:solidFill>
                  <a:srgbClr val="0070C0"/>
                </a:solidFill>
              </a:rPr>
              <a:t>Время</a:t>
            </a:r>
            <a:r>
              <a:rPr lang="ru-RU" sz="2400" b="1" dirty="0" smtClean="0">
                <a:solidFill>
                  <a:srgbClr val="0070C0"/>
                </a:solidFill>
              </a:rPr>
              <a:t> – 10 минут</a:t>
            </a:r>
            <a:r>
              <a:rPr lang="ru-RU" sz="2400" b="1" dirty="0" smtClean="0">
                <a:solidFill>
                  <a:schemeClr val="hlink"/>
                </a:solidFill>
              </a:rPr>
              <a:t/>
            </a:r>
            <a:br>
              <a:rPr lang="ru-RU" sz="2400" b="1" dirty="0" smtClean="0">
                <a:solidFill>
                  <a:schemeClr val="hlink"/>
                </a:solidFill>
              </a:rPr>
            </a:br>
            <a:r>
              <a:rPr lang="ru-RU" sz="2400" b="1" u="sng" dirty="0" smtClean="0">
                <a:solidFill>
                  <a:schemeClr val="folHlink"/>
                </a:solidFill>
              </a:rPr>
              <a:t>Подготовка</a:t>
            </a:r>
            <a:r>
              <a:rPr lang="ru-RU" sz="2400" b="1" dirty="0" smtClean="0">
                <a:solidFill>
                  <a:schemeClr val="folHlink"/>
                </a:solidFill>
              </a:rPr>
              <a:t>: Следует отставить в сторону стулья и столы, чтобы ученики могли свободно ходить по помещению.</a:t>
            </a:r>
            <a:endParaRPr lang="ru-RU" sz="2400" dirty="0"/>
          </a:p>
        </p:txBody>
      </p:sp>
      <p:pic>
        <p:nvPicPr>
          <p:cNvPr id="4" name="Picture 11" descr="Картинка 24 из 2409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484784"/>
            <a:ext cx="3024336" cy="436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eaLnBrk="0" hangingPunct="0"/>
            <a:r>
              <a:rPr lang="ru-RU" sz="3200" b="1" dirty="0" smtClean="0">
                <a:solidFill>
                  <a:schemeClr val="folHlink"/>
                </a:solidFill>
              </a:rPr>
              <a:t>                «Поздоровайся локтями»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12776"/>
            <a:ext cx="7272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70C0"/>
                </a:solidFill>
              </a:rPr>
              <a:t>Проведение</a:t>
            </a:r>
            <a:r>
              <a:rPr lang="ru-RU" sz="2400" b="1" dirty="0" smtClean="0">
                <a:solidFill>
                  <a:srgbClr val="0070C0"/>
                </a:solidFill>
              </a:rPr>
              <a:t>:</a:t>
            </a:r>
            <a:r>
              <a:rPr lang="ru-RU" sz="2400" b="1" dirty="0" smtClean="0">
                <a:solidFill>
                  <a:schemeClr val="hlink"/>
                </a:solidFill>
              </a:rPr>
              <a:t/>
            </a:r>
            <a:br>
              <a:rPr lang="ru-RU" sz="2400" b="1" dirty="0" smtClean="0">
                <a:solidFill>
                  <a:schemeClr val="hlink"/>
                </a:solidFill>
              </a:rPr>
            </a:br>
            <a:r>
              <a:rPr lang="ru-RU" sz="2400" dirty="0" smtClean="0">
                <a:solidFill>
                  <a:schemeClr val="folHlink"/>
                </a:solidFill>
              </a:rPr>
              <a:t>Учитель просит учеников встать в круг. Затем он предлагает им рассчитаться на первый-второй-третий и сделать следующее:</a:t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•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70C0"/>
                </a:solidFill>
              </a:rPr>
              <a:t>Каждый «номер первый» складывает руки за головой так, чтобы локти были направлены в разные стороны; </a:t>
            </a:r>
            <a:r>
              <a:rPr lang="ru-RU" sz="2400" dirty="0" smtClean="0">
                <a:solidFill>
                  <a:schemeClr val="hlink"/>
                </a:solidFill>
              </a:rPr>
              <a:t/>
            </a:r>
            <a:br>
              <a:rPr lang="ru-RU" sz="2400" dirty="0" smtClean="0">
                <a:solidFill>
                  <a:schemeClr val="hlink"/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• Каждый «номер второй» упирается руками в бедра так, чтобы локти также были направлены вправо и влево; </a:t>
            </a:r>
            <a:r>
              <a:rPr lang="ru-RU" sz="2400" dirty="0" smtClean="0">
                <a:solidFill>
                  <a:schemeClr val="folHlink"/>
                </a:solidFill>
              </a:rPr>
              <a:t/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• Каждый «номер третий» нагибается вперед, кладет ладони на колени и выставляет локти в стороны.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folHlink"/>
                </a:solidFill>
              </a:rPr>
              <a:t>                Поздоровайся локтями»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268760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Учитель говорит обучающимся, что на выполнение задания им дается только пять минут. За это время они должны поздороваться с как можно большим числом одноклассников, просто назвав свое имя и коснувшись друг друга локтями.</a:t>
            </a:r>
            <a:r>
              <a:rPr lang="ru-RU" sz="2000" b="1" dirty="0" smtClean="0">
                <a:solidFill>
                  <a:schemeClr val="hlink"/>
                </a:solidFill>
              </a:rPr>
              <a:t/>
            </a:r>
            <a:br>
              <a:rPr lang="ru-RU" sz="2000" b="1" dirty="0" smtClean="0">
                <a:solidFill>
                  <a:schemeClr val="hlink"/>
                </a:solidFill>
              </a:rPr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chemeClr val="folHlink"/>
                </a:solidFill>
              </a:rPr>
              <a:t>Через пять минут ученики собираются в три группы так, чтобы вместе оказались соответственно первые, вторые и третьи номера. После этого они приветствуют друг друга внутри своей группы.</a:t>
            </a:r>
            <a:br>
              <a:rPr lang="ru-RU" sz="2000" b="1" dirty="0" smtClean="0">
                <a:solidFill>
                  <a:schemeClr val="folHlink"/>
                </a:solidFill>
              </a:rPr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0070C0"/>
                </a:solidFill>
              </a:rPr>
              <a:t>Примечание: Эта смешная игра позволяет весело начать урок, размяться перед более серьезными упражнениями, способствует установлению контакта между учениками.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76672"/>
            <a:ext cx="698477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</a:rPr>
              <a:t>АМО выяснение целей, ожиданий и опасений</a:t>
            </a:r>
          </a:p>
          <a:p>
            <a:pPr algn="ctr"/>
            <a:endParaRPr lang="ru-RU" sz="2800" u="sng" dirty="0" smtClean="0">
              <a:solidFill>
                <a:schemeClr val="folHlink"/>
              </a:solidFill>
            </a:endParaRPr>
          </a:p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Такие методы, как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«Список покупок», «Дерево ожиданий»,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«Лицензия на приобретение знаний», «Разноцветные листы»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позволяют эффективно провести выяснение ожиданий и опасений и постановку целей обучения.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eaLnBrk="0" hangingPunct="0"/>
            <a:r>
              <a:rPr lang="ru-RU" sz="3200" b="1" dirty="0" smtClean="0">
                <a:solidFill>
                  <a:schemeClr val="folHlink"/>
                </a:solidFill>
              </a:rPr>
              <a:t>            МЕТОД «ЯБЛОНЯ ОЖИДАНИЙ»</a:t>
            </a:r>
            <a:endParaRPr lang="ru-RU" sz="3200" b="1" dirty="0">
              <a:solidFill>
                <a:schemeClr val="fol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628800"/>
            <a:ext cx="4032448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Метод для рефлексии занятия, урока, семинара.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endParaRPr lang="ru-RU" sz="24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Дает возможность сравнить ожидания учащихся перед занятием по теме и впечатления после подведения итогов.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pic>
        <p:nvPicPr>
          <p:cNvPr id="4" name="Picture 9" descr="Картинка 17 из 1497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973" y="1700808"/>
            <a:ext cx="3864416" cy="433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eaLnBrk="0" hangingPunct="0"/>
            <a:r>
              <a:rPr lang="ru-RU" sz="3200" b="1" dirty="0" smtClean="0">
                <a:solidFill>
                  <a:schemeClr val="folHlink"/>
                </a:solidFill>
              </a:rPr>
              <a:t>                «ЯБЛОНЯ ОЖИДАНИЙ»</a:t>
            </a:r>
            <a:endParaRPr lang="ru-RU" sz="3200" b="1" dirty="0">
              <a:solidFill>
                <a:schemeClr val="fol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44824"/>
            <a:ext cx="4824536" cy="289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i="1" u="sng" dirty="0" smtClean="0">
                <a:solidFill>
                  <a:srgbClr val="0070C0"/>
                </a:solidFill>
                <a:latin typeface="Times New Roman" pitchFamily="18" charset="0"/>
              </a:rPr>
              <a:t>ЭТАПЫ РАБОТЫ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endParaRPr lang="ru-RU" sz="2400" b="1" u="sng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Перед занятием нужно подготовить рисунок яблони.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Нужны также яблочки разного цвета в большом количестве.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pic>
        <p:nvPicPr>
          <p:cNvPr id="4" name="Picture 9" descr="Картинка 235 из 1497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0531" y="1700808"/>
            <a:ext cx="3059232" cy="402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eaLnBrk="0" hangingPunct="0"/>
            <a:r>
              <a:rPr lang="ru-RU" sz="3200" b="1" dirty="0" smtClean="0">
                <a:solidFill>
                  <a:schemeClr val="folHlink"/>
                </a:solidFill>
              </a:rPr>
              <a:t>                  «ЯБЛОНЯ ОЖИДАНИЙ»</a:t>
            </a:r>
            <a:endParaRPr lang="ru-RU" sz="3200" b="1" dirty="0">
              <a:solidFill>
                <a:schemeClr val="fol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56793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u="sng" dirty="0" smtClean="0">
                <a:solidFill>
                  <a:srgbClr val="0070C0"/>
                </a:solidFill>
                <a:latin typeface="Times New Roman" pitchFamily="18" charset="0"/>
              </a:rPr>
              <a:t>ЭТАПЫ РАБОТЫ: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endParaRPr lang="ru-RU" sz="2400" b="1" u="sng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Учитель делит учащихся на 3-4 группы.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Называет кратко тему занятия.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Раздает группам разные яблочки.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Дети в группах пишут на яблочках свои ожидания по теме (5-7 наиболее важных)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folHlink"/>
                </a:solidFill>
              </a:rPr>
              <a:t>                  «</a:t>
            </a:r>
            <a:r>
              <a:rPr lang="ru-RU" sz="3600" b="1" dirty="0" smtClean="0">
                <a:solidFill>
                  <a:schemeClr val="folHlink"/>
                </a:solidFill>
              </a:rPr>
              <a:t>ЯБЛОНЯ ОЖИДАНИЙ»</a:t>
            </a:r>
            <a:r>
              <a:rPr lang="ru-RU" sz="3200" b="1" dirty="0" smtClean="0">
                <a:solidFill>
                  <a:schemeClr val="folHlink"/>
                </a:solidFill>
              </a:rPr>
              <a:t/>
            </a:r>
            <a:br>
              <a:rPr lang="ru-RU" sz="3200" b="1" dirty="0" smtClean="0">
                <a:solidFill>
                  <a:schemeClr val="folHlink"/>
                </a:solidFill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340769"/>
            <a:ext cx="7056784" cy="3841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7688" indent="-411163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</a:rPr>
              <a:t>ЭТАПЫ РАБОТЫ:</a:t>
            </a:r>
            <a:b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Далее идет работа по теме занятия.</a:t>
            </a:r>
          </a:p>
          <a:p>
            <a:pPr marL="547688" indent="-411163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В конце урока при подведении  итогов работы по теме зачитываются ожидания учащихся.</a:t>
            </a:r>
          </a:p>
          <a:p>
            <a:pPr marL="547688" indent="-411163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Если оно подтверждено на уроке, то на яблоню крепится яблочко.</a:t>
            </a:r>
          </a:p>
          <a:p>
            <a:pPr marL="547688" indent="-411163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Выясняется какие яблочки остались несобранными.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folHlink"/>
                </a:solidFill>
              </a:rPr>
              <a:t>                   Прием «Корзина идей»</a:t>
            </a:r>
            <a:endParaRPr lang="ru-RU" sz="3200" b="1" dirty="0">
              <a:solidFill>
                <a:schemeClr val="fol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556791"/>
            <a:ext cx="36724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Метод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организации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индивидуальной и групповой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работы учащихся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на начальной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стадии урока,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когда идет актуализация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имеющегося у них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опыта и знаний.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4" name="Picture 11" descr="Картинка 153 из 1246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1167" y="1628800"/>
            <a:ext cx="3899266" cy="41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57256" cy="14176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haroni" pitchFamily="2" charset="-79"/>
              </a:rPr>
              <a:t>АМО </a:t>
            </a: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haroni" pitchFamily="2" charset="-79"/>
              </a:rPr>
              <a:t>(</a:t>
            </a:r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haroni" pitchFamily="2" charset="-79"/>
              </a:rPr>
              <a:t>А</a:t>
            </a: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haroni" pitchFamily="2" charset="-79"/>
              </a:rPr>
              <a:t>ктивные </a:t>
            </a:r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haroni" pitchFamily="2" charset="-79"/>
              </a:rPr>
              <a:t>М</a:t>
            </a: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haroni" pitchFamily="2" charset="-79"/>
              </a:rPr>
              <a:t>етоды </a:t>
            </a:r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haroni" pitchFamily="2" charset="-79"/>
              </a:rPr>
              <a:t>О</a:t>
            </a: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haroni" pitchFamily="2" charset="-79"/>
              </a:rPr>
              <a:t>бучения)</a:t>
            </a: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- это система активных методов обучения, обеспечивающих активность и разнообразие мыслительной и практической деятельности обучающихся в процессе освоения учебного материала. </a:t>
            </a:r>
            <a:endParaRPr lang="ru-RU" sz="20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7" descr="fac211fb6742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628800"/>
            <a:ext cx="4104456" cy="3578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aastudent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564904"/>
            <a:ext cx="2450836" cy="26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eaLnBrk="0" hangingPunct="0">
              <a:defRPr/>
            </a:pPr>
            <a:r>
              <a:rPr lang="ru-RU" sz="3200" dirty="0" smtClean="0"/>
              <a:t>                    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Прием «Корзина идей»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248001"/>
            <a:ext cx="3528392" cy="3333127"/>
          </a:xfrm>
          <a:prstGeom prst="rect">
            <a:avLst/>
          </a:prstGeom>
          <a:noFill/>
          <a:ln w="3175">
            <a:solidFill>
              <a:srgbClr val="3333FF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1340768"/>
            <a:ext cx="23042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Идеи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Имена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Понятия 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Решения</a:t>
            </a:r>
          </a:p>
          <a:p>
            <a:r>
              <a:rPr lang="ru-RU" sz="3200" dirty="0" err="1" smtClean="0">
                <a:solidFill>
                  <a:srgbClr val="0070C0"/>
                </a:solidFill>
              </a:rPr>
              <a:t>Предполо</a:t>
            </a:r>
            <a:r>
              <a:rPr lang="ru-RU" sz="3200" dirty="0" smtClean="0">
                <a:solidFill>
                  <a:srgbClr val="0070C0"/>
                </a:solidFill>
              </a:rPr>
              <a:t> -</a:t>
            </a:r>
            <a:r>
              <a:rPr lang="ru-RU" sz="3200" dirty="0" err="1" smtClean="0">
                <a:solidFill>
                  <a:srgbClr val="0070C0"/>
                </a:solidFill>
              </a:rPr>
              <a:t>жения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4771604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На доске рисунок корзины.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нее будем условно собирать все,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что знаем по теме. 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                            </a:t>
            </a:r>
            <a:r>
              <a:rPr lang="ru-RU" sz="4000" dirty="0" smtClean="0">
                <a:solidFill>
                  <a:srgbClr val="0070C0"/>
                </a:solidFill>
              </a:rPr>
              <a:t>Этапы работы: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96752"/>
            <a:ext cx="3960440" cy="43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dirty="0" smtClean="0">
                <a:solidFill>
                  <a:schemeClr val="folHlink"/>
                </a:solidFill>
                <a:latin typeface="Times New Roman" pitchFamily="18" charset="0"/>
              </a:rPr>
              <a:t>Задается прямой вопрос о том, что известно ученикам по теме.</a:t>
            </a:r>
            <a:r>
              <a:rPr lang="ru-RU" sz="2400" dirty="0" smtClean="0">
                <a:latin typeface="Times New Roman" pitchFamily="18" charset="0"/>
              </a:rPr>
              <a:t> 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</a:rPr>
              <a:t>Сначала каждый ученик вспоминает и записывает в тетради все, что знает об этом.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dirty="0" smtClean="0">
                <a:solidFill>
                  <a:schemeClr val="folHlink"/>
                </a:solidFill>
                <a:latin typeface="Times New Roman" pitchFamily="18" charset="0"/>
              </a:rPr>
              <a:t>Строго индивидуальная работа, (продолжительность 1-2 минуты).</a:t>
            </a:r>
            <a:endParaRPr lang="ru-RU" sz="2400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4" name="Picture 10" descr="Картинка 153 из 1246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2672" y="1340769"/>
            <a:ext cx="349569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pPr eaLnBrk="0" hangingPunct="0">
              <a:defRPr/>
            </a:pPr>
            <a:r>
              <a:rPr lang="ru-RU" sz="3200" dirty="0" smtClean="0"/>
              <a:t>                               </a:t>
            </a:r>
            <a:r>
              <a:rPr lang="ru-RU" sz="4000" dirty="0" smtClean="0">
                <a:solidFill>
                  <a:srgbClr val="0070C0"/>
                </a:solidFill>
              </a:rPr>
              <a:t>Этапы работы: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556792"/>
            <a:ext cx="748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Char char="•"/>
            </a:pPr>
            <a:r>
              <a:rPr lang="ru-RU" sz="2400" dirty="0" smtClean="0">
                <a:solidFill>
                  <a:srgbClr val="0070C0"/>
                </a:solidFill>
              </a:rPr>
              <a:t>Затем происходит обмен информацией в парах или группах. </a:t>
            </a:r>
          </a:p>
          <a:p>
            <a:pPr algn="just">
              <a:buFontTx/>
              <a:buChar char="•"/>
            </a:pPr>
            <a:r>
              <a:rPr lang="ru-RU" sz="2400" dirty="0" smtClean="0">
                <a:solidFill>
                  <a:schemeClr val="folHlink"/>
                </a:solidFill>
              </a:rPr>
              <a:t>Ученики делятся друг с другом известным знанием (групповая работа 3 минуты) . </a:t>
            </a:r>
          </a:p>
          <a:p>
            <a:pPr>
              <a:buFontTx/>
              <a:buChar char="•"/>
            </a:pPr>
            <a:r>
              <a:rPr lang="ru-RU" sz="2400" dirty="0" smtClean="0">
                <a:solidFill>
                  <a:srgbClr val="0070C0"/>
                </a:solidFill>
              </a:rPr>
              <a:t>В обсуждении ученики выясняют, 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в чем совпали мнения, из-за чего     возникли разногласия.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eaLnBrk="0" hangingPunct="0">
              <a:defRPr/>
            </a:pPr>
            <a:r>
              <a:rPr lang="ru-RU" sz="3200" dirty="0" smtClean="0"/>
              <a:t>                            </a:t>
            </a:r>
            <a:r>
              <a:rPr lang="ru-RU" sz="3600" dirty="0" smtClean="0">
                <a:solidFill>
                  <a:srgbClr val="0070C0"/>
                </a:solidFill>
              </a:rPr>
              <a:t>Этапы работы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556791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Char char="•"/>
            </a:pPr>
            <a:r>
              <a:rPr lang="ru-RU" sz="2400" dirty="0" smtClean="0">
                <a:solidFill>
                  <a:schemeClr val="folHlink"/>
                </a:solidFill>
              </a:rPr>
              <a:t>Далее каждая группа по кругу называет какое-то одно сведение или факт, при этом, не повторяя ранее сказанного  (составляется список идей).</a:t>
            </a:r>
          </a:p>
          <a:p>
            <a:pPr algn="just">
              <a:buFontTx/>
              <a:buChar char="•"/>
            </a:pPr>
            <a:endParaRPr lang="ru-RU" sz="2400" dirty="0" smtClean="0">
              <a:solidFill>
                <a:schemeClr val="folHlink"/>
              </a:solidFill>
            </a:endParaRPr>
          </a:p>
          <a:p>
            <a:pPr>
              <a:buFontTx/>
              <a:buChar char="•"/>
            </a:pPr>
            <a:r>
              <a:rPr lang="ru-RU" sz="2400" dirty="0" smtClean="0">
                <a:solidFill>
                  <a:srgbClr val="0070C0"/>
                </a:solidFill>
              </a:rPr>
              <a:t>Все сведения кратко в виде тезисов записываются учителем в «корзинке» идей (без комментариев),                    даже если они ошибочны. 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eaLnBrk="0" hangingPunct="0">
              <a:defRPr/>
            </a:pPr>
            <a:r>
              <a:rPr lang="ru-RU" sz="3200" dirty="0" smtClean="0"/>
              <a:t>                             </a:t>
            </a:r>
            <a:r>
              <a:rPr lang="ru-RU" sz="3600" dirty="0" smtClean="0">
                <a:solidFill>
                  <a:srgbClr val="0070C0"/>
                </a:solidFill>
              </a:rPr>
              <a:t>Этапы работы: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96752"/>
            <a:ext cx="4680520" cy="504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</a:rPr>
              <a:t>В корзину идей можно «сбрасывать» факты, мнения, имена, проблемы, понятия, имеющие отношение к теме урока. 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dirty="0" smtClean="0">
                <a:solidFill>
                  <a:schemeClr val="folHlink"/>
                </a:solidFill>
                <a:latin typeface="Times New Roman" pitchFamily="18" charset="0"/>
              </a:rPr>
              <a:t>Далее в ходе урока эти разрозненные факты или мнения, проблемы или понятия могут быть связаны в логические цепи.</a:t>
            </a:r>
          </a:p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</a:rPr>
              <a:t>Все ошибки исправляются далее, по мере освоения новой информации.</a:t>
            </a:r>
            <a:endParaRPr lang="ru-RU" sz="24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pic>
        <p:nvPicPr>
          <p:cNvPr id="4" name="Picture 9" descr="Картинка 153 из 1246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5" y="2708920"/>
            <a:ext cx="3125293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eaLnBrk="0" hangingPunct="0">
              <a:defRPr/>
            </a:pPr>
            <a:r>
              <a:rPr lang="ru-RU" sz="3200" dirty="0" smtClean="0"/>
              <a:t>                       </a:t>
            </a:r>
            <a:r>
              <a:rPr lang="ru-RU" sz="3600" dirty="0" smtClean="0">
                <a:solidFill>
                  <a:srgbClr val="0070C0"/>
                </a:solidFill>
              </a:rPr>
              <a:t>Алгоритм работы: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412776"/>
            <a:ext cx="6480720" cy="478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Tx/>
              <a:buAutoNum type="arabicPeriod"/>
            </a:pPr>
            <a:r>
              <a:rPr lang="ru-RU" sz="2400" b="1" dirty="0" smtClean="0">
                <a:solidFill>
                  <a:schemeClr val="folHlink"/>
                </a:solidFill>
                <a:latin typeface="Times New Roman" pitchFamily="18" charset="0"/>
              </a:rPr>
              <a:t>Задаю вопрос о том, что известно по теме.</a:t>
            </a:r>
          </a:p>
          <a:p>
            <a:pPr marL="457200" indent="-457200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Tx/>
              <a:buAutoNum type="arabicPeriod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Каждый ученик вспоминает и записывает в тетради все, что знает по теме (инд. работа).</a:t>
            </a:r>
          </a:p>
          <a:p>
            <a:pPr marL="457200" indent="-457200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Tx/>
              <a:buAutoNum type="arabicPeriod"/>
            </a:pPr>
            <a:r>
              <a:rPr lang="ru-RU" sz="2400" b="1" dirty="0" smtClean="0">
                <a:solidFill>
                  <a:schemeClr val="folHlink"/>
                </a:solidFill>
                <a:latin typeface="Times New Roman" pitchFamily="18" charset="0"/>
              </a:rPr>
              <a:t>Обмен информацией в парах или группах.</a:t>
            </a:r>
            <a:r>
              <a:rPr lang="ru-RU" sz="2400" b="1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</a:p>
          <a:p>
            <a:pPr marL="457200" indent="-457200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Tx/>
              <a:buAutoNum type="arabicPeriod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Каждая группа называет одно сведение или факт,  не повторяя ранее сказанного.</a:t>
            </a:r>
          </a:p>
          <a:p>
            <a:pPr marL="457200" indent="-457200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Tx/>
              <a:buAutoNum type="arabicPeriod"/>
            </a:pPr>
            <a:r>
              <a:rPr lang="ru-RU" sz="2400" b="1" dirty="0" smtClean="0">
                <a:solidFill>
                  <a:schemeClr val="folHlink"/>
                </a:solidFill>
                <a:latin typeface="Times New Roman" pitchFamily="18" charset="0"/>
              </a:rPr>
              <a:t>Все сведения кратко  записываю  в «корзинке идей», даже если они ошибочны.</a:t>
            </a:r>
          </a:p>
          <a:p>
            <a:pPr marL="457200" indent="-457200" eaLnBrk="0" hangingPunct="0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  <a:buFontTx/>
              <a:buAutoNum type="arabicPeriod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Все ошибки исправляются по мере     освоения новой информации.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7992888" cy="1080120"/>
          </a:xfrm>
        </p:spPr>
        <p:txBody>
          <a:bodyPr/>
          <a:lstStyle/>
          <a:p>
            <a:r>
              <a:rPr lang="ru-RU" sz="2800" b="1" i="1" u="sng" dirty="0" smtClean="0">
                <a:solidFill>
                  <a:schemeClr val="folHlink"/>
                </a:solidFill>
              </a:rPr>
              <a:t>            </a:t>
            </a:r>
            <a:r>
              <a:rPr lang="ru-RU" sz="3200" b="1" i="1" u="sng" dirty="0" smtClean="0">
                <a:solidFill>
                  <a:schemeClr val="accent6">
                    <a:lumMod val="50000"/>
                  </a:schemeClr>
                </a:solidFill>
              </a:rPr>
              <a:t>АМО презентации учебного материала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836712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В процессе урока учителю регулярно приходится сообщать новый материал обучающимся. Такие методы, как 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95537" y="2132856"/>
            <a:ext cx="784887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2000" b="1" dirty="0" smtClean="0">
              <a:solidFill>
                <a:srgbClr val="006600"/>
              </a:solidFill>
            </a:endParaRPr>
          </a:p>
          <a:p>
            <a:pPr algn="ctr" eaLnBrk="0" hangingPunct="0"/>
            <a:endParaRPr lang="ru-RU" sz="2400" b="1" dirty="0" smtClean="0">
              <a:solidFill>
                <a:srgbClr val="006600"/>
              </a:solidFill>
            </a:endParaRPr>
          </a:p>
          <a:p>
            <a:pPr algn="ctr" eaLnBrk="0" hangingPunct="0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Инфо-угадайка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», 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Кластер», 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«Мозговой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штурм»</a:t>
            </a:r>
          </a:p>
          <a:p>
            <a:pPr algn="ctr" eaLnBrk="0" hangingPunct="0"/>
            <a:r>
              <a:rPr lang="ru-RU" sz="2400" b="1" i="1" dirty="0" smtClean="0">
                <a:solidFill>
                  <a:srgbClr val="0070C0"/>
                </a:solidFill>
              </a:rPr>
              <a:t>позволят </a:t>
            </a:r>
            <a:r>
              <a:rPr lang="ru-RU" sz="2400" b="1" i="1" dirty="0">
                <a:solidFill>
                  <a:srgbClr val="0070C0"/>
                </a:solidFill>
              </a:rPr>
              <a:t>вам сориентировать обучающихся в теме, представить им основные направления движения для дальнейшей самостоятельной работы с новым материалом.</a:t>
            </a:r>
            <a:r>
              <a:rPr lang="ru-RU" sz="2400" b="1" i="1" dirty="0">
                <a:solidFill>
                  <a:schemeClr val="hlink"/>
                </a:solidFill>
              </a:rPr>
              <a:t/>
            </a:r>
            <a:br>
              <a:rPr lang="ru-RU" sz="2400" b="1" i="1" dirty="0">
                <a:solidFill>
                  <a:schemeClr val="hlink"/>
                </a:solidFill>
              </a:rPr>
            </a:br>
            <a:r>
              <a:rPr lang="ru-RU" sz="2400" b="1" i="1" dirty="0">
                <a:solidFill>
                  <a:schemeClr val="hlink"/>
                </a:solidFill>
              </a:rPr>
              <a:t/>
            </a:r>
            <a:br>
              <a:rPr lang="ru-RU" sz="2400" b="1" i="1" dirty="0">
                <a:solidFill>
                  <a:schemeClr val="hlink"/>
                </a:solidFill>
              </a:rPr>
            </a:br>
            <a:endParaRPr lang="ru-RU" sz="2400" b="1" i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9"/>
            <a:ext cx="69847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Метод «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Инфо-угадайка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r>
              <a:rPr lang="ru-RU" sz="2800" dirty="0" smtClean="0">
                <a:solidFill>
                  <a:schemeClr val="folHlink"/>
                </a:solidFill>
              </a:rPr>
              <a:t/>
            </a:r>
            <a:br>
              <a:rPr lang="ru-RU" sz="2800" dirty="0" smtClean="0">
                <a:solidFill>
                  <a:schemeClr val="folHlink"/>
                </a:solidFill>
              </a:rPr>
            </a:br>
            <a:endParaRPr lang="ru-RU" sz="2800" dirty="0" smtClean="0">
              <a:solidFill>
                <a:schemeClr val="folHlink"/>
              </a:solidFill>
            </a:endParaRPr>
          </a:p>
          <a:p>
            <a:pPr eaLnBrk="0" hangingPunct="0"/>
            <a:r>
              <a:rPr lang="ru-RU" sz="2400" u="sng" dirty="0" smtClean="0">
                <a:solidFill>
                  <a:srgbClr val="0070C0"/>
                </a:solidFill>
              </a:rPr>
              <a:t>Цели метода</a:t>
            </a:r>
            <a:r>
              <a:rPr lang="ru-RU" sz="2400" dirty="0" smtClean="0">
                <a:solidFill>
                  <a:srgbClr val="0070C0"/>
                </a:solidFill>
              </a:rPr>
              <a:t>: представление нового материала, структурирование материала, оживление внимания обучающихся.</a:t>
            </a:r>
            <a:r>
              <a:rPr lang="ru-RU" sz="2400" dirty="0" smtClean="0">
                <a:solidFill>
                  <a:schemeClr val="hlink"/>
                </a:solidFill>
              </a:rPr>
              <a:t/>
            </a:r>
            <a:br>
              <a:rPr lang="ru-RU" sz="2400" dirty="0" smtClean="0">
                <a:solidFill>
                  <a:schemeClr val="hlink"/>
                </a:solidFill>
              </a:rPr>
            </a:br>
            <a:r>
              <a:rPr lang="ru-RU" sz="2400" u="sng" dirty="0" smtClean="0">
                <a:solidFill>
                  <a:schemeClr val="accent6">
                    <a:lumMod val="50000"/>
                  </a:schemeClr>
                </a:solidFill>
              </a:rPr>
              <a:t>Группы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: все участники.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u="sng" dirty="0" smtClean="0">
                <a:solidFill>
                  <a:srgbClr val="0070C0"/>
                </a:solidFill>
              </a:rPr>
              <a:t>Время</a:t>
            </a:r>
            <a:r>
              <a:rPr lang="ru-RU" sz="2400" dirty="0" smtClean="0">
                <a:solidFill>
                  <a:srgbClr val="0070C0"/>
                </a:solidFill>
              </a:rPr>
              <a:t>: Зависит от объема нового материала и структуры урока. 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u="sng" dirty="0" smtClean="0">
                <a:solidFill>
                  <a:srgbClr val="0070C0"/>
                </a:solidFill>
              </a:rPr>
              <a:t>Материал</a:t>
            </a:r>
            <a:r>
              <a:rPr lang="ru-RU" sz="2400" dirty="0" smtClean="0">
                <a:solidFill>
                  <a:srgbClr val="0070C0"/>
                </a:solidFill>
              </a:rPr>
              <a:t>: подготовленный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лист ватмана, цветные маркеры.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13690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solidFill>
                  <a:schemeClr val="folHlink"/>
                </a:solidFill>
              </a:rPr>
              <a:t>Проведение</a:t>
            </a:r>
            <a:r>
              <a:rPr lang="ru-RU" sz="2000" b="1" i="1" dirty="0" smtClean="0">
                <a:solidFill>
                  <a:schemeClr val="folHlink"/>
                </a:solidFill>
              </a:rPr>
              <a:t>:</a:t>
            </a:r>
            <a:br>
              <a:rPr lang="ru-RU" sz="2000" b="1" i="1" dirty="0" smtClean="0">
                <a:solidFill>
                  <a:schemeClr val="folHlink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Учитель называет тему своего сообщения. </a:t>
            </a:r>
            <a:r>
              <a:rPr lang="ru-RU" sz="2000" b="1" i="1" dirty="0" smtClean="0">
                <a:solidFill>
                  <a:schemeClr val="hlink"/>
                </a:solidFill>
              </a:rPr>
              <a:t/>
            </a:r>
            <a:br>
              <a:rPr lang="ru-RU" sz="2000" b="1" i="1" dirty="0" smtClean="0">
                <a:solidFill>
                  <a:schemeClr val="hlink"/>
                </a:solidFill>
              </a:rPr>
            </a:br>
            <a:r>
              <a:rPr lang="ru-RU" sz="2000" b="1" i="1" dirty="0" smtClean="0">
                <a:solidFill>
                  <a:schemeClr val="folHlink"/>
                </a:solidFill>
              </a:rPr>
              <a:t>На стене прикреплен лист ватмана </a:t>
            </a:r>
            <a:r>
              <a:rPr lang="ru-RU" sz="2000" b="1" i="1" dirty="0" smtClean="0">
                <a:solidFill>
                  <a:schemeClr val="folHlink"/>
                </a:solidFill>
              </a:rPr>
              <a:t>в </a:t>
            </a:r>
            <a:r>
              <a:rPr lang="ru-RU" sz="2000" b="1" i="1" dirty="0" smtClean="0">
                <a:solidFill>
                  <a:schemeClr val="folHlink"/>
                </a:solidFill>
              </a:rPr>
              <a:t>его центре указано название темы.</a:t>
            </a: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0070C0"/>
                </a:solidFill>
              </a:rPr>
              <a:t>Остальное пространство листа разделено на секторы, пронумерованные, но пока не заполненные. </a:t>
            </a:r>
            <a:r>
              <a:rPr lang="ru-RU" sz="2000" b="1" i="1" dirty="0" smtClean="0">
                <a:solidFill>
                  <a:schemeClr val="hlink"/>
                </a:solidFill>
              </a:rPr>
              <a:t/>
            </a:r>
            <a:br>
              <a:rPr lang="ru-RU" sz="2000" b="1" i="1" dirty="0" smtClean="0">
                <a:solidFill>
                  <a:schemeClr val="hlink"/>
                </a:solidFill>
              </a:rPr>
            </a:br>
            <a:r>
              <a:rPr lang="ru-RU" sz="2000" b="1" i="1" dirty="0" smtClean="0">
                <a:solidFill>
                  <a:schemeClr val="folHlink"/>
                </a:solidFill>
              </a:rPr>
              <a:t>Начиная с сектора 1, учитель вписывает в сектор название раздела темы, о котором он сейчас начнет говорить в ходе сообщения.</a:t>
            </a:r>
            <a:r>
              <a:rPr lang="ru-RU" sz="2000" b="1" i="1" dirty="0" smtClean="0"/>
              <a:t> </a:t>
            </a:r>
            <a:br>
              <a:rPr lang="ru-RU" sz="2000" b="1" i="1" dirty="0" smtClean="0"/>
            </a:br>
            <a:r>
              <a:rPr lang="ru-RU" sz="2000" b="1" i="1" dirty="0" smtClean="0">
                <a:solidFill>
                  <a:srgbClr val="0070C0"/>
                </a:solidFill>
              </a:rPr>
              <a:t>Обучающимся предлагается обдумать, о каких аспектах темы, возможно, далее пойдет речь в докладе. </a:t>
            </a: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i="1" dirty="0" smtClean="0">
                <a:solidFill>
                  <a:schemeClr val="folHlink"/>
                </a:solidFill>
              </a:rPr>
              <a:t>Затем учитель раскрывает тему, а в сектор вписываются наиболее существенные моменты первого раздела (можно записывать темы и ключевые моменты маркерами разных цветов). </a:t>
            </a:r>
            <a:br>
              <a:rPr lang="ru-RU" sz="2000" b="1" i="1" dirty="0" smtClean="0">
                <a:solidFill>
                  <a:schemeClr val="folHlink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Они вносятся на плакат по ходу сообщения. </a:t>
            </a: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i="1" dirty="0" smtClean="0">
                <a:solidFill>
                  <a:schemeClr val="folHlink"/>
                </a:solidFill>
              </a:rPr>
              <a:t>Закончив изложение материала по первому разделу темы, учитель вписывает во второй сектор название второго раздела темы, и так далее.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77048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folHlink"/>
                </a:solidFill>
              </a:rPr>
              <a:t>Таким образом, наглядно и в четко структурированном виде представляется весь новый материал, выделяются его ключевые моменты. Существующие на момент начала презентации "белые пятна" по данной теме постепенно заполняются.</a:t>
            </a:r>
            <a:br>
              <a:rPr lang="ru-RU" sz="2000" b="1" i="1" dirty="0" smtClean="0">
                <a:solidFill>
                  <a:schemeClr val="folHlink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В конце презентации учитель задает вопрос, действительно ли им были затронуты все ожидавшиеся разделы, и не осталось ли каких-то не упомянутых аспектов темы. После презентации возможно проведение краткого обсуждения по теме и, при наличии вопросов у обучающихся, учитель дает ответы на них.</a:t>
            </a:r>
            <a:r>
              <a:rPr lang="ru-RU" sz="2000" b="1" i="1" dirty="0" smtClean="0">
                <a:solidFill>
                  <a:schemeClr val="hlink"/>
                </a:solidFill>
              </a:rPr>
              <a:t/>
            </a:r>
            <a:br>
              <a:rPr lang="ru-RU" sz="2000" b="1" i="1" dirty="0" smtClean="0">
                <a:solidFill>
                  <a:schemeClr val="hlink"/>
                </a:solidFill>
              </a:rPr>
            </a:br>
            <a:r>
              <a:rPr lang="ru-RU" sz="2000" b="1" i="1" dirty="0" smtClean="0">
                <a:solidFill>
                  <a:schemeClr val="folHlink"/>
                </a:solidFill>
              </a:rPr>
              <a:t>Этот метод изложения материала помогает обучающимся следить за аргументацией учителя и видеть актуальный в данный момент рассказа аспект темы. Отчетливое разделение общего потока информации способствует лучшему восприятию. "Белые пятна" стимулируют - многие участники начнут обдумывать, какими будут следующие, пока не обозначенные разделы темы.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064896" cy="5040560"/>
          </a:xfrm>
        </p:spPr>
        <p:txBody>
          <a:bodyPr>
            <a:noAutofit/>
          </a:bodyPr>
          <a:lstStyle/>
          <a:p>
            <a:pPr eaLnBrk="0" hangingPunct="0"/>
            <a:r>
              <a:rPr lang="ru-RU" sz="2800" b="1" dirty="0" smtClean="0">
                <a:solidFill>
                  <a:schemeClr val="folHlink"/>
                </a:solidFill>
              </a:rPr>
              <a:t>  </a:t>
            </a:r>
            <a:r>
              <a:rPr lang="ru-RU" sz="2800" b="1" u="sng" dirty="0" smtClean="0">
                <a:solidFill>
                  <a:schemeClr val="folHlink"/>
                </a:solidFill>
              </a:rPr>
              <a:t>Человек запоминает только</a:t>
            </a:r>
            <a:r>
              <a:rPr lang="ru-RU" sz="2800" b="1" dirty="0" smtClean="0">
                <a:solidFill>
                  <a:schemeClr val="folHlink"/>
                </a:solidFill>
              </a:rPr>
              <a:t> </a:t>
            </a:r>
            <a:br>
              <a:rPr lang="ru-RU" sz="2800" b="1" dirty="0" smtClean="0">
                <a:solidFill>
                  <a:schemeClr val="folHlink"/>
                </a:solidFill>
              </a:rPr>
            </a:br>
            <a:r>
              <a:rPr lang="ru-RU" sz="2800" b="1" dirty="0" smtClean="0">
                <a:solidFill>
                  <a:schemeClr val="folHlink"/>
                </a:solidFill>
              </a:rPr>
              <a:t> 10% того, что он </a:t>
            </a:r>
            <a:r>
              <a:rPr lang="ru-RU" sz="2800" b="1" dirty="0" smtClean="0">
                <a:solidFill>
                  <a:srgbClr val="0070C0"/>
                </a:solidFill>
              </a:rPr>
              <a:t>читает, </a:t>
            </a:r>
            <a:r>
              <a:rPr lang="ru-RU" sz="2800" b="1" dirty="0" smtClean="0">
                <a:solidFill>
                  <a:schemeClr val="folHlink"/>
                </a:solidFill>
              </a:rPr>
              <a:t/>
            </a:r>
            <a:br>
              <a:rPr lang="ru-RU" sz="2800" b="1" dirty="0" smtClean="0">
                <a:solidFill>
                  <a:schemeClr val="folHlink"/>
                </a:solidFill>
              </a:rPr>
            </a:br>
            <a:r>
              <a:rPr lang="ru-RU" sz="2800" b="1" dirty="0" smtClean="0">
                <a:solidFill>
                  <a:schemeClr val="folHlink"/>
                </a:solidFill>
              </a:rPr>
              <a:t> 20% того, что </a:t>
            </a:r>
            <a:r>
              <a:rPr lang="ru-RU" sz="2800" b="1" dirty="0" smtClean="0">
                <a:solidFill>
                  <a:srgbClr val="0070C0"/>
                </a:solidFill>
              </a:rPr>
              <a:t>слышит, </a:t>
            </a:r>
            <a:r>
              <a:rPr lang="ru-RU" sz="2800" b="1" dirty="0" smtClean="0">
                <a:solidFill>
                  <a:schemeClr val="folHlink"/>
                </a:solidFill>
              </a:rPr>
              <a:t/>
            </a:r>
            <a:br>
              <a:rPr lang="ru-RU" sz="2800" b="1" dirty="0" smtClean="0">
                <a:solidFill>
                  <a:schemeClr val="folHlink"/>
                </a:solidFill>
              </a:rPr>
            </a:br>
            <a:r>
              <a:rPr lang="ru-RU" sz="2800" b="1" dirty="0" smtClean="0">
                <a:solidFill>
                  <a:schemeClr val="folHlink"/>
                </a:solidFill>
              </a:rPr>
              <a:t> 30% того, что </a:t>
            </a:r>
            <a:r>
              <a:rPr lang="ru-RU" sz="2800" b="1" dirty="0" smtClean="0">
                <a:solidFill>
                  <a:srgbClr val="0070C0"/>
                </a:solidFill>
              </a:rPr>
              <a:t>видит; </a:t>
            </a:r>
            <a:r>
              <a:rPr lang="ru-RU" sz="2800" b="1" dirty="0" smtClean="0">
                <a:solidFill>
                  <a:schemeClr val="folHlink"/>
                </a:solidFill>
              </a:rPr>
              <a:t/>
            </a:r>
            <a:br>
              <a:rPr lang="ru-RU" sz="2800" b="1" dirty="0" smtClean="0">
                <a:solidFill>
                  <a:schemeClr val="folHlink"/>
                </a:solidFill>
              </a:rPr>
            </a:br>
            <a:r>
              <a:rPr lang="ru-RU" sz="2800" b="1" dirty="0" smtClean="0">
                <a:solidFill>
                  <a:schemeClr val="folHlink"/>
                </a:solidFill>
              </a:rPr>
              <a:t> 50-70% </a:t>
            </a:r>
            <a:r>
              <a:rPr lang="ru-RU" sz="2800" b="1" dirty="0" smtClean="0">
                <a:solidFill>
                  <a:srgbClr val="0070C0"/>
                </a:solidFill>
              </a:rPr>
              <a:t>запоминается при участии в групповых дискуссиях, </a:t>
            </a:r>
            <a:r>
              <a:rPr lang="ru-RU" sz="2800" b="1" dirty="0" smtClean="0">
                <a:solidFill>
                  <a:schemeClr val="folHlink"/>
                </a:solidFill>
              </a:rPr>
              <a:t/>
            </a:r>
            <a:br>
              <a:rPr lang="ru-RU" sz="2800" b="1" dirty="0" smtClean="0">
                <a:solidFill>
                  <a:schemeClr val="folHlink"/>
                </a:solidFill>
              </a:rPr>
            </a:br>
            <a:r>
              <a:rPr lang="ru-RU" sz="2800" b="1" dirty="0" smtClean="0">
                <a:solidFill>
                  <a:schemeClr val="folHlink"/>
                </a:solidFill>
              </a:rPr>
              <a:t> 80% - при </a:t>
            </a:r>
            <a:r>
              <a:rPr lang="ru-RU" sz="2800" b="1" dirty="0" smtClean="0">
                <a:solidFill>
                  <a:srgbClr val="0070C0"/>
                </a:solidFill>
              </a:rPr>
              <a:t>самостоятельном обнаружении и формулировании проблем. </a:t>
            </a:r>
            <a:r>
              <a:rPr lang="ru-RU" sz="2800" b="1" dirty="0" smtClean="0">
                <a:solidFill>
                  <a:schemeClr val="folHlink"/>
                </a:solidFill>
              </a:rPr>
              <a:t/>
            </a:r>
            <a:br>
              <a:rPr lang="ru-RU" sz="2800" b="1" dirty="0" smtClean="0">
                <a:solidFill>
                  <a:schemeClr val="folHlink"/>
                </a:solidFill>
              </a:rPr>
            </a:br>
            <a:r>
              <a:rPr lang="ru-RU" sz="2800" b="1" dirty="0" smtClean="0">
                <a:solidFill>
                  <a:schemeClr val="folHlink"/>
                </a:solidFill>
              </a:rPr>
              <a:t>И лишь когда обучающийся </a:t>
            </a:r>
            <a:r>
              <a:rPr lang="ru-RU" sz="2800" b="1" dirty="0" smtClean="0">
                <a:solidFill>
                  <a:srgbClr val="0070C0"/>
                </a:solidFill>
              </a:rPr>
              <a:t>непосредственно</a:t>
            </a:r>
            <a:r>
              <a:rPr lang="ru-RU" sz="2800" b="1" dirty="0" smtClean="0">
                <a:solidFill>
                  <a:schemeClr val="hlink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участвует</a:t>
            </a:r>
            <a:r>
              <a:rPr lang="ru-RU" sz="2800" b="1" dirty="0" smtClean="0">
                <a:solidFill>
                  <a:schemeClr val="folHlink"/>
                </a:solidFill>
              </a:rPr>
              <a:t> в реальной деятельности, в </a:t>
            </a:r>
            <a:r>
              <a:rPr lang="ru-RU" sz="2800" b="1" dirty="0" smtClean="0">
                <a:solidFill>
                  <a:srgbClr val="0070C0"/>
                </a:solidFill>
              </a:rPr>
              <a:t>самостоятельной постановке </a:t>
            </a:r>
            <a:r>
              <a:rPr lang="ru-RU" sz="2800" b="1" dirty="0" smtClean="0">
                <a:solidFill>
                  <a:schemeClr val="folHlink"/>
                </a:solidFill>
              </a:rPr>
              <a:t>проблем,</a:t>
            </a:r>
            <a:r>
              <a:rPr lang="ru-RU" sz="2800" b="1" dirty="0" smtClean="0">
                <a:solidFill>
                  <a:srgbClr val="0070C0"/>
                </a:solidFill>
              </a:rPr>
              <a:t> выработке и принятии решения, формулировке </a:t>
            </a:r>
            <a:r>
              <a:rPr lang="ru-RU" sz="2800" b="1" dirty="0" smtClean="0">
                <a:solidFill>
                  <a:schemeClr val="folHlink"/>
                </a:solidFill>
              </a:rPr>
              <a:t>выводов и прогнозов, он запоминает и усваивает материал на 90%.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"/>
            <a:ext cx="7704856" cy="7124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АМО организации самостоятельной работы над темой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folHlink"/>
                </a:solidFill>
              </a:rPr>
              <a:t/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При организации самостоятельной работы над новой темой важно, чтобы обучающимся было интересно всесторонне и глубоко проработать новый материал.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Как же это можно сделать?!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Для работы над темой урока можно использовать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методы «Ульи»,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«Визитные карточки»,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«Экспертиза»,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«Карта группового сознания».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методы «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Cветофор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», «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П</a:t>
            </a:r>
            <a:r>
              <a:rPr lang="ru-RU" sz="2400" dirty="0" err="1" smtClean="0">
                <a:solidFill>
                  <a:srgbClr val="0070C0"/>
                </a:solidFill>
              </a:rPr>
              <a:t>Для</a:t>
            </a:r>
            <a:r>
              <a:rPr lang="ru-RU" sz="2400" dirty="0" smtClean="0">
                <a:solidFill>
                  <a:srgbClr val="0070C0"/>
                </a:solidFill>
              </a:rPr>
              <a:t> проведения дискуссии и принятия решений – 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риоритеты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», «На линии огня».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Для представления материала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самостоятельной работы обучающихся –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Инфо-карусель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», «Автобусная остановка», «Ярмарка»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92088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</a:rPr>
              <a:t>Метод «Автобусная остановка»</a:t>
            </a:r>
            <a:r>
              <a:rPr lang="ru-RU" sz="2000" b="1" u="sng" dirty="0" smtClean="0">
                <a:solidFill>
                  <a:schemeClr val="folHlink"/>
                </a:solidFill>
              </a:rPr>
              <a:t/>
            </a:r>
            <a:br>
              <a:rPr lang="ru-RU" sz="2000" b="1" u="sng" dirty="0" smtClean="0">
                <a:solidFill>
                  <a:schemeClr val="folHlink"/>
                </a:solidFill>
              </a:rPr>
            </a:br>
            <a:endParaRPr lang="ru-RU" sz="2000" b="1" u="sng" dirty="0" smtClean="0">
              <a:solidFill>
                <a:schemeClr val="folHlink"/>
              </a:solidFill>
            </a:endParaRPr>
          </a:p>
          <a:p>
            <a:pPr eaLnBrk="0" hangingPunct="0"/>
            <a:r>
              <a:rPr lang="ru-RU" sz="2400" b="1" u="sng" dirty="0" smtClean="0">
                <a:solidFill>
                  <a:srgbClr val="0070C0"/>
                </a:solidFill>
              </a:rPr>
              <a:t>Цель</a:t>
            </a:r>
            <a:r>
              <a:rPr lang="ru-RU" sz="2400" b="1" dirty="0" smtClean="0">
                <a:solidFill>
                  <a:srgbClr val="0070C0"/>
                </a:solidFill>
              </a:rPr>
              <a:t>:</a:t>
            </a:r>
            <a:r>
              <a:rPr lang="ru-RU" sz="2400" dirty="0" smtClean="0">
                <a:solidFill>
                  <a:srgbClr val="0070C0"/>
                </a:solidFill>
              </a:rPr>
              <a:t> научиться обсуждать и анализировать заданную тему в малых группах.</a:t>
            </a:r>
          </a:p>
          <a:p>
            <a:pPr eaLnBrk="0" hangingPunct="0"/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</a:rPr>
              <a:t>Группы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5-7 человек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u="sng" dirty="0" smtClean="0">
                <a:solidFill>
                  <a:srgbClr val="0070C0"/>
                </a:solidFill>
              </a:rPr>
              <a:t>Численность</a:t>
            </a:r>
            <a:r>
              <a:rPr lang="ru-RU" sz="2400" b="1" dirty="0" smtClean="0">
                <a:solidFill>
                  <a:srgbClr val="0070C0"/>
                </a:solidFill>
              </a:rPr>
              <a:t>:</a:t>
            </a:r>
            <a:r>
              <a:rPr lang="ru-RU" sz="2400" dirty="0" smtClean="0">
                <a:solidFill>
                  <a:srgbClr val="0070C0"/>
                </a:solidFill>
              </a:rPr>
              <a:t> весь класс</a:t>
            </a:r>
            <a:r>
              <a:rPr lang="ru-RU" sz="2400" dirty="0" smtClean="0">
                <a:solidFill>
                  <a:schemeClr val="hlink"/>
                </a:solidFill>
              </a:rPr>
              <a:t/>
            </a:r>
            <a:br>
              <a:rPr lang="ru-RU" sz="2400" dirty="0" smtClean="0">
                <a:solidFill>
                  <a:schemeClr val="hlink"/>
                </a:solidFill>
              </a:rPr>
            </a:br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</a:rPr>
              <a:t>Время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20-25 мин.</a:t>
            </a:r>
            <a:r>
              <a:rPr lang="ru-RU" sz="2400" dirty="0" smtClean="0">
                <a:solidFill>
                  <a:schemeClr val="folHlink"/>
                </a:solidFill>
              </a:rPr>
              <a:t/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b="1" u="sng" dirty="0" smtClean="0">
                <a:solidFill>
                  <a:srgbClr val="0070C0"/>
                </a:solidFill>
              </a:rPr>
              <a:t>Материал</a:t>
            </a:r>
            <a:r>
              <a:rPr lang="ru-RU" sz="2400" b="1" dirty="0" smtClean="0">
                <a:solidFill>
                  <a:srgbClr val="0070C0"/>
                </a:solidFill>
              </a:rPr>
              <a:t>:</a:t>
            </a:r>
            <a:r>
              <a:rPr lang="ru-RU" sz="2400" dirty="0" smtClean="0">
                <a:solidFill>
                  <a:srgbClr val="0070C0"/>
                </a:solidFill>
              </a:rPr>
              <a:t> листы большого формата (ватман, плакат, блокнот для </a:t>
            </a:r>
            <a:r>
              <a:rPr lang="ru-RU" sz="2400" dirty="0" err="1" smtClean="0">
                <a:solidFill>
                  <a:srgbClr val="0070C0"/>
                </a:solidFill>
              </a:rPr>
              <a:t>флипчата</a:t>
            </a:r>
            <a:r>
              <a:rPr lang="ru-RU" sz="2400" dirty="0" smtClean="0">
                <a:solidFill>
                  <a:srgbClr val="0070C0"/>
                </a:solidFill>
              </a:rPr>
              <a:t>), фломастеры.</a:t>
            </a:r>
            <a:r>
              <a:rPr lang="ru-RU" sz="2400" dirty="0" smtClean="0">
                <a:solidFill>
                  <a:schemeClr val="hlink"/>
                </a:solidFill>
              </a:rPr>
              <a:t/>
            </a:r>
            <a:br>
              <a:rPr lang="ru-RU" sz="2400" dirty="0" smtClean="0">
                <a:solidFill>
                  <a:schemeClr val="hlink"/>
                </a:solidFill>
              </a:rPr>
            </a:br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</a:rPr>
              <a:t>Проведение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Учитель определяет количество обсуждаемых вопросов новой темы (оптимально 4-5). Участники разбиваются на группы по числу вопросов (5-7 человек в каждой).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0"/>
            <a:ext cx="806489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000" dirty="0" smtClean="0">
                <a:solidFill>
                  <a:schemeClr val="folHlink"/>
                </a:solidFill>
              </a:rPr>
              <a:t>Группы распределяются по автобусным остановкам. </a:t>
            </a:r>
          </a:p>
          <a:p>
            <a:pPr eaLnBrk="0" hangingPunct="0"/>
            <a:r>
              <a:rPr lang="ru-RU" sz="2000" dirty="0" smtClean="0">
                <a:solidFill>
                  <a:srgbClr val="0070C0"/>
                </a:solidFill>
              </a:rPr>
              <a:t>На каждой остановке (на стене или на столе) расположен лист большого формата с записанным на нем вопросом по теме. </a:t>
            </a:r>
          </a:p>
          <a:p>
            <a:pPr eaLnBrk="0" hangingPunct="0"/>
            <a:r>
              <a:rPr lang="ru-RU" sz="2000" dirty="0" smtClean="0">
                <a:solidFill>
                  <a:schemeClr val="folHlink"/>
                </a:solidFill>
              </a:rPr>
              <a:t>Учитель ставит задачу группам – записать на листе основные моменты новой темы, относящиеся к вопросу. </a:t>
            </a:r>
          </a:p>
          <a:p>
            <a:pPr eaLnBrk="0" hangingPunct="0"/>
            <a:r>
              <a:rPr lang="ru-RU" sz="2000" dirty="0" smtClean="0">
                <a:solidFill>
                  <a:srgbClr val="0070C0"/>
                </a:solidFill>
              </a:rPr>
              <a:t>В течение 5 минут в группах обсуждаются поставленные вопросы и записываются ключевые моменты. </a:t>
            </a:r>
          </a:p>
          <a:p>
            <a:pPr eaLnBrk="0" hangingPunct="0"/>
            <a:r>
              <a:rPr lang="ru-RU" sz="2000" dirty="0" smtClean="0">
                <a:solidFill>
                  <a:schemeClr val="folHlink"/>
                </a:solidFill>
              </a:rPr>
              <a:t>Затем по команде учителя группы переходят по часовой стрелке к следующей автобусной остановке. Знакомятся с имеющимися записями и, при необходимости, дополняют их в течение 3 минут. Исправлять существующие записи, сделанные предыдущей группой нельзя.</a:t>
            </a:r>
            <a:r>
              <a:rPr lang="ru-RU" sz="2000" dirty="0" smtClean="0"/>
              <a:t> </a:t>
            </a:r>
          </a:p>
          <a:p>
            <a:pPr eaLnBrk="0" hangingPunct="0"/>
            <a:r>
              <a:rPr lang="ru-RU" sz="2000" dirty="0" smtClean="0">
                <a:solidFill>
                  <a:srgbClr val="0070C0"/>
                </a:solidFill>
              </a:rPr>
              <a:t>Затем следующий переход к новой автобусной остановке и еще 3 минуты на знакомство, обсуждение и добавление своих записей. Когда группа возвращается к своей первой остановке, она в течение 3 минут знакомится со всеми записями и определяет участника группы, который будет представлять материал. </a:t>
            </a:r>
          </a:p>
          <a:p>
            <a:pPr eaLnBrk="0" hangingPunct="0"/>
            <a:r>
              <a:rPr lang="ru-RU" sz="2400" dirty="0" smtClean="0">
                <a:solidFill>
                  <a:schemeClr val="folHlink"/>
                </a:solidFill>
              </a:rPr>
              <a:t>После этого каждая группа презентует результаты работы по своему вопросу. В завершении учитель резюмирует сказанное всеми группами, при необходимости вносит коррективы и подводит итоги работы.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04664"/>
            <a:ext cx="68407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 smtClean="0">
                <a:solidFill>
                  <a:schemeClr val="folHlink"/>
                </a:solidFill>
              </a:rPr>
              <a:t>Примечание: </a:t>
            </a:r>
            <a:r>
              <a:rPr lang="ru-RU" sz="2400" b="1" i="1" u="sng" dirty="0" smtClean="0">
                <a:solidFill>
                  <a:schemeClr val="folHlink"/>
                </a:solidFill>
              </a:rPr>
              <a:t/>
            </a:r>
            <a:br>
              <a:rPr lang="ru-RU" sz="2400" b="1" i="1" u="sng" dirty="0" smtClean="0">
                <a:solidFill>
                  <a:schemeClr val="folHlink"/>
                </a:solidFill>
              </a:rPr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i="1" dirty="0" smtClean="0">
                <a:solidFill>
                  <a:srgbClr val="0070C0"/>
                </a:solidFill>
              </a:rPr>
              <a:t>Желательно организовать автобусные остановки (прикрепить листы с вопросами) в разных углах учебной комнаты, чтобы в процессе обсуждения группы не мешали друг другу. </a:t>
            </a:r>
            <a:br>
              <a:rPr lang="ru-RU" sz="2400" i="1" dirty="0" smtClean="0">
                <a:solidFill>
                  <a:srgbClr val="0070C0"/>
                </a:solidFill>
              </a:rPr>
            </a:br>
            <a:r>
              <a:rPr lang="ru-RU" sz="2400" i="1" dirty="0" smtClean="0">
                <a:solidFill>
                  <a:srgbClr val="0070C0"/>
                </a:solidFill>
              </a:rPr>
              <a:t>Вопросы изучаемой темы можно стилизовать под названия автобусных остановок.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548681"/>
            <a:ext cx="741682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 smtClean="0">
                <a:solidFill>
                  <a:schemeClr val="folHlink"/>
                </a:solidFill>
              </a:rPr>
              <a:t>Активные методы релаксации</a:t>
            </a:r>
            <a:r>
              <a:rPr lang="ru-RU" sz="2400" b="1" i="1" u="sng" dirty="0" smtClean="0">
                <a:solidFill>
                  <a:schemeClr val="folHlink"/>
                </a:solidFill>
              </a:rPr>
              <a:t/>
            </a:r>
            <a:br>
              <a:rPr lang="ru-RU" sz="2400" b="1" i="1" u="sng" dirty="0" smtClean="0">
                <a:solidFill>
                  <a:schemeClr val="folHlink"/>
                </a:solidFill>
              </a:rPr>
            </a:br>
            <a:r>
              <a:rPr lang="ru-RU" sz="2400" b="1" i="1" u="sng" dirty="0" smtClean="0">
                <a:solidFill>
                  <a:schemeClr val="folHlink"/>
                </a:solidFill>
              </a:rPr>
              <a:t/>
            </a:r>
            <a:br>
              <a:rPr lang="ru-RU" sz="2400" b="1" i="1" u="sng" dirty="0" smtClean="0">
                <a:solidFill>
                  <a:schemeClr val="folHlink"/>
                </a:solidFill>
              </a:rPr>
            </a:br>
            <a:r>
              <a:rPr lang="ru-RU" sz="2400" b="1" i="1" dirty="0" smtClean="0">
                <a:solidFill>
                  <a:srgbClr val="0070C0"/>
                </a:solidFill>
              </a:rPr>
              <a:t>Если вы чувствуете, что обучающиеся устали, а впереди еще много работы или сложная задача, сделайте паузу, вспомните о восстанавливающей силе релаксации! Иногда достаточно 5 – 10 минут веселой и активной игры для того, чтобы встряхнуться, весело и активно расслабиться, восстановить энергию. Активные методы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«Энергия - 1», «Роботы», Постройся по росту», «Красная Шапочка и Серый Волк», «Шест»,</a:t>
            </a:r>
            <a:r>
              <a:rPr lang="ru-RU" sz="2400" b="1" i="1" dirty="0" smtClean="0">
                <a:solidFill>
                  <a:srgbClr val="0070C0"/>
                </a:solidFill>
              </a:rPr>
              <a:t> и многие другие позволят вам это сделать, не выходя из класса.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7048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</a:rPr>
              <a:t>Метод «Земля, воздух, огонь и вода»</a:t>
            </a:r>
            <a:r>
              <a:rPr lang="ru-RU" sz="2000" dirty="0" smtClean="0">
                <a:solidFill>
                  <a:schemeClr val="folHlink"/>
                </a:solidFill>
              </a:rPr>
              <a:t/>
            </a:r>
            <a:br>
              <a:rPr lang="ru-RU" sz="2000" dirty="0" smtClean="0">
                <a:solidFill>
                  <a:schemeClr val="folHlink"/>
                </a:solidFill>
              </a:rPr>
            </a:br>
            <a:r>
              <a:rPr lang="ru-RU" sz="2400" dirty="0" smtClean="0">
                <a:solidFill>
                  <a:schemeClr val="folHlink"/>
                </a:solidFill>
              </a:rPr>
              <a:t/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u="sng" dirty="0" smtClean="0">
                <a:solidFill>
                  <a:srgbClr val="0070C0"/>
                </a:solidFill>
              </a:rPr>
              <a:t>Цель</a:t>
            </a:r>
            <a:r>
              <a:rPr lang="ru-RU" sz="2400" dirty="0" smtClean="0">
                <a:solidFill>
                  <a:srgbClr val="0070C0"/>
                </a:solidFill>
              </a:rPr>
              <a:t> – повысить уровень энергии в классе.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u="sng" dirty="0" smtClean="0">
                <a:solidFill>
                  <a:schemeClr val="accent6">
                    <a:lumMod val="50000"/>
                  </a:schemeClr>
                </a:solidFill>
              </a:rPr>
              <a:t>Численность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– весь класс.</a:t>
            </a:r>
            <a:r>
              <a:rPr lang="ru-RU" sz="2400" dirty="0" smtClean="0">
                <a:solidFill>
                  <a:schemeClr val="folHlink"/>
                </a:solidFill>
              </a:rPr>
              <a:t/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u="sng" dirty="0" smtClean="0">
                <a:solidFill>
                  <a:srgbClr val="0070C0"/>
                </a:solidFill>
              </a:rPr>
              <a:t>Время</a:t>
            </a:r>
            <a:r>
              <a:rPr lang="ru-RU" sz="2400" dirty="0" smtClean="0">
                <a:solidFill>
                  <a:srgbClr val="0070C0"/>
                </a:solidFill>
              </a:rPr>
              <a:t> – 8-10 минут</a:t>
            </a:r>
            <a:r>
              <a:rPr lang="ru-RU" sz="2400" dirty="0" smtClean="0">
                <a:solidFill>
                  <a:schemeClr val="hlink"/>
                </a:solidFill>
              </a:rPr>
              <a:t/>
            </a:r>
            <a:br>
              <a:rPr lang="ru-RU" sz="2400" dirty="0" smtClean="0">
                <a:solidFill>
                  <a:schemeClr val="hlink"/>
                </a:solidFill>
              </a:rPr>
            </a:br>
            <a:r>
              <a:rPr lang="ru-RU" sz="2400" u="sng" dirty="0" smtClean="0">
                <a:solidFill>
                  <a:schemeClr val="hlink"/>
                </a:solidFill>
              </a:rPr>
              <a:t/>
            </a:r>
            <a:br>
              <a:rPr lang="ru-RU" sz="2400" u="sng" dirty="0" smtClean="0">
                <a:solidFill>
                  <a:schemeClr val="hlink"/>
                </a:solidFill>
              </a:rPr>
            </a:br>
            <a:r>
              <a:rPr lang="ru-RU" sz="2400" u="sng" dirty="0" smtClean="0">
                <a:solidFill>
                  <a:schemeClr val="hlink"/>
                </a:solidFill>
              </a:rPr>
              <a:t>   </a:t>
            </a:r>
            <a:r>
              <a:rPr lang="ru-RU" sz="2400" u="sng" dirty="0" smtClean="0">
                <a:solidFill>
                  <a:schemeClr val="accent6">
                    <a:lumMod val="50000"/>
                  </a:schemeClr>
                </a:solidFill>
              </a:rPr>
              <a:t>Проведение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Учитель просит обучающихся по его команде изобразить одно из состояний – воздух, землю, огонь и воду.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Воздух</a:t>
            </a:r>
            <a:r>
              <a:rPr lang="ru-RU" sz="2000" b="1" dirty="0" smtClean="0">
                <a:solidFill>
                  <a:srgbClr val="0070C0"/>
                </a:solidFill>
              </a:rPr>
              <a:t>.</a:t>
            </a:r>
            <a:r>
              <a:rPr lang="ru-RU" sz="2000" dirty="0" smtClean="0">
                <a:solidFill>
                  <a:srgbClr val="0070C0"/>
                </a:solidFill>
              </a:rPr>
              <a:t> Ученики начинает дышать глубже, чем обычно. Они встают и делают глубокий вдох, а затем выдох. Каждый представляет, что его тело, словно большая губка, жадно впитывает кислород из воздуха. Все стараются услышать, как воздух входит в нос, почувствовать, как он наполняет грудь и плечи, руки до самых кончиков пальцев; как воздух струится в области головы, в лицо; воздух заполняет живот, область таза, бедра, колени и стремится дальше – к лодыжкам, ступням и кончикам пальцев.</a:t>
            </a:r>
            <a:r>
              <a:rPr lang="ru-RU" sz="2000" dirty="0" smtClean="0">
                <a:solidFill>
                  <a:schemeClr val="hlink"/>
                </a:solidFill>
              </a:rPr>
              <a:t/>
            </a:r>
            <a:br>
              <a:rPr lang="ru-RU" sz="2000" dirty="0" smtClean="0">
                <a:solidFill>
                  <a:schemeClr val="hlink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Ученики делают несколько глубоких вдохов и выдохов. Можно предложить всем пару раз зевнуть. Сначала это получается скорее искусственно, но иногда после этого возникает настоящий зевок. Зевота – естественный способ компенсировать недостаток кислорода. (Зевание может использоваться и по-другому: вы можете на первой встрече предложить зевать сознательно, чтобы группа быстрее «взбодрилась»).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3448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i="1" u="sng" dirty="0" smtClean="0">
                <a:solidFill>
                  <a:schemeClr val="folHlink"/>
                </a:solidFill>
              </a:rPr>
              <a:t>Земля</a:t>
            </a:r>
            <a:r>
              <a:rPr lang="ru-RU" sz="2400" b="1" u="sng" dirty="0" smtClean="0">
                <a:solidFill>
                  <a:schemeClr val="folHlink"/>
                </a:solidFill>
              </a:rPr>
              <a:t>.</a:t>
            </a:r>
            <a:r>
              <a:rPr lang="ru-RU" sz="2400" dirty="0" smtClean="0">
                <a:solidFill>
                  <a:schemeClr val="folHlink"/>
                </a:solidFill>
              </a:rPr>
              <a:t> </a:t>
            </a:r>
          </a:p>
          <a:p>
            <a:pPr eaLnBrk="0" hangingPunct="0"/>
            <a:r>
              <a:rPr lang="ru-RU" sz="2400" dirty="0" smtClean="0">
                <a:solidFill>
                  <a:srgbClr val="0070C0"/>
                </a:solidFill>
              </a:rPr>
              <a:t>Теперь ученики должны установить контакт с землей, «заземлиться» и почувствовать уверенность. </a:t>
            </a:r>
          </a:p>
          <a:p>
            <a:pPr eaLnBrk="0" hangingPunct="0"/>
            <a:r>
              <a:rPr lang="ru-RU" sz="2400" dirty="0" smtClean="0">
                <a:solidFill>
                  <a:srgbClr val="0070C0"/>
                </a:solidFill>
              </a:rPr>
              <a:t>Учитель вместе с обучающимися начинает сильно давить на пол, стоя на одном месте, можно топать ногами и даже пару раз подпрыгнуть верх. Можно потереть ногами пол, покрутиться на месте. </a:t>
            </a:r>
          </a:p>
          <a:p>
            <a:pPr eaLnBrk="0" hangingPunct="0"/>
            <a:r>
              <a:rPr lang="ru-RU" sz="2400" dirty="0" smtClean="0">
                <a:solidFill>
                  <a:schemeClr val="folHlink"/>
                </a:solidFill>
              </a:rPr>
              <a:t>Цель – по-новому ощутить свои ноги, которые находятся дальше всего от центра сознания, и благодаря этому телесному ощущению почувствовать большую стабильность и уверенность.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4168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Огонь</a:t>
            </a:r>
            <a:r>
              <a:rPr lang="ru-RU" sz="2400" dirty="0" smtClean="0">
                <a:solidFill>
                  <a:srgbClr val="0070C0"/>
                </a:solidFill>
              </a:rPr>
              <a:t>. Ученики активно двигают руками, ногами, телом, изображая языки пламени. Учитель предлагает всем ощутить энергию и тепло в своем теле, когда они двигаются подобным образом.</a:t>
            </a:r>
            <a:r>
              <a:rPr lang="ru-RU" sz="2400" dirty="0" smtClean="0">
                <a:solidFill>
                  <a:schemeClr val="hlink"/>
                </a:solidFill>
              </a:rPr>
              <a:t/>
            </a:r>
            <a:br>
              <a:rPr lang="ru-RU" sz="2400" dirty="0" smtClean="0">
                <a:solidFill>
                  <a:schemeClr val="hlink"/>
                </a:solidFill>
              </a:rPr>
            </a:br>
            <a:r>
              <a:rPr lang="ru-RU" sz="2400" dirty="0" smtClean="0">
                <a:solidFill>
                  <a:schemeClr val="hlink"/>
                </a:solidFill>
              </a:rPr>
              <a:t/>
            </a:r>
            <a:br>
              <a:rPr lang="ru-RU" sz="2400" dirty="0" smtClean="0">
                <a:solidFill>
                  <a:schemeClr val="hlink"/>
                </a:solidFill>
              </a:rPr>
            </a:br>
            <a:r>
              <a:rPr lang="ru-RU" sz="2400" b="1" i="1" dirty="0" smtClean="0">
                <a:solidFill>
                  <a:schemeClr val="folHlink"/>
                </a:solidFill>
              </a:rPr>
              <a:t>Вода</a:t>
            </a:r>
            <a:r>
              <a:rPr lang="ru-RU" sz="2400" b="1" dirty="0" smtClean="0">
                <a:solidFill>
                  <a:schemeClr val="folHlink"/>
                </a:solidFill>
              </a:rPr>
              <a:t>.</a:t>
            </a:r>
            <a:r>
              <a:rPr lang="ru-RU" sz="2400" dirty="0" smtClean="0">
                <a:solidFill>
                  <a:schemeClr val="folHlink"/>
                </a:solidFill>
              </a:rPr>
              <a:t> Эта часть упражнения составляет контраст с предыдущей. Ученики просто представляют себе, что комната превращается в бассейн, и делают мягкие, свободные движения в «воде», следя за тем, чтобы двигались суставы – кисти рук, локти, плечи, бедра, колени.</a:t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0070C0"/>
                </a:solidFill>
              </a:rPr>
              <a:t>Можно дать дайте дополнительные 3 минуты времени, чтобы каждый мог создать свою индивидуальную комбинацию элементов.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u="sng" dirty="0" smtClean="0">
                <a:solidFill>
                  <a:schemeClr val="folHlink"/>
                </a:solidFill>
              </a:rPr>
              <a:t>Примечание</a:t>
            </a:r>
            <a:r>
              <a:rPr lang="ru-RU" sz="2400" b="1" dirty="0" smtClean="0">
                <a:solidFill>
                  <a:schemeClr val="folHlink"/>
                </a:solidFill>
              </a:rPr>
              <a:t>: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70C0"/>
                </a:solidFill>
              </a:rPr>
              <a:t>Если учитель сам принимает участие в этом упражнении, помимо пользы для себя, он поможет также и неуверенным и стеснительным ученикам активнее участвовать в упражнении. 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3" name="Picture 10" descr="465135_main_previe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2420938"/>
            <a:ext cx="5183187" cy="379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992888" cy="5616624"/>
          </a:xfrm>
        </p:spPr>
        <p:txBody>
          <a:bodyPr>
            <a:normAutofit/>
          </a:bodyPr>
          <a:lstStyle/>
          <a:p>
            <a:pPr eaLnBrk="0" hangingPunct="0"/>
            <a:r>
              <a:rPr lang="ru-RU" sz="2400" b="1" dirty="0" smtClean="0">
                <a:solidFill>
                  <a:srgbClr val="0070C0"/>
                </a:solidFill>
              </a:rPr>
              <a:t>АКТИВНЫЕ МЕТОДЫ ОБУЧЕНИЯ</a:t>
            </a:r>
            <a:r>
              <a:rPr lang="ru-RU" sz="2400" dirty="0" smtClean="0">
                <a:solidFill>
                  <a:srgbClr val="0070C0"/>
                </a:solidFill>
              </a:rPr>
              <a:t> – </a:t>
            </a:r>
            <a:r>
              <a:rPr lang="ru-RU" sz="2400" dirty="0" smtClean="0">
                <a:solidFill>
                  <a:schemeClr val="folHlink"/>
                </a:solidFill>
              </a:rPr>
              <a:t/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dirty="0" smtClean="0">
                <a:solidFill>
                  <a:schemeClr val="folHlink"/>
                </a:solidFill>
              </a:rPr>
              <a:t>методы, стимулирующие познавательную деятельность обучающихся. Строятся в основном на диалоге, предполагающем свободный обмен мнениями о путях разрешения той или иной проблемы. </a:t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dirty="0" smtClean="0">
                <a:solidFill>
                  <a:schemeClr val="folHlink"/>
                </a:solidFill>
              </a:rPr>
              <a:t>А.м.о. характеризуются высоким уровнем активности учащихся. </a:t>
            </a:r>
            <a:br>
              <a:rPr lang="ru-RU" sz="2400" dirty="0" smtClean="0">
                <a:solidFill>
                  <a:schemeClr val="folHlink"/>
                </a:solidFill>
              </a:rPr>
            </a:br>
            <a:r>
              <a:rPr lang="ru-RU" sz="2400" dirty="0" smtClean="0">
                <a:solidFill>
                  <a:schemeClr val="folHlink"/>
                </a:solidFill>
              </a:rPr>
              <a:t>Возможности различных методов обучения в смысле активизации учебной и учебно-производственной деятельности различны, они зависят от природы и содержания соответствующего метода, способов их использования, мастерства педагога. Каждый метод активным делает тот, кто его применяет.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folHlink"/>
                </a:solidFill>
              </a:rPr>
              <a:t>(</a:t>
            </a:r>
            <a:r>
              <a:rPr lang="ru-RU" sz="2400" dirty="0" smtClean="0">
                <a:hlinkClick r:id="rId2"/>
              </a:rPr>
              <a:t>http://www.edu.ru/index.php?op=word&amp;page_id=50&amp;wid=11</a:t>
            </a:r>
            <a:r>
              <a:rPr lang="ru-RU" sz="2400" dirty="0" smtClean="0">
                <a:solidFill>
                  <a:schemeClr val="folHlink"/>
                </a:solidFill>
              </a:rPr>
              <a:t>)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folHlink"/>
                </a:solidFill>
              </a:rPr>
              <a:t>глоссарии федерального портала российского образования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77768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</a:rPr>
              <a:t>АМО подведения итогов урока</a:t>
            </a:r>
            <a:endParaRPr lang="ru-RU" sz="3200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u="sng" dirty="0" smtClean="0">
                <a:solidFill>
                  <a:schemeClr val="folHlink"/>
                </a:solidFill>
              </a:rPr>
              <a:t/>
            </a:r>
            <a:br>
              <a:rPr lang="ru-RU" sz="2400" u="sng" dirty="0" smtClean="0">
                <a:solidFill>
                  <a:schemeClr val="folHlink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Для завершения образовательного мероприятия можно использовать такие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активные методы как: </a:t>
            </a:r>
          </a:p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"Мухомор", «Мудрый совет», «Письмо самому себе», «Все у меня в руках!», «Итоговый круг», «Что я почти забыл?», «Ресторан», «Комплименты».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Эти методы помогут вам эффективно, грамотно и интересно подвести итоги урока и завершить работу.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51180"/>
            <a:ext cx="784887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chemeClr val="folHlink"/>
                </a:solidFill>
              </a:rPr>
              <a:t>Метод «Ресторан»</a:t>
            </a:r>
            <a:r>
              <a:rPr lang="ru-RU" sz="2400" b="1" u="sng" dirty="0" smtClean="0">
                <a:solidFill>
                  <a:schemeClr val="folHlink"/>
                </a:solidFill>
              </a:rPr>
              <a:t/>
            </a:r>
            <a:br>
              <a:rPr lang="ru-RU" sz="2400" b="1" u="sng" dirty="0" smtClean="0">
                <a:solidFill>
                  <a:schemeClr val="folHlink"/>
                </a:solidFill>
              </a:rPr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u="sng" dirty="0" smtClean="0">
                <a:solidFill>
                  <a:srgbClr val="0070C0"/>
                </a:solidFill>
              </a:rPr>
              <a:t>Цель</a:t>
            </a:r>
            <a:r>
              <a:rPr lang="ru-RU" sz="2000" dirty="0" smtClean="0">
                <a:solidFill>
                  <a:srgbClr val="0070C0"/>
                </a:solidFill>
              </a:rPr>
              <a:t>: Выяснить получить обратную связь от учеников от прошедшего урока.</a:t>
            </a:r>
            <a:r>
              <a:rPr lang="ru-RU" sz="2000" dirty="0" smtClean="0">
                <a:solidFill>
                  <a:schemeClr val="hlink"/>
                </a:solidFill>
              </a:rPr>
              <a:t/>
            </a:r>
            <a:br>
              <a:rPr lang="ru-RU" sz="2000" dirty="0" smtClean="0">
                <a:solidFill>
                  <a:schemeClr val="hlink"/>
                </a:solidFill>
              </a:rPr>
            </a:br>
            <a:r>
              <a:rPr lang="ru-RU" sz="2000" u="sng" dirty="0" smtClean="0">
                <a:solidFill>
                  <a:schemeClr val="accent6">
                    <a:lumMod val="50000"/>
                  </a:schemeClr>
                </a:solidFill>
              </a:rPr>
              <a:t>Время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: 5 мин. на подготовку; 1-3 мин. каждому участнику (на ответ).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u="sng" dirty="0" smtClean="0">
                <a:solidFill>
                  <a:srgbClr val="0070C0"/>
                </a:solidFill>
              </a:rPr>
              <a:t>Численность</a:t>
            </a:r>
            <a:r>
              <a:rPr lang="ru-RU" sz="2000" dirty="0" smtClean="0">
                <a:solidFill>
                  <a:srgbClr val="0070C0"/>
                </a:solidFill>
              </a:rPr>
              <a:t>: Все ученики</a:t>
            </a:r>
            <a:r>
              <a:rPr lang="ru-RU" sz="2000" dirty="0" smtClean="0">
                <a:solidFill>
                  <a:schemeClr val="hlink"/>
                </a:solidFill>
              </a:rPr>
              <a:t/>
            </a:r>
            <a:br>
              <a:rPr lang="ru-RU" sz="2000" dirty="0" smtClean="0">
                <a:solidFill>
                  <a:schemeClr val="hlink"/>
                </a:solidFill>
              </a:rPr>
            </a:br>
            <a:r>
              <a:rPr lang="ru-RU" sz="2000" u="sng" dirty="0" smtClean="0">
                <a:solidFill>
                  <a:schemeClr val="accent6">
                    <a:lumMod val="50000"/>
                  </a:schemeClr>
                </a:solidFill>
              </a:rPr>
              <a:t>Материал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: лист большого формата, фломастеры, скотч, цветные карточки</a:t>
            </a:r>
            <a:r>
              <a:rPr lang="ru-RU" sz="2000" dirty="0" smtClean="0">
                <a:solidFill>
                  <a:schemeClr val="folHlink"/>
                </a:solidFill>
              </a:rPr>
              <a:t/>
            </a:r>
            <a:br>
              <a:rPr lang="ru-RU" sz="2000" dirty="0" smtClean="0">
                <a:solidFill>
                  <a:schemeClr val="folHlink"/>
                </a:solidFill>
              </a:rPr>
            </a:br>
            <a:r>
              <a:rPr lang="ru-RU" sz="2000" u="sng" dirty="0" smtClean="0">
                <a:solidFill>
                  <a:srgbClr val="0070C0"/>
                </a:solidFill>
              </a:rPr>
              <a:t>Проведение</a:t>
            </a:r>
            <a:r>
              <a:rPr lang="ru-RU" sz="2000" dirty="0" smtClean="0">
                <a:solidFill>
                  <a:srgbClr val="0070C0"/>
                </a:solidFill>
              </a:rPr>
              <a:t>: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Учитель предлагает ученикам представить, что сегодняшний день они провели в ресторане и теперь директор ресторана просит их ответить на несколько вопросов: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- Я съел бы еще этого…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- Больше всего мне понравилось…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- Я почти переварил…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- Я переел…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- Пожалуйста, добавьте…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Участники пишут свои ответы на карточки и приклеивают на лист ватмана, комментируя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70C0"/>
                </a:solidFill>
              </a:rPr>
              <a:t>Примечание</a:t>
            </a:r>
            <a:r>
              <a:rPr lang="ru-RU" sz="2400" b="1" dirty="0" smtClean="0">
                <a:solidFill>
                  <a:srgbClr val="0070C0"/>
                </a:solidFill>
              </a:rPr>
              <a:t>: 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Для учителя этот этап очень важен, поскольку позволяет выяснить, что ребята усвоили хорошо, а на что необходимо обратить внимание на следующем уроке. Кроме того, обратная связь от учеников позволяет учителю скорректировать урок на будущее. </a:t>
            </a:r>
            <a:r>
              <a:rPr lang="ru-RU" sz="2400" dirty="0" smtClean="0">
                <a:solidFill>
                  <a:schemeClr val="hlink"/>
                </a:solidFill>
              </a:rPr>
              <a:t/>
            </a:r>
            <a:br>
              <a:rPr lang="ru-RU" sz="2400" dirty="0" smtClean="0">
                <a:solidFill>
                  <a:schemeClr val="hlink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folHlink"/>
                </a:solidFill>
              </a:rPr>
              <a:t>В завершении учитель резюмирует итоги урока, при необходимости дает задание на дом и напоследок говорит хорошие слова ребятам.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  <a:latin typeface="Book Antiqua" pitchFamily="18" charset="0"/>
              </a:rPr>
              <a:t>Практическая значимость АМО:</a:t>
            </a:r>
            <a:r>
              <a:rPr lang="ru-RU" sz="3200" b="1" dirty="0" smtClean="0">
                <a:solidFill>
                  <a:srgbClr val="C00000"/>
                </a:solidFill>
                <a:latin typeface="Book Antiqua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Book Antiqua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305342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550" indent="-8255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формирование положительной учебной мотивации;</a:t>
            </a:r>
          </a:p>
          <a:p>
            <a:pPr marL="82550" indent="-8255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повышение познавательной активности;</a:t>
            </a:r>
          </a:p>
          <a:p>
            <a:pPr marL="82550" indent="-8255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развитие навыков самостоятельного умственного труда;</a:t>
            </a:r>
          </a:p>
          <a:p>
            <a:pPr marL="82550" indent="-8255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эффективное усвоение большого объема учебной информации;</a:t>
            </a:r>
          </a:p>
          <a:p>
            <a:pPr marL="82550" indent="-8255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развитие творческих способностей и нестандартности мышления;</a:t>
            </a:r>
          </a:p>
          <a:p>
            <a:pPr marL="82550" indent="-8255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развитие коммуникативно-эмоциональной сферы;</a:t>
            </a:r>
          </a:p>
          <a:p>
            <a:pPr marL="82550" indent="-8255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раскрытие личностно-индивидуальных возможностей каждого школьника.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04664"/>
            <a:ext cx="7200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Готовность учителя меняться самому 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и менять ситуацию на уроке –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Book Antiqua" pitchFamily="18" charset="0"/>
              </a:rPr>
              <a:t>главное условие эффективного внедрения АМО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Book Antiqua" pitchFamily="18" charset="0"/>
              </a:rPr>
              <a:t>в образовательный процесс.</a:t>
            </a:r>
            <a:endParaRPr lang="ru-RU" sz="40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eaLnBrk="0" hangingPunct="0"/>
            <a:r>
              <a:rPr lang="ru-RU" sz="4000" b="1" dirty="0" smtClean="0">
                <a:solidFill>
                  <a:schemeClr val="folHlink"/>
                </a:solidFill>
              </a:rPr>
              <a:t>              </a:t>
            </a:r>
            <a:r>
              <a:rPr lang="ru-RU" sz="3600" b="1" dirty="0" smtClean="0">
                <a:solidFill>
                  <a:schemeClr val="folHlink"/>
                </a:solidFill>
              </a:rPr>
              <a:t>Использован материал:</a:t>
            </a:r>
            <a:endParaRPr lang="ru-RU" sz="3600" b="1" dirty="0">
              <a:solidFill>
                <a:schemeClr val="fol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412776"/>
            <a:ext cx="7344816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7688" indent="-411163" algn="ctr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b="1" dirty="0" smtClean="0">
                <a:solidFill>
                  <a:schemeClr val="hlink"/>
                </a:solidFill>
                <a:latin typeface="Times New Roman" pitchFamily="18" charset="0"/>
              </a:rPr>
              <a:t>«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</a:rPr>
              <a:t>Копилочка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</a:rPr>
              <a:t>активных методов обучения» </a:t>
            </a:r>
          </a:p>
          <a:p>
            <a:pPr marL="547688" indent="-411163" algn="ctr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</a:rPr>
              <a:t>Образовательный портал </a:t>
            </a:r>
          </a:p>
          <a:p>
            <a:pPr marL="547688" indent="-411163" algn="ctr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</a:rPr>
              <a:t>«Мой университет»</a:t>
            </a:r>
          </a:p>
          <a:p>
            <a:pPr marL="547688" indent="-411163" algn="ctr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hlinkClick r:id="rId2"/>
              </a:rPr>
              <a:t>http://www.moi-universitet.ru/list/e-courses/list_amo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5112568" cy="72494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  <a:latin typeface="Book Antiqua" pitchFamily="18" charset="0"/>
              </a:rPr>
              <a:t>АМО и роль учителя</a:t>
            </a:r>
            <a:r>
              <a:rPr lang="ru-RU" sz="3200" b="1" dirty="0" smtClean="0">
                <a:solidFill>
                  <a:srgbClr val="C00000"/>
                </a:solidFill>
                <a:latin typeface="Book Antiqua" pitchFamily="18" charset="0"/>
              </a:rPr>
              <a:t>:  </a:t>
            </a:r>
            <a:endParaRPr lang="ru-RU" sz="3200" b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44824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5738" indent="-185738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</a:rPr>
              <a:t>Учитель</a:t>
            </a: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</a:rPr>
              <a:t> –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помощник при серьезных затруднениях,  консультант;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marL="185738" indent="-185738"/>
            <a:r>
              <a:rPr lang="ru-RU" sz="2400" b="1" dirty="0" smtClean="0">
                <a:solidFill>
                  <a:srgbClr val="0070C0"/>
                </a:solidFill>
                <a:latin typeface="Book Antiqua" pitchFamily="18" charset="0"/>
                <a:cs typeface="Times New Roman" pitchFamily="18" charset="0"/>
              </a:rPr>
              <a:t>Задача учителя </a:t>
            </a:r>
            <a:r>
              <a:rPr lang="ru-RU" sz="2400" b="1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–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cs typeface="Times New Roman" pitchFamily="18" charset="0"/>
              </a:rPr>
              <a:t> определить направление работы, создать условия для инициативы обучающихся;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marL="185738" indent="-185738" algn="just" eaLnBrk="0" hangingPunct="0"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Book Antiqua" pitchFamily="18" charset="0"/>
                <a:cs typeface="Times New Roman" pitchFamily="18" charset="0"/>
              </a:rPr>
              <a:t>Ученик</a:t>
            </a:r>
            <a:r>
              <a:rPr lang="ru-RU" sz="2400" b="1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cs typeface="Times New Roman" pitchFamily="18" charset="0"/>
              </a:rPr>
              <a:t>полноправный участник учебного процесса;</a:t>
            </a:r>
          </a:p>
          <a:p>
            <a:pPr marL="185738" indent="-185738" algn="just" eaLnBrk="0" hangingPunct="0"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Book Antiqua" pitchFamily="18" charset="0"/>
                <a:cs typeface="Times New Roman" pitchFamily="18" charset="0"/>
              </a:rPr>
              <a:t>Источниками информации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cs typeface="Times New Roman" pitchFamily="18" charset="0"/>
              </a:rPr>
              <a:t>для обучающихся являются книги, словари, ИКТ.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Book Antiqu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7467600" cy="1368152"/>
          </a:xfrm>
        </p:spPr>
        <p:txBody>
          <a:bodyPr>
            <a:noAutofit/>
          </a:bodyPr>
          <a:lstStyle/>
          <a:p>
            <a:pPr eaLnBrk="0" hangingPunct="0"/>
            <a:r>
              <a:rPr lang="ru-RU" sz="2400" b="1" dirty="0" smtClean="0">
                <a:solidFill>
                  <a:schemeClr val="folHlink"/>
                </a:solidFill>
              </a:rPr>
              <a:t>К непосредственно активным методам, относятся методы, использующиеся внутри образовательного мероприятия, в процессе его проведения. Для каждого этапа урока используются свои активные методы, позволяющие эффективно решать   конкретные</a:t>
            </a:r>
            <a:br>
              <a:rPr lang="ru-RU" sz="2400" b="1" dirty="0" smtClean="0">
                <a:solidFill>
                  <a:schemeClr val="folHlink"/>
                </a:solidFill>
              </a:rPr>
            </a:br>
            <a:r>
              <a:rPr lang="ru-RU" sz="2400" b="1" dirty="0" smtClean="0">
                <a:solidFill>
                  <a:schemeClr val="folHlink"/>
                </a:solidFill>
              </a:rPr>
              <a:t>задачи этапа.</a:t>
            </a:r>
            <a:endParaRPr lang="ru-RU" sz="2400" dirty="0"/>
          </a:p>
        </p:txBody>
      </p:sp>
      <p:pic>
        <p:nvPicPr>
          <p:cNvPr id="3" name="Picture 7" descr="Картинка 12 из 1282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636912"/>
            <a:ext cx="5040362" cy="352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404664"/>
            <a:ext cx="727280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Фаза 1. Начало образовательного мероприятия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Этапы: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инициация (начало урока, знакомство);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вхождение или погружение в тему (сообщение целей урока);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ожиданий учеников (планирование эффектов урока);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283337"/>
            <a:ext cx="849694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Фаза 2. Работа над темой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интерактивная лекция (передача и объяснение информации);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проработка содержания темы (групповая работа обучающихся);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Фаза 3. Завершение образовательного мероприятия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эмоциональная разрядка (релаксация).</a:t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подведение итогов (рефлексия, оценка урока).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Каждая фаза – это полноценный раздел образовательного мероприятия. Объем и содержание раздела определяется темой и целями урока. Будучи логически связанными и  дополняя друг друга, разделы обеспечивают целостность и системность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образовательного  процесса, придают законченный вид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уроку.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Активные методы обучения, используемые в каждой фазе, идеально подходят для данной технологии, обуславливая синергетический эффект образовательного процесса.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8680"/>
            <a:ext cx="70567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folHlink"/>
                </a:solidFill>
              </a:rPr>
              <a:t>АМО начала образовательного мероприятия</a:t>
            </a:r>
          </a:p>
          <a:p>
            <a:pPr algn="ctr"/>
            <a:endParaRPr lang="ru-RU" sz="2800" dirty="0" smtClean="0">
              <a:solidFill>
                <a:schemeClr val="folHlink"/>
              </a:solidFill>
            </a:endParaRPr>
          </a:p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Такие методы, как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«Мой цветок»,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«Галерея портретов»,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«Поздоровайся локтями»,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«Измерим друг друга» или «Летающие имена» 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эффективно и динамично помогут вам начать урок, задать нужный ритм, обеспечить рабочий настрой и хорошую атмосферу в классе.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329</TotalTime>
  <Words>1308</Words>
  <Application>Microsoft Office PowerPoint</Application>
  <PresentationFormat>Экран (4:3)</PresentationFormat>
  <Paragraphs>173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Эркер</vt:lpstr>
      <vt:lpstr>    АМО на уроках географии</vt:lpstr>
      <vt:lpstr>АМО (Активные Методы Обучения) - это система активных методов обучения, обеспечивающих активность и разнообразие мыслительной и практической деятельности обучающихся в процессе освоения учебного материала. </vt:lpstr>
      <vt:lpstr>  Человек запоминает только   10% того, что он читает,   20% того, что слышит,   30% того, что видит;   50-70% запоминается при участии в групповых дискуссиях,   80% - при самостоятельном обнаружении и формулировании проблем.  И лишь когда обучающийся непосредственно участвует в реальной деятельности, в самостоятельной постановке проблем, выработке и принятии решения, формулировке выводов и прогнозов, он запоминает и усваивает материал на 90%. </vt:lpstr>
      <vt:lpstr>АКТИВНЫЕ МЕТОДЫ ОБУЧЕНИЯ –  методы, стимулирующие познавательную деятельность обучающихся. Строятся в основном на диалоге, предполагающем свободный обмен мнениями о путях разрешения той или иной проблемы.  А.м.о. характеризуются высоким уровнем активности учащихся.  Возможности различных методов обучения в смысле активизации учебной и учебно-производственной деятельности различны, они зависят от природы и содержания соответствующего метода, способов их использования, мастерства педагога. Каждый метод активным делает тот, кто его применяет. (http://www.edu.ru/index.php?op=word&amp;page_id=50&amp;wid=11). глоссарии федерального портала российского образования</vt:lpstr>
      <vt:lpstr>АМО и роль учителя:  </vt:lpstr>
      <vt:lpstr>К непосредственно активным методам, относятся методы, использующиеся внутри образовательного мероприятия, в процессе его проведения. Для каждого этапа урока используются свои активные методы, позволяющие эффективно решать   конкретные задачи этапа.</vt:lpstr>
      <vt:lpstr>Слайд 7</vt:lpstr>
      <vt:lpstr>Слайд 8</vt:lpstr>
      <vt:lpstr>Слайд 9</vt:lpstr>
      <vt:lpstr>  Метод  «ПРИВЕТСТВИЕ»</vt:lpstr>
      <vt:lpstr>          Метод «Поздоровайся локтями» </vt:lpstr>
      <vt:lpstr>                «Поздоровайся локтями» </vt:lpstr>
      <vt:lpstr>                Поздоровайся локтями»</vt:lpstr>
      <vt:lpstr>Слайд 14</vt:lpstr>
      <vt:lpstr>            МЕТОД «ЯБЛОНЯ ОЖИДАНИЙ»</vt:lpstr>
      <vt:lpstr>                «ЯБЛОНЯ ОЖИДАНИЙ»</vt:lpstr>
      <vt:lpstr>                  «ЯБЛОНЯ ОЖИДАНИЙ»</vt:lpstr>
      <vt:lpstr>                  «ЯБЛОНЯ ОЖИДАНИЙ» </vt:lpstr>
      <vt:lpstr>                   Прием «Корзина идей»</vt:lpstr>
      <vt:lpstr>                     Прием «Корзина идей»</vt:lpstr>
      <vt:lpstr>                            Этапы работы: </vt:lpstr>
      <vt:lpstr>                               Этапы работы:</vt:lpstr>
      <vt:lpstr>                            Этапы работы:</vt:lpstr>
      <vt:lpstr>                             Этапы работы:</vt:lpstr>
      <vt:lpstr>                       Алгоритм работы:</vt:lpstr>
      <vt:lpstr>            АМО презентации учебного материала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Практическая значимость АМО: </vt:lpstr>
      <vt:lpstr>Слайд 44</vt:lpstr>
      <vt:lpstr>              Использован материал: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АМО на уроках географии</dc:title>
  <dc:creator>user</dc:creator>
  <cp:lastModifiedBy>user</cp:lastModifiedBy>
  <cp:revision>35</cp:revision>
  <dcterms:created xsi:type="dcterms:W3CDTF">2017-08-28T09:24:48Z</dcterms:created>
  <dcterms:modified xsi:type="dcterms:W3CDTF">2017-08-29T13:37:05Z</dcterms:modified>
</cp:coreProperties>
</file>