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72" r:id="rId6"/>
    <p:sldId id="273" r:id="rId7"/>
    <p:sldId id="274" r:id="rId8"/>
    <p:sldId id="275" r:id="rId9"/>
    <p:sldId id="276" r:id="rId10"/>
    <p:sldId id="277" r:id="rId11"/>
    <p:sldId id="278" r:id="rId12"/>
    <p:sldId id="280" r:id="rId13"/>
    <p:sldId id="282" r:id="rId14"/>
    <p:sldId id="284" r:id="rId15"/>
    <p:sldId id="286" r:id="rId16"/>
    <p:sldId id="288" r:id="rId17"/>
    <p:sldId id="291" r:id="rId18"/>
    <p:sldId id="289" r:id="rId19"/>
    <p:sldId id="260" r:id="rId20"/>
    <p:sldId id="263" r:id="rId21"/>
    <p:sldId id="293" r:id="rId22"/>
    <p:sldId id="294" r:id="rId23"/>
    <p:sldId id="295" r:id="rId24"/>
    <p:sldId id="292" r:id="rId25"/>
    <p:sldId id="270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258"/>
    <a:srgbClr val="F4849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2" d="100"/>
          <a:sy n="72" d="100"/>
        </p:scale>
        <p:origin x="-1242" y="-2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image" Target="../media/image5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518BD-E79E-4E0B-9EB6-563C8DC6897A}" type="datetimeFigureOut">
              <a:rPr lang="ru-RU" smtClean="0"/>
              <a:pPr/>
              <a:t>24.01.2018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907E39-4F3C-406C-AF9E-F8817240A54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518BD-E79E-4E0B-9EB6-563C8DC6897A}" type="datetimeFigureOut">
              <a:rPr lang="ru-RU" smtClean="0"/>
              <a:pPr/>
              <a:t>24.01.2018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907E39-4F3C-406C-AF9E-F8817240A54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518BD-E79E-4E0B-9EB6-563C8DC6897A}" type="datetimeFigureOut">
              <a:rPr lang="ru-RU" smtClean="0"/>
              <a:pPr/>
              <a:t>24.01.2018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907E39-4F3C-406C-AF9E-F8817240A54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518BD-E79E-4E0B-9EB6-563C8DC6897A}" type="datetimeFigureOut">
              <a:rPr lang="ru-RU" smtClean="0"/>
              <a:pPr/>
              <a:t>24.01.2018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907E39-4F3C-406C-AF9E-F8817240A54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518BD-E79E-4E0B-9EB6-563C8DC6897A}" type="datetimeFigureOut">
              <a:rPr lang="ru-RU" smtClean="0"/>
              <a:pPr/>
              <a:t>24.01.2018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907E39-4F3C-406C-AF9E-F8817240A54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518BD-E79E-4E0B-9EB6-563C8DC6897A}" type="datetimeFigureOut">
              <a:rPr lang="ru-RU" smtClean="0"/>
              <a:pPr/>
              <a:t>24.01.2018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907E39-4F3C-406C-AF9E-F8817240A54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518BD-E79E-4E0B-9EB6-563C8DC6897A}" type="datetimeFigureOut">
              <a:rPr lang="ru-RU" smtClean="0"/>
              <a:pPr/>
              <a:t>24.01.2018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907E39-4F3C-406C-AF9E-F8817240A54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518BD-E79E-4E0B-9EB6-563C8DC6897A}" type="datetimeFigureOut">
              <a:rPr lang="ru-RU" smtClean="0"/>
              <a:pPr/>
              <a:t>24.01.2018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907E39-4F3C-406C-AF9E-F8817240A54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518BD-E79E-4E0B-9EB6-563C8DC6897A}" type="datetimeFigureOut">
              <a:rPr lang="ru-RU" smtClean="0"/>
              <a:pPr/>
              <a:t>24.01.2018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907E39-4F3C-406C-AF9E-F8817240A54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518BD-E79E-4E0B-9EB6-563C8DC6897A}" type="datetimeFigureOut">
              <a:rPr lang="ru-RU" smtClean="0"/>
              <a:pPr/>
              <a:t>24.01.2018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907E39-4F3C-406C-AF9E-F8817240A54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518BD-E79E-4E0B-9EB6-563C8DC6897A}" type="datetimeFigureOut">
              <a:rPr lang="ru-RU" smtClean="0"/>
              <a:pPr/>
              <a:t>24.01.2018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6C907E39-4F3C-406C-AF9E-F8817240A54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00B518BD-E79E-4E0B-9EB6-563C8DC6897A}" type="datetimeFigureOut">
              <a:rPr lang="ru-RU" smtClean="0"/>
              <a:pPr/>
              <a:t>24.01.2018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6C907E39-4F3C-406C-AF9E-F8817240A540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7.em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2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4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6.e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FFFF00"/>
                </a:solidFill>
              </a:rPr>
              <a:t>Миссия школы. 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8253442" cy="2986546"/>
          </a:xfrm>
        </p:spPr>
        <p:txBody>
          <a:bodyPr>
            <a:normAutofit fontScale="85000" lnSpcReduction="20000"/>
          </a:bodyPr>
          <a:lstStyle/>
          <a:p>
            <a:r>
              <a:rPr lang="ru-RU" b="1" dirty="0">
                <a:solidFill>
                  <a:srgbClr val="FFFF00"/>
                </a:solidFill>
              </a:rPr>
              <a:t>Р</a:t>
            </a:r>
            <a:r>
              <a:rPr lang="ru-RU" b="1" dirty="0" smtClean="0">
                <a:solidFill>
                  <a:srgbClr val="FFFF00"/>
                </a:solidFill>
              </a:rPr>
              <a:t>азвитие МБОУ СОШ д. </a:t>
            </a:r>
            <a:r>
              <a:rPr lang="ru-RU" b="1" dirty="0" err="1" smtClean="0">
                <a:solidFill>
                  <a:srgbClr val="FFFF00"/>
                </a:solidFill>
              </a:rPr>
              <a:t>Мулдакаево</a:t>
            </a:r>
            <a:endParaRPr lang="ru-RU" b="1" dirty="0" smtClean="0">
              <a:solidFill>
                <a:srgbClr val="FFFF00"/>
              </a:solidFill>
            </a:endParaRPr>
          </a:p>
          <a:p>
            <a:pPr>
              <a:lnSpc>
                <a:spcPct val="150000"/>
              </a:lnSpc>
            </a:pPr>
            <a:r>
              <a:rPr lang="ru-RU" b="1" dirty="0" smtClean="0">
                <a:solidFill>
                  <a:srgbClr val="FFFF00"/>
                </a:solidFill>
              </a:rPr>
              <a:t> и перспективы   на ближайшие 5-10 лет</a:t>
            </a:r>
          </a:p>
          <a:p>
            <a:pPr>
              <a:lnSpc>
                <a:spcPct val="150000"/>
              </a:lnSpc>
            </a:pPr>
            <a:endParaRPr lang="ru-RU" b="1" dirty="0" smtClean="0">
              <a:solidFill>
                <a:srgbClr val="FFFF00"/>
              </a:solidFill>
            </a:endParaRPr>
          </a:p>
          <a:p>
            <a:pPr>
              <a:lnSpc>
                <a:spcPct val="150000"/>
              </a:lnSpc>
            </a:pPr>
            <a:endParaRPr lang="ru-RU" b="1" dirty="0" smtClean="0">
              <a:solidFill>
                <a:srgbClr val="FFFF00"/>
              </a:solidFill>
            </a:endParaRPr>
          </a:p>
          <a:p>
            <a:pPr>
              <a:lnSpc>
                <a:spcPct val="150000"/>
              </a:lnSpc>
            </a:pPr>
            <a:endParaRPr lang="ru-RU" b="1" dirty="0" smtClean="0">
              <a:solidFill>
                <a:srgbClr val="FFFF00"/>
              </a:solidFill>
            </a:endParaRPr>
          </a:p>
          <a:p>
            <a:pPr>
              <a:lnSpc>
                <a:spcPct val="150000"/>
              </a:lnSpc>
            </a:pPr>
            <a:r>
              <a:rPr lang="ru-RU" b="1" dirty="0" smtClean="0">
                <a:solidFill>
                  <a:srgbClr val="FFFF00"/>
                </a:solidFill>
              </a:rPr>
              <a:t>Подготовил: Адельгаряев Ф. Р.</a:t>
            </a:r>
            <a:endParaRPr lang="ru-RU" b="1" dirty="0" smtClean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500042"/>
            <a:ext cx="8229600" cy="114300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Динамика развития успеваемости учащихся</a:t>
            </a:r>
            <a:endParaRPr lang="ru-RU" dirty="0"/>
          </a:p>
        </p:txBody>
      </p:sp>
      <p:graphicFrame>
        <p:nvGraphicFramePr>
          <p:cNvPr id="7" name="Содержимое 6"/>
          <p:cNvGraphicFramePr>
            <a:graphicFrameLocks noGrp="1"/>
          </p:cNvGraphicFramePr>
          <p:nvPr>
            <p:ph idx="1"/>
          </p:nvPr>
        </p:nvGraphicFramePr>
        <p:xfrm>
          <a:off x="457200" y="1935162"/>
          <a:ext cx="7615260" cy="14223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03815"/>
                <a:gridCol w="1903815"/>
                <a:gridCol w="1903815"/>
                <a:gridCol w="1903815"/>
              </a:tblGrid>
              <a:tr h="43085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2010-2011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</a:rPr>
                        <a:t>2011-2012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</a:rPr>
                        <a:t>2012-2013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49577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</a:rPr>
                        <a:t>Абсолютная успеваемость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</a:rPr>
                        <a:t>100%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</a:rPr>
                        <a:t>96,9%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</a:rPr>
                        <a:t>99,2%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49577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</a:rPr>
                        <a:t>Качественная успеваемость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</a:rPr>
                        <a:t>41,9%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46,2%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46,6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3584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35841" name="Object 1"/>
          <p:cNvGraphicFramePr>
            <a:graphicFrameLocks noChangeAspect="1"/>
          </p:cNvGraphicFramePr>
          <p:nvPr/>
        </p:nvGraphicFramePr>
        <p:xfrm>
          <a:off x="428596" y="3786190"/>
          <a:ext cx="7500990" cy="278107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43" name="Диаграмма" r:id="rId3" imgW="4486147" imgH="1819352" progId="MSGraph.Chart.8">
                  <p:embed/>
                </p:oleObj>
              </mc:Choice>
              <mc:Fallback>
                <p:oleObj name="Диаграмма" r:id="rId3" imgW="4486147" imgH="1819352" progId="MSGraph.Chart.8">
                  <p:embed/>
                  <p:pic>
                    <p:nvPicPr>
                      <p:cNvPr id="0" name="Picture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8596" y="3786190"/>
                        <a:ext cx="7500990" cy="278107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857232"/>
            <a:ext cx="8229600" cy="2571768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Результаты итоговой аттестации выпускников </a:t>
            </a:r>
            <a:r>
              <a:rPr lang="en-US" dirty="0" smtClean="0"/>
              <a:t>XI</a:t>
            </a:r>
            <a:r>
              <a:rPr lang="ru-RU" dirty="0" smtClean="0"/>
              <a:t> </a:t>
            </a:r>
            <a:r>
              <a:rPr lang="ru-RU" dirty="0" err="1" smtClean="0"/>
              <a:t>классовв</a:t>
            </a:r>
            <a:r>
              <a:rPr lang="ru-RU" dirty="0" smtClean="0"/>
              <a:t> 2013 учебном году </a:t>
            </a:r>
            <a:br>
              <a:rPr lang="ru-RU" dirty="0" smtClean="0"/>
            </a:b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714348" y="3929066"/>
          <a:ext cx="8115328" cy="2280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28832"/>
                <a:gridCol w="2028832"/>
                <a:gridCol w="2028832"/>
                <a:gridCol w="2028832"/>
              </a:tblGrid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u="sng" dirty="0">
                          <a:latin typeface="Times New Roman"/>
                          <a:ea typeface="Times New Roman"/>
                        </a:rPr>
                        <a:t>Предмет 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u="sng">
                          <a:latin typeface="Times New Roman"/>
                          <a:ea typeface="Times New Roman"/>
                        </a:rPr>
                        <a:t>Количество сдававших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u="sng">
                          <a:latin typeface="Times New Roman"/>
                          <a:ea typeface="Times New Roman"/>
                        </a:rPr>
                        <a:t>Успеваемость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u="sng">
                          <a:latin typeface="Times New Roman"/>
                          <a:ea typeface="Times New Roman"/>
                        </a:rPr>
                        <a:t>Средний балл по 100 балльной шкале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</a:rPr>
                        <a:t>Русский язык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u="sng">
                          <a:latin typeface="Times New Roman"/>
                          <a:ea typeface="Times New Roman"/>
                        </a:rPr>
                        <a:t>4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u="sng">
                          <a:latin typeface="Times New Roman"/>
                          <a:ea typeface="Times New Roman"/>
                        </a:rPr>
                        <a:t>100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u="sng">
                          <a:latin typeface="Times New Roman"/>
                          <a:ea typeface="Times New Roman"/>
                        </a:rPr>
                        <a:t>50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</a:rPr>
                        <a:t>Математика 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u="sng">
                          <a:latin typeface="Times New Roman"/>
                          <a:ea typeface="Times New Roman"/>
                        </a:rPr>
                        <a:t>4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u="sng">
                          <a:latin typeface="Times New Roman"/>
                          <a:ea typeface="Times New Roman"/>
                        </a:rPr>
                        <a:t>100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u="sng">
                          <a:latin typeface="Times New Roman"/>
                          <a:ea typeface="Times New Roman"/>
                        </a:rPr>
                        <a:t>40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</a:rPr>
                        <a:t>Физика 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u="sng">
                          <a:latin typeface="Times New Roman"/>
                          <a:ea typeface="Times New Roman"/>
                        </a:rPr>
                        <a:t>1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u="sng">
                          <a:latin typeface="Times New Roman"/>
                          <a:ea typeface="Times New Roman"/>
                        </a:rPr>
                        <a:t>100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u="sng">
                          <a:latin typeface="Times New Roman"/>
                          <a:ea typeface="Times New Roman"/>
                        </a:rPr>
                        <a:t>48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</a:rPr>
                        <a:t>Химия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u="sng">
                          <a:latin typeface="Times New Roman"/>
                          <a:ea typeface="Times New Roman"/>
                        </a:rPr>
                        <a:t>1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u="sng">
                          <a:latin typeface="Times New Roman"/>
                          <a:ea typeface="Times New Roman"/>
                        </a:rPr>
                        <a:t>100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u="sng">
                          <a:latin typeface="Times New Roman"/>
                          <a:ea typeface="Times New Roman"/>
                        </a:rPr>
                        <a:t>42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</a:rPr>
                        <a:t>Биология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u="sng" dirty="0">
                          <a:latin typeface="Times New Roman"/>
                          <a:ea typeface="Times New Roman"/>
                        </a:rPr>
                        <a:t>1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u="sng">
                          <a:latin typeface="Times New Roman"/>
                          <a:ea typeface="Times New Roman"/>
                        </a:rPr>
                        <a:t>0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u="sng" dirty="0">
                          <a:latin typeface="Times New Roman"/>
                          <a:ea typeface="Times New Roman"/>
                        </a:rPr>
                        <a:t>22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14480" y="500042"/>
            <a:ext cx="6972320" cy="71438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3258"/>
                </a:solidFill>
              </a:rPr>
              <a:t>Транспортное</a:t>
            </a:r>
            <a:r>
              <a:rPr lang="ru-RU" dirty="0" smtClean="0">
                <a:solidFill>
                  <a:srgbClr val="0070C0"/>
                </a:solidFill>
              </a:rPr>
              <a:t> </a:t>
            </a:r>
            <a:r>
              <a:rPr lang="ru-RU" dirty="0" smtClean="0">
                <a:solidFill>
                  <a:srgbClr val="002060"/>
                </a:solidFill>
              </a:rPr>
              <a:t>обеспечение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5" name="Содержимое 4" descr="i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428596" y="1571612"/>
            <a:ext cx="5429288" cy="2443180"/>
          </a:xfrm>
          <a:ln>
            <a:solidFill>
              <a:srgbClr val="00B0F0"/>
            </a:solidFill>
          </a:ln>
        </p:spPr>
      </p:pic>
      <p:sp>
        <p:nvSpPr>
          <p:cNvPr id="7" name="Содержимое 6"/>
          <p:cNvSpPr>
            <a:spLocks noGrp="1"/>
          </p:cNvSpPr>
          <p:nvPr>
            <p:ph sz="half" idx="2"/>
          </p:nvPr>
        </p:nvSpPr>
        <p:spPr>
          <a:xfrm rot="16200000">
            <a:off x="750081" y="3178953"/>
            <a:ext cx="4000504" cy="3357589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</a:rPr>
              <a:t>Кучуково</a:t>
            </a:r>
            <a:r>
              <a:rPr lang="ru-RU" b="1" dirty="0" smtClean="0">
                <a:solidFill>
                  <a:srgbClr val="FF0000"/>
                </a:solidFill>
              </a:rPr>
              <a:t> (4)</a:t>
            </a:r>
          </a:p>
          <a:p>
            <a:r>
              <a:rPr lang="ru-RU" sz="2000" b="1" dirty="0" err="1" smtClean="0">
                <a:solidFill>
                  <a:srgbClr val="FF0000"/>
                </a:solidFill>
              </a:rPr>
              <a:t>Суюндуково</a:t>
            </a:r>
            <a:r>
              <a:rPr lang="ru-RU" sz="2000" b="1" dirty="0" smtClean="0">
                <a:solidFill>
                  <a:srgbClr val="FF0000"/>
                </a:solidFill>
              </a:rPr>
              <a:t>(14)</a:t>
            </a:r>
          </a:p>
          <a:p>
            <a:r>
              <a:rPr lang="ru-RU" sz="2000" b="1" dirty="0" err="1" smtClean="0">
                <a:solidFill>
                  <a:srgbClr val="FF0000"/>
                </a:solidFill>
              </a:rPr>
              <a:t>Сулейманово</a:t>
            </a:r>
            <a:r>
              <a:rPr lang="ru-RU" sz="2000" b="1" dirty="0" smtClean="0">
                <a:solidFill>
                  <a:srgbClr val="FF0000"/>
                </a:solidFill>
              </a:rPr>
              <a:t>(31</a:t>
            </a:r>
            <a:r>
              <a:rPr lang="ru-RU" b="1" dirty="0" smtClean="0">
                <a:solidFill>
                  <a:srgbClr val="FF0000"/>
                </a:solidFill>
              </a:rPr>
              <a:t>)</a:t>
            </a:r>
          </a:p>
          <a:p>
            <a:r>
              <a:rPr lang="ru-RU" sz="1600" b="1" dirty="0" err="1" smtClean="0">
                <a:solidFill>
                  <a:srgbClr val="FF0000"/>
                </a:solidFill>
              </a:rPr>
              <a:t>Старобайрамгулово</a:t>
            </a:r>
            <a:r>
              <a:rPr lang="ru-RU" sz="1600" b="1" dirty="0" smtClean="0">
                <a:solidFill>
                  <a:srgbClr val="FF0000"/>
                </a:solidFill>
              </a:rPr>
              <a:t> (10)</a:t>
            </a:r>
            <a:endParaRPr lang="ru-RU" sz="1600" b="1" dirty="0">
              <a:solidFill>
                <a:srgbClr val="FF0000"/>
              </a:solidFill>
            </a:endParaRPr>
          </a:p>
        </p:txBody>
      </p:sp>
      <p:pic>
        <p:nvPicPr>
          <p:cNvPr id="19458" name="Picture 2" descr="C:\Users\User\Desktop\доклад\i (1)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99967" y="4429131"/>
            <a:ext cx="3615239" cy="2250149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6143636" y="1714488"/>
            <a:ext cx="24288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Всего 143 ученика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6129 -0.01643 C -0.13681 0.00509 -0.01233 0.02662 0.02535 -0.02523 C 0.06302 -0.07708 -0.02535 -0.27569 -0.03472 -0.32754 " pathEditMode="relative" ptsTypes="aaA">
                                      <p:cBhvr>
                                        <p:cTn id="11" dur="2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8115328" cy="751506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Дополнительное образование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  </a:t>
            </a:r>
          </a:p>
          <a:p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42844" y="1214422"/>
          <a:ext cx="7858180" cy="33629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71636"/>
                <a:gridCol w="1285884"/>
                <a:gridCol w="1714512"/>
                <a:gridCol w="1714512"/>
                <a:gridCol w="1571636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кружок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руководитель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конкурс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ученик(и)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успех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Вокал</a:t>
                      </a:r>
                    </a:p>
                    <a:p>
                      <a:r>
                        <a:rPr lang="ru-RU" sz="1200" dirty="0" smtClean="0"/>
                        <a:t>Гитара</a:t>
                      </a:r>
                    </a:p>
                    <a:p>
                      <a:r>
                        <a:rPr lang="ru-RU" sz="1200" dirty="0" err="1" smtClean="0"/>
                        <a:t>Курай</a:t>
                      </a:r>
                      <a:endParaRPr lang="ru-RU" sz="1200" dirty="0" smtClean="0"/>
                    </a:p>
                    <a:p>
                      <a:r>
                        <a:rPr lang="ru-RU" sz="1200" dirty="0" err="1" smtClean="0"/>
                        <a:t>Кубыз</a:t>
                      </a:r>
                      <a:r>
                        <a:rPr lang="ru-RU" sz="1200" dirty="0" smtClean="0"/>
                        <a:t> </a:t>
                      </a:r>
                      <a:endParaRPr lang="ru-RU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Туризм </a:t>
                      </a:r>
                      <a:endParaRPr lang="ru-RU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Драматический </a:t>
                      </a:r>
                      <a:endParaRPr lang="ru-RU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Легкая атлетика</a:t>
                      </a:r>
                    </a:p>
                    <a:p>
                      <a:r>
                        <a:rPr lang="ru-RU" sz="1200" dirty="0" smtClean="0"/>
                        <a:t>Волейбол</a:t>
                      </a:r>
                    </a:p>
                    <a:p>
                      <a:r>
                        <a:rPr lang="ru-RU" sz="1200" dirty="0" smtClean="0"/>
                        <a:t>Баскетбол</a:t>
                      </a:r>
                    </a:p>
                    <a:p>
                      <a:r>
                        <a:rPr lang="ru-RU" sz="1200" dirty="0" smtClean="0"/>
                        <a:t>Лыжи </a:t>
                      </a:r>
                      <a:endParaRPr lang="ru-RU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200" dirty="0" err="1" smtClean="0"/>
                        <a:t>Хореаграфический</a:t>
                      </a:r>
                      <a:endParaRPr lang="ru-RU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Users\User\Desktop\доклад\9fVr2LCS9Iw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3500438"/>
            <a:ext cx="3857652" cy="2893238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</p:pic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4786314" y="642918"/>
            <a:ext cx="3357586" cy="2786082"/>
          </a:xfrm>
          <a:solidFill>
            <a:srgbClr val="FFFF00"/>
          </a:solidFill>
          <a:ln w="38100">
            <a:solidFill>
              <a:schemeClr val="bg2">
                <a:lumMod val="25000"/>
              </a:schemeClr>
            </a:solidFill>
          </a:ln>
        </p:spPr>
        <p:txBody>
          <a:bodyPr>
            <a:normAutofit/>
          </a:bodyPr>
          <a:lstStyle/>
          <a:p>
            <a:pPr algn="ctr"/>
            <a:r>
              <a:rPr lang="ru-RU" sz="2400" dirty="0" smtClean="0">
                <a:solidFill>
                  <a:srgbClr val="FF0000"/>
                </a:solidFill>
              </a:rPr>
              <a:t>Хореографический</a:t>
            </a:r>
            <a:r>
              <a:rPr lang="ru-RU" sz="2800" dirty="0" smtClean="0">
                <a:solidFill>
                  <a:srgbClr val="FF0000"/>
                </a:solidFill>
              </a:rPr>
              <a:t> </a:t>
            </a:r>
            <a:r>
              <a:rPr lang="ru-RU" sz="2400" dirty="0" smtClean="0">
                <a:solidFill>
                  <a:srgbClr val="FF0000"/>
                </a:solidFill>
              </a:rPr>
              <a:t>кружок«</a:t>
            </a:r>
            <a:r>
              <a:rPr lang="ru-RU" sz="2400" dirty="0" err="1" smtClean="0">
                <a:solidFill>
                  <a:srgbClr val="FF0000"/>
                </a:solidFill>
              </a:rPr>
              <a:t>Иремель</a:t>
            </a:r>
            <a:r>
              <a:rPr lang="ru-RU" sz="2400" dirty="0" smtClean="0">
                <a:solidFill>
                  <a:srgbClr val="FF0000"/>
                </a:solidFill>
              </a:rPr>
              <a:t>»</a:t>
            </a:r>
            <a:r>
              <a:rPr lang="ru-RU" sz="2800" dirty="0" smtClean="0">
                <a:solidFill>
                  <a:srgbClr val="FF0000"/>
                </a:solidFill>
              </a:rPr>
              <a:t> </a:t>
            </a:r>
            <a:r>
              <a:rPr lang="ru-RU" sz="1800" dirty="0" smtClean="0">
                <a:solidFill>
                  <a:srgbClr val="FF0000"/>
                </a:solidFill>
              </a:rPr>
              <a:t>руководитель</a:t>
            </a:r>
            <a:r>
              <a:rPr lang="ru-RU" sz="2800" dirty="0" smtClean="0">
                <a:solidFill>
                  <a:srgbClr val="FF0000"/>
                </a:solidFill>
              </a:rPr>
              <a:t> </a:t>
            </a:r>
            <a:r>
              <a:rPr lang="ru-RU" sz="2800" dirty="0" err="1" smtClean="0">
                <a:solidFill>
                  <a:srgbClr val="FF0000"/>
                </a:solidFill>
              </a:rPr>
              <a:t>Хисаметдинова</a:t>
            </a:r>
            <a:r>
              <a:rPr lang="ru-RU" sz="2800" dirty="0" smtClean="0">
                <a:solidFill>
                  <a:srgbClr val="FF0000"/>
                </a:solidFill>
              </a:rPr>
              <a:t> А. А.</a:t>
            </a:r>
            <a:endParaRPr lang="ru-RU" sz="2800" dirty="0">
              <a:solidFill>
                <a:srgbClr val="FF0000"/>
              </a:solidFill>
            </a:endParaRPr>
          </a:p>
        </p:txBody>
      </p:sp>
      <p:pic>
        <p:nvPicPr>
          <p:cNvPr id="2049" name="Picture 1" descr="C:\Users\User\Desktop\доклад\Xy1Vb7vOvYs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705556"/>
            <a:ext cx="4929158" cy="276880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</p:pic>
      <p:pic>
        <p:nvPicPr>
          <p:cNvPr id="2050" name="Picture 2" descr="C:\Users\User\Desktop\доклад\2hhx_hTJKXs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4000496" y="3429000"/>
            <a:ext cx="4155638" cy="2766097"/>
          </a:xfrm>
          <a:prstGeom prst="rect">
            <a:avLst/>
          </a:prstGeom>
          <a:noFill/>
          <a:ln w="57150">
            <a:solidFill>
              <a:srgbClr val="FFFF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bg2">
              <a:lumMod val="50000"/>
            </a:schemeClr>
          </a:solidFill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FF00"/>
                </a:solidFill>
              </a:rPr>
              <a:t>Сборная учителей- против сборной старшеклассников</a:t>
            </a:r>
            <a:endParaRPr lang="ru-RU" dirty="0">
              <a:solidFill>
                <a:srgbClr val="FFFF00"/>
              </a:solidFill>
            </a:endParaRPr>
          </a:p>
        </p:txBody>
      </p:sp>
      <p:pic>
        <p:nvPicPr>
          <p:cNvPr id="4" name="Содержимое 3" descr="победа учителей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81184" y="1857364"/>
            <a:ext cx="6291145" cy="4153378"/>
          </a:xfrm>
          <a:ln w="57150">
            <a:solidFill>
              <a:srgbClr val="FF00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7972452" cy="1357298"/>
          </a:xfrm>
          <a:noFill/>
          <a:ln>
            <a:noFill/>
          </a:ln>
        </p:spPr>
        <p:txBody>
          <a:bodyPr>
            <a:normAutofit fontScale="90000"/>
          </a:bodyPr>
          <a:lstStyle/>
          <a:p>
            <a:r>
              <a:rPr lang="ru-RU" dirty="0" smtClean="0"/>
              <a:t> </a:t>
            </a:r>
            <a:r>
              <a:rPr lang="ru-RU" dirty="0" smtClean="0">
                <a:solidFill>
                  <a:srgbClr val="FF0000"/>
                </a:solidFill>
              </a:rPr>
              <a:t>выступление школьного ансамбля «</a:t>
            </a:r>
            <a:r>
              <a:rPr lang="ru-RU" dirty="0" err="1" smtClean="0">
                <a:solidFill>
                  <a:srgbClr val="FF0000"/>
                </a:solidFill>
              </a:rPr>
              <a:t>Иремель</a:t>
            </a:r>
            <a:r>
              <a:rPr lang="ru-RU" dirty="0" smtClean="0">
                <a:solidFill>
                  <a:srgbClr val="FF0000"/>
                </a:solidFill>
              </a:rPr>
              <a:t>» 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5" name="Содержимое 4" descr="9 мая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0" y="1643050"/>
            <a:ext cx="5518586" cy="3643338"/>
          </a:xfrm>
          <a:ln w="76200">
            <a:solidFill>
              <a:srgbClr val="FFFF00"/>
            </a:solidFill>
          </a:ln>
        </p:spPr>
      </p:pic>
      <p:pic>
        <p:nvPicPr>
          <p:cNvPr id="8" name="Содержимое 7" descr="ансамбль  Иремель.JPG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4214810" y="4071942"/>
            <a:ext cx="3895472" cy="2571768"/>
          </a:xfrm>
          <a:ln w="57150">
            <a:solidFill>
              <a:srgbClr val="00B05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357298"/>
            <a:ext cx="8229600" cy="113633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3200" dirty="0" smtClean="0">
                <a:solidFill>
                  <a:schemeClr val="accent3">
                    <a:lumMod val="50000"/>
                  </a:schemeClr>
                </a:solidFill>
              </a:rPr>
              <a:t>Задачи  педагогического сообщества: </a:t>
            </a:r>
          </a:p>
        </p:txBody>
      </p:sp>
      <p:pic>
        <p:nvPicPr>
          <p:cNvPr id="32770" name="Picture 2" descr="http://photos.msuc.org/main.php?g2_view=core.DownloadItem&amp;g2_itemId=6026&amp;g2_serialNumber=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7290" y="2214554"/>
            <a:ext cx="6096000" cy="40671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72464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Что нужно изменить…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8043890" cy="4223559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- обеспечение ежегодного повышения квалификации учителей-предметников, классных руководителей;</a:t>
            </a:r>
          </a:p>
          <a:p>
            <a:r>
              <a:rPr lang="ru-RU" dirty="0" smtClean="0"/>
              <a:t>- формирование системы целенаправленной работы с одаренными детьми и талантливой молодежью;</a:t>
            </a:r>
          </a:p>
          <a:p>
            <a:r>
              <a:rPr lang="ru-RU" dirty="0" smtClean="0"/>
              <a:t>- социализация детей с ограниченными возможностями здоровья, детей-инвалидов, а также детей, оставшихся без попечения родителей, находящихся в трудной жизненной ситуации;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928670"/>
            <a:ext cx="8229600" cy="107157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3200" dirty="0" smtClean="0">
                <a:solidFill>
                  <a:schemeClr val="accent3">
                    <a:lumMod val="50000"/>
                  </a:schemeClr>
                </a:solidFill>
              </a:rPr>
              <a:t>Задачи  педагогического сообщества: </a:t>
            </a:r>
          </a:p>
        </p:txBody>
      </p:sp>
      <p:pic>
        <p:nvPicPr>
          <p:cNvPr id="32770" name="Picture 2" descr="http://photos.msuc.org/main.php?g2_view=core.DownloadItem&amp;g2_itemId=6026&amp;g2_serialNumber=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7290" y="2214554"/>
            <a:ext cx="6096000" cy="40671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«Наша новая школа».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472" y="1785926"/>
            <a:ext cx="8229600" cy="4389120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		В послании Федеральному Собранию Президента Российской Федерации Медведева Дмитрия Анатольевича прозвучало предложение правительству подготовить Национальную образовательную стратегию </a:t>
            </a:r>
            <a:r>
              <a:rPr lang="ru-RU" b="1" dirty="0" smtClean="0"/>
              <a:t>«Наша новая школа».</a:t>
            </a:r>
            <a:endParaRPr lang="ru-RU" dirty="0"/>
          </a:p>
        </p:txBody>
      </p:sp>
      <p:pic>
        <p:nvPicPr>
          <p:cNvPr id="35842" name="Picture 2" descr="http://img0.liveinternet.ru/images/attach/c/1/60/92/60092653_melvedev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43240" y="4071942"/>
            <a:ext cx="3143272" cy="235745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58177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dirty="0" smtClean="0"/>
              <a:t>Создание системы поддержки талантливых учащихся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28736"/>
            <a:ext cx="8229600" cy="4895864"/>
          </a:xfrm>
        </p:spPr>
        <p:txBody>
          <a:bodyPr>
            <a:noAutofit/>
          </a:bodyPr>
          <a:lstStyle/>
          <a:p>
            <a:pPr lvl="0">
              <a:buNone/>
            </a:pPr>
            <a:endParaRPr lang="ru-RU" sz="1600" dirty="0" smtClean="0"/>
          </a:p>
          <a:p>
            <a:r>
              <a:rPr lang="ru-RU" sz="1600" dirty="0" smtClean="0"/>
              <a:t>Подготовка и проведение школьных конкурсов, олимпиад, конференций, соревнований с целью выявления одаренных, талантливых детей.</a:t>
            </a:r>
          </a:p>
          <a:p>
            <a:r>
              <a:rPr lang="ru-RU" sz="1600" dirty="0" smtClean="0"/>
              <a:t> </a:t>
            </a:r>
          </a:p>
          <a:p>
            <a:r>
              <a:rPr lang="ru-RU" sz="1600" dirty="0" smtClean="0"/>
              <a:t>Подготовка талантливых детей к муниципальным и региональным состязательным мероприятиям, и участие в них. Создание базы данных победителей и призеров, проведение мониторинга участия учащихся школы в мероприятия разного уровня.</a:t>
            </a:r>
          </a:p>
          <a:p>
            <a:pPr>
              <a:buNone/>
            </a:pPr>
            <a:r>
              <a:rPr lang="ru-RU" sz="1600" dirty="0" smtClean="0"/>
              <a:t> </a:t>
            </a:r>
          </a:p>
          <a:p>
            <a:r>
              <a:rPr lang="ru-RU" sz="1600" dirty="0" smtClean="0"/>
              <a:t>Оформление </a:t>
            </a:r>
            <a:r>
              <a:rPr lang="ru-RU" sz="1600" dirty="0" err="1" smtClean="0"/>
              <a:t>портфолио</a:t>
            </a:r>
            <a:r>
              <a:rPr lang="ru-RU" sz="1600" dirty="0" smtClean="0"/>
              <a:t> достижений на каждого ребенка с 1 по 11 класс.</a:t>
            </a:r>
          </a:p>
          <a:p>
            <a:r>
              <a:rPr lang="ru-RU" sz="1600" dirty="0" smtClean="0"/>
              <a:t>Обеспечение психолого-педагогической поддержки и сопровождения талантливых детей. Проведение семинаров-практикумов по темам: «Педагогические и психологические условия развития одаренных учащихся», «Поиск и внедрение технологий, ориентированных на проблемно-исследовательские и проектные методы обучения».</a:t>
            </a:r>
          </a:p>
          <a:p>
            <a:r>
              <a:rPr lang="ru-RU" sz="1600" dirty="0" smtClean="0"/>
              <a:t>Организация 100% - </a:t>
            </a:r>
            <a:r>
              <a:rPr lang="ru-RU" sz="1600" dirty="0" err="1" smtClean="0"/>
              <a:t>ного</a:t>
            </a:r>
            <a:r>
              <a:rPr lang="ru-RU" sz="1600" dirty="0" smtClean="0"/>
              <a:t> информирования учащихся и их родителей о достижениях и наградах талантливых учащихся с использованием электронно-цифровых ресурсов.</a:t>
            </a:r>
          </a:p>
          <a:p>
            <a:r>
              <a:rPr lang="ru-RU" sz="1600" dirty="0" smtClean="0"/>
              <a:t> </a:t>
            </a:r>
          </a:p>
          <a:p>
            <a:endParaRPr lang="ru-RU" sz="1600" dirty="0" smtClean="0"/>
          </a:p>
          <a:p>
            <a:endParaRPr lang="ru-RU" sz="1200" dirty="0" smtClean="0"/>
          </a:p>
          <a:p>
            <a:endParaRPr lang="ru-RU" sz="1200" dirty="0" smtClean="0"/>
          </a:p>
          <a:p>
            <a:endParaRPr lang="ru-RU" sz="12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724648"/>
          </a:xfrm>
        </p:spPr>
        <p:txBody>
          <a:bodyPr>
            <a:normAutofit/>
          </a:bodyPr>
          <a:lstStyle/>
          <a:p>
            <a:r>
              <a:rPr lang="ru-RU" sz="3600" dirty="0" smtClean="0"/>
              <a:t>Развитие учительского потенциала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714488"/>
            <a:ext cx="8229600" cy="4610112"/>
          </a:xfrm>
        </p:spPr>
        <p:txBody>
          <a:bodyPr>
            <a:noAutofit/>
          </a:bodyPr>
          <a:lstStyle/>
          <a:p>
            <a:pPr lvl="0">
              <a:buNone/>
            </a:pPr>
            <a:endParaRPr lang="ru-RU" sz="1200" dirty="0" smtClean="0"/>
          </a:p>
          <a:p>
            <a:r>
              <a:rPr lang="ru-RU" sz="1600" dirty="0" smtClean="0"/>
              <a:t>Создание условий для обеспечение ежегодного повышения квалификации учителей-предметников, классных руководителей их профессионального роста. </a:t>
            </a:r>
          </a:p>
          <a:p>
            <a:endParaRPr lang="ru-RU" sz="1600" dirty="0" smtClean="0"/>
          </a:p>
          <a:p>
            <a:r>
              <a:rPr lang="ru-RU" sz="1600" dirty="0" smtClean="0"/>
              <a:t> </a:t>
            </a:r>
          </a:p>
          <a:p>
            <a:r>
              <a:rPr lang="ru-RU" sz="1600" dirty="0" smtClean="0"/>
              <a:t>Привлечение учителей к участию в профессиональных конкурсах, творческих мероприятиях разного уровня.</a:t>
            </a:r>
          </a:p>
          <a:p>
            <a:r>
              <a:rPr lang="ru-RU" sz="1600" dirty="0" smtClean="0"/>
              <a:t> </a:t>
            </a:r>
          </a:p>
          <a:p>
            <a:r>
              <a:rPr lang="ru-RU" sz="1600" dirty="0" smtClean="0"/>
              <a:t>Организация постоянно действующего школьного методического семинара для учителей.</a:t>
            </a:r>
          </a:p>
          <a:p>
            <a:r>
              <a:rPr lang="ru-RU" sz="1600" dirty="0" smtClean="0"/>
              <a:t> </a:t>
            </a:r>
          </a:p>
          <a:p>
            <a:r>
              <a:rPr lang="ru-RU" sz="1600" dirty="0" smtClean="0"/>
              <a:t>Разработка и совершенствование положения о распределении стимулирующих выплат с целью повышения мотивации творческой активности и инициативы педагогов.</a:t>
            </a:r>
          </a:p>
          <a:p>
            <a:r>
              <a:rPr lang="ru-RU" sz="1600" dirty="0" smtClean="0"/>
              <a:t> 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28604"/>
            <a:ext cx="8229600" cy="928694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/>
              <a:t>Создание современной школьной инфраструктуры</a:t>
            </a:r>
            <a:endParaRPr lang="ru-RU" sz="32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357298"/>
            <a:ext cx="8229600" cy="4967302"/>
          </a:xfrm>
        </p:spPr>
        <p:txBody>
          <a:bodyPr>
            <a:noAutofit/>
          </a:bodyPr>
          <a:lstStyle/>
          <a:p>
            <a:pPr lvl="0">
              <a:buNone/>
            </a:pPr>
            <a:endParaRPr lang="ru-RU" sz="1200" dirty="0" smtClean="0"/>
          </a:p>
          <a:p>
            <a:r>
              <a:rPr lang="ru-RU" sz="1600" dirty="0" smtClean="0"/>
              <a:t>Организация работ по внесению изменений в дизайн интерьера школьных помещений в свете современных требований.</a:t>
            </a:r>
          </a:p>
          <a:p>
            <a:endParaRPr lang="ru-RU" sz="1600" dirty="0" smtClean="0"/>
          </a:p>
          <a:p>
            <a:r>
              <a:rPr lang="ru-RU" sz="1600" dirty="0" smtClean="0"/>
              <a:t>Улучшение материально-технической оснащенности кабинетов школы.</a:t>
            </a:r>
          </a:p>
          <a:p>
            <a:r>
              <a:rPr lang="ru-RU" sz="1600" dirty="0" smtClean="0"/>
              <a:t>  </a:t>
            </a:r>
          </a:p>
          <a:p>
            <a:r>
              <a:rPr lang="ru-RU" sz="1600" dirty="0" smtClean="0"/>
              <a:t>Реализация «Модели обучения «1 ученик – 1 компьютер», разработка и внедрение проекта «Компьютер для школьника». </a:t>
            </a:r>
          </a:p>
          <a:p>
            <a:r>
              <a:rPr lang="ru-RU" sz="1600" dirty="0" smtClean="0"/>
              <a:t> </a:t>
            </a:r>
          </a:p>
          <a:p>
            <a:r>
              <a:rPr lang="ru-RU" sz="1600" dirty="0" smtClean="0"/>
              <a:t>Создание соответствующих условий для обучения детей с ограниченными возможностями здоровья и детей-инвалидов. В том числе путем организации дистанционного обучения детей, нуждающихся в надомном обучении.</a:t>
            </a:r>
          </a:p>
          <a:p>
            <a:r>
              <a:rPr lang="ru-RU" sz="1600" dirty="0" smtClean="0"/>
              <a:t> </a:t>
            </a:r>
          </a:p>
          <a:p>
            <a:r>
              <a:rPr lang="ru-RU" sz="1600" dirty="0" smtClean="0"/>
              <a:t>Развитие информационно-технологической среды для участия общественности в образовательной деятельности; аналитическая информационная система мониторинга процессов социального обеспечения в сфере образования; активизация деятельности родительского комитета и Совета старшеклассников.</a:t>
            </a:r>
          </a:p>
          <a:p>
            <a:r>
              <a:rPr lang="ru-RU" sz="1600" dirty="0" smtClean="0"/>
              <a:t> </a:t>
            </a:r>
          </a:p>
          <a:p>
            <a:endParaRPr lang="ru-RU" sz="1200" dirty="0" smtClean="0"/>
          </a:p>
          <a:p>
            <a:endParaRPr lang="ru-RU" sz="1200" dirty="0" smtClean="0"/>
          </a:p>
          <a:p>
            <a:endParaRPr lang="ru-RU" sz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85728"/>
            <a:ext cx="8229600" cy="1143008"/>
          </a:xfrm>
        </p:spPr>
        <p:txBody>
          <a:bodyPr>
            <a:normAutofit/>
          </a:bodyPr>
          <a:lstStyle/>
          <a:p>
            <a:r>
              <a:rPr lang="ru-RU" sz="3200" dirty="0" smtClean="0"/>
              <a:t>Развитие самостоятельности школы</a:t>
            </a:r>
            <a:endParaRPr lang="ru-RU" sz="3200" dirty="0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457200" y="1643050"/>
            <a:ext cx="8229600" cy="4681550"/>
          </a:xfrm>
        </p:spPr>
        <p:txBody>
          <a:bodyPr>
            <a:normAutofit fontScale="40000" lnSpcReduction="20000"/>
          </a:bodyPr>
          <a:lstStyle/>
          <a:p>
            <a:pPr>
              <a:buNone/>
            </a:pPr>
            <a:r>
              <a:rPr lang="ru-RU" sz="2800" dirty="0" smtClean="0"/>
              <a:t>  </a:t>
            </a:r>
          </a:p>
          <a:p>
            <a:pPr>
              <a:lnSpc>
                <a:spcPct val="170000"/>
              </a:lnSpc>
            </a:pPr>
            <a:r>
              <a:rPr lang="ru-RU" sz="2900" dirty="0" smtClean="0"/>
              <a:t>а) обеспечение соблюдения принципа государственно-общественного управления в деятельности образовательных учреждений, в том числе при разработке и реализации основных образовательных программ</a:t>
            </a:r>
          </a:p>
          <a:p>
            <a:pPr>
              <a:lnSpc>
                <a:spcPct val="170000"/>
              </a:lnSpc>
            </a:pPr>
            <a:r>
              <a:rPr lang="ru-RU" sz="2900" dirty="0" smtClean="0"/>
              <a:t>б) обеспечение финансово-хозяйственной самостоятельности общеобразовательных учреждений на основе внедрения новых финансово-экономических механизмов хозяйствования</a:t>
            </a:r>
          </a:p>
          <a:p>
            <a:pPr>
              <a:lnSpc>
                <a:spcPct val="170000"/>
              </a:lnSpc>
            </a:pPr>
            <a:r>
              <a:rPr lang="ru-RU" sz="2900" dirty="0" smtClean="0"/>
              <a:t> </a:t>
            </a:r>
          </a:p>
          <a:p>
            <a:pPr>
              <a:lnSpc>
                <a:spcPct val="170000"/>
              </a:lnSpc>
            </a:pPr>
            <a:r>
              <a:rPr lang="ru-RU" sz="2900" dirty="0" smtClean="0"/>
              <a:t>-«Повышение конкурентоспособности школы.</a:t>
            </a:r>
          </a:p>
          <a:p>
            <a:pPr>
              <a:lnSpc>
                <a:spcPct val="170000"/>
              </a:lnSpc>
            </a:pPr>
            <a:r>
              <a:rPr lang="ru-RU" sz="2900" dirty="0" smtClean="0"/>
              <a:t>Совершенствование нормативно-правовой базы, изменения нормативно-правовой базы, обеспечивающие модернизацию образования, повышение качества и доступности образовательных услуг»;</a:t>
            </a:r>
          </a:p>
          <a:p>
            <a:pPr>
              <a:lnSpc>
                <a:spcPct val="170000"/>
              </a:lnSpc>
            </a:pPr>
            <a:r>
              <a:rPr lang="ru-RU" sz="2900" dirty="0" smtClean="0"/>
              <a:t>-«Модель обучения «1 ученик – 1 компьютер», проект «Компьютер для школьника», цель которого – преобразование системы начального образования и повышение его качества путем расширения возможностей обучения за счет использования ИКТ. Компьютер – как средство для изучения математики, русского языка, труда и чтения»;</a:t>
            </a:r>
          </a:p>
          <a:p>
            <a:pPr>
              <a:lnSpc>
                <a:spcPct val="170000"/>
              </a:lnSpc>
            </a:pPr>
            <a:r>
              <a:rPr lang="ru-RU" sz="2900" dirty="0" smtClean="0"/>
              <a:t>-«Формирование компетентностей, организация специальных педагогических условий, диагностика индивидуального прогресса школьников»;</a:t>
            </a:r>
          </a:p>
          <a:p>
            <a:pPr>
              <a:lnSpc>
                <a:spcPct val="170000"/>
              </a:lnSpc>
            </a:pPr>
            <a:endParaRPr lang="ru-RU" sz="2900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dirty="0" smtClean="0"/>
              <a:t>Обеспечение условий для развития здоровья учащихся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lvl="0">
              <a:buNone/>
            </a:pPr>
            <a:endParaRPr lang="ru-RU" sz="1200" dirty="0" smtClean="0"/>
          </a:p>
          <a:p>
            <a:r>
              <a:rPr lang="ru-RU" sz="1200" dirty="0" smtClean="0"/>
              <a:t>Продолжение работы по совершенствованию </a:t>
            </a:r>
            <a:r>
              <a:rPr lang="ru-RU" sz="1200" dirty="0" err="1" smtClean="0"/>
              <a:t>здоровьесберегающей</a:t>
            </a:r>
            <a:r>
              <a:rPr lang="ru-RU" sz="1200" dirty="0" smtClean="0"/>
              <a:t> системы школы.</a:t>
            </a:r>
          </a:p>
          <a:p>
            <a:r>
              <a:rPr lang="ru-RU" sz="1200" dirty="0" smtClean="0"/>
              <a:t> </a:t>
            </a:r>
          </a:p>
          <a:p>
            <a:r>
              <a:rPr lang="ru-RU" sz="1200" dirty="0" smtClean="0"/>
              <a:t>Наполнение плана работы летней пришкольной площадки спортивными, оздоровительными мероприятиями.</a:t>
            </a:r>
          </a:p>
          <a:p>
            <a:r>
              <a:rPr lang="ru-RU" sz="1200" dirty="0" smtClean="0"/>
              <a:t> </a:t>
            </a:r>
          </a:p>
          <a:p>
            <a:r>
              <a:rPr lang="ru-RU" sz="1200" dirty="0" smtClean="0"/>
              <a:t>Увеличение численности групп учащихся, занимающихся оздоровительными упражнениями.</a:t>
            </a:r>
          </a:p>
          <a:p>
            <a:r>
              <a:rPr lang="ru-RU" sz="1200" dirty="0" smtClean="0"/>
              <a:t> </a:t>
            </a:r>
          </a:p>
          <a:p>
            <a:r>
              <a:rPr lang="ru-RU" sz="1200" dirty="0" smtClean="0"/>
              <a:t>Участие в конкурсном движении среди общеобразовательных учреждений по сохранению и укреплению здоровья учащихся,  в конкурсе психолого-педагогических программ в сфере здоровья обучающихся, формирования здорового образа жизни, во всероссийской акции «За здоровье и безопасность наших детей». </a:t>
            </a:r>
          </a:p>
          <a:p>
            <a:r>
              <a:rPr lang="ru-RU" sz="1200" dirty="0" smtClean="0"/>
              <a:t> </a:t>
            </a:r>
          </a:p>
          <a:p>
            <a:r>
              <a:rPr lang="ru-RU" sz="1200" dirty="0" smtClean="0"/>
              <a:t>Создание условий для внедрения современных инновационных технологий физического воспитания обучающихся, в том числе для детей с ограниченными возможностями здоровья.</a:t>
            </a:r>
          </a:p>
          <a:p>
            <a:r>
              <a:rPr lang="ru-RU" sz="1200" dirty="0" smtClean="0"/>
              <a:t> </a:t>
            </a:r>
          </a:p>
          <a:p>
            <a:r>
              <a:rPr lang="ru-RU" sz="1200" dirty="0" smtClean="0"/>
              <a:t>Повышение квалификации учителей  для сопровождения обучения детей-инвалидов.</a:t>
            </a:r>
          </a:p>
          <a:p>
            <a:r>
              <a:rPr lang="ru-RU" sz="1200" dirty="0" smtClean="0"/>
              <a:t> </a:t>
            </a:r>
          </a:p>
          <a:p>
            <a:r>
              <a:rPr lang="ru-RU" sz="1200" dirty="0" smtClean="0"/>
              <a:t>Проведение комплекса мероприятий, направленных на профилактику употребления наркотических и </a:t>
            </a:r>
            <a:r>
              <a:rPr lang="ru-RU" sz="1200" dirty="0" err="1" smtClean="0"/>
              <a:t>психоактивных</a:t>
            </a:r>
            <a:r>
              <a:rPr lang="ru-RU" sz="1200" dirty="0" smtClean="0"/>
              <a:t> веществ несовершеннолетними.</a:t>
            </a:r>
          </a:p>
          <a:p>
            <a:r>
              <a:rPr lang="ru-RU" sz="1200" dirty="0" smtClean="0"/>
              <a:t> </a:t>
            </a:r>
          </a:p>
          <a:p>
            <a:r>
              <a:rPr lang="ru-RU" sz="1200" dirty="0" smtClean="0"/>
              <a:t>100 процентное обеспечение школьников горячим и витаминизированным питанием.</a:t>
            </a:r>
          </a:p>
          <a:p>
            <a:r>
              <a:rPr lang="ru-RU" sz="1200" dirty="0" smtClean="0"/>
              <a:t> 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938962"/>
          </a:xfrm>
        </p:spPr>
        <p:txBody>
          <a:bodyPr>
            <a:noAutofit/>
          </a:bodyPr>
          <a:lstStyle/>
          <a:p>
            <a:r>
              <a:rPr lang="ru-RU" sz="3200" dirty="0" smtClean="0"/>
              <a:t>На что бы мы потратили много-много денег, если бы они у нас были…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>
              <a:buFont typeface="Wingdings" pitchFamily="2" charset="2"/>
              <a:buChar char="Ø"/>
            </a:pPr>
            <a:r>
              <a:rPr lang="ru-RU" dirty="0" smtClean="0"/>
              <a:t>Замена окон северной стороны с деревянных на пластиковые.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Ремонт кровли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Замена входных и кабинетных дверей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оборудование для кабинетов;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освещенную спортивную площадку и лыжню, со всем полагающимся оборудованием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Костюмы и инструменты для наших артистов;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Оборудование для школьной столовой, соответствующее всем требованиям</a:t>
            </a:r>
          </a:p>
          <a:p>
            <a:pPr>
              <a:buFont typeface="Wingdings" pitchFamily="2" charset="2"/>
              <a:buChar char="Ø"/>
            </a:pPr>
            <a:endParaRPr lang="ru-RU" dirty="0" smtClean="0"/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Постройку </a:t>
            </a:r>
            <a:r>
              <a:rPr lang="ru-RU" dirty="0" err="1" smtClean="0"/>
              <a:t>пристроя</a:t>
            </a:r>
            <a:r>
              <a:rPr lang="ru-RU" dirty="0" smtClean="0"/>
              <a:t> , где бы мы разместили:</a:t>
            </a:r>
          </a:p>
          <a:p>
            <a:pPr>
              <a:buNone/>
            </a:pPr>
            <a:r>
              <a:rPr lang="ru-RU" dirty="0" smtClean="0"/>
              <a:t>  - большой тренажерный зал со всем оборудованием;</a:t>
            </a:r>
          </a:p>
          <a:p>
            <a:pPr>
              <a:buNone/>
            </a:pPr>
            <a:r>
              <a:rPr lang="ru-RU" dirty="0" smtClean="0"/>
              <a:t>  - теплые туалеты;</a:t>
            </a:r>
          </a:p>
          <a:p>
            <a:pPr>
              <a:buNone/>
            </a:pPr>
            <a:r>
              <a:rPr lang="ru-RU" dirty="0" smtClean="0"/>
              <a:t>  -спортзал для начальных классов;</a:t>
            </a:r>
          </a:p>
          <a:p>
            <a:pPr>
              <a:buNone/>
            </a:pPr>
            <a:r>
              <a:rPr lang="ru-RU" dirty="0" smtClean="0"/>
              <a:t>  -комнату отдыха для учащихся;</a:t>
            </a:r>
          </a:p>
          <a:p>
            <a:pPr>
              <a:buNone/>
            </a:pPr>
            <a:r>
              <a:rPr lang="ru-RU" dirty="0" smtClean="0"/>
              <a:t>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b="1" dirty="0" smtClean="0"/>
              <a:t>- обновление образовательных стандартов общего образования;</a:t>
            </a:r>
            <a:endParaRPr lang="ru-RU" dirty="0" smtClean="0"/>
          </a:p>
          <a:p>
            <a:r>
              <a:rPr lang="ru-RU" b="1" dirty="0" smtClean="0"/>
              <a:t>- создание современной школьной инфраструктуры;</a:t>
            </a:r>
            <a:endParaRPr lang="ru-RU" dirty="0" smtClean="0"/>
          </a:p>
          <a:p>
            <a:r>
              <a:rPr lang="ru-RU" b="1" dirty="0" smtClean="0"/>
              <a:t>- обеспечение условий для развития здоровья детей;</a:t>
            </a:r>
            <a:endParaRPr lang="ru-RU" dirty="0" smtClean="0"/>
          </a:p>
          <a:p>
            <a:r>
              <a:rPr lang="ru-RU" b="1" dirty="0" smtClean="0"/>
              <a:t>- создание системы поддержки талантливых детей;</a:t>
            </a:r>
            <a:endParaRPr lang="ru-RU" dirty="0" smtClean="0"/>
          </a:p>
          <a:p>
            <a:r>
              <a:rPr lang="ru-RU" b="1" dirty="0" smtClean="0"/>
              <a:t>- развитие учительского потенциала.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57158" y="642918"/>
            <a:ext cx="778674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В основу проекта положены пять направлений развития школьного образования: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000108"/>
            <a:ext cx="8229600" cy="2422214"/>
          </a:xfrm>
        </p:spPr>
        <p:txBody>
          <a:bodyPr/>
          <a:lstStyle/>
          <a:p>
            <a:r>
              <a:rPr lang="ru-RU" b="1" dirty="0" smtClean="0"/>
              <a:t>Миссия школы и учителя: восстановление шкалы нравственных ценностей, укрепление и сохранение не только физического, но и психологического здоровья всех участников образовательного процесса.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33794" name="Picture 2" descr="http://nachalka9.ucoz.ru/0_5f53_3050328d_X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5918" y="3286124"/>
            <a:ext cx="5214974" cy="318765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796086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Перспективная модель работы               к 2019 году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714488"/>
            <a:ext cx="8229600" cy="4610112"/>
          </a:xfrm>
        </p:spPr>
        <p:txBody>
          <a:bodyPr>
            <a:normAutofit fontScale="62500" lnSpcReduction="20000"/>
          </a:bodyPr>
          <a:lstStyle/>
          <a:p>
            <a:pPr>
              <a:buNone/>
            </a:pPr>
            <a:endParaRPr lang="ru-RU" sz="1800" dirty="0" smtClean="0"/>
          </a:p>
          <a:p>
            <a:r>
              <a:rPr lang="ru-RU" sz="2800" b="1" i="1" dirty="0" smtClean="0"/>
              <a:t>Содержание интеллектуально-познавательной</a:t>
            </a:r>
            <a:r>
              <a:rPr lang="ru-RU" sz="2800" dirty="0" smtClean="0"/>
              <a:t> </a:t>
            </a:r>
            <a:r>
              <a:rPr lang="ru-RU" sz="2800" b="1" i="1" dirty="0" smtClean="0"/>
              <a:t>деятельности:</a:t>
            </a:r>
            <a:endParaRPr lang="ru-RU" sz="1800" dirty="0" smtClean="0"/>
          </a:p>
          <a:p>
            <a:r>
              <a:rPr lang="ru-RU" sz="2800" b="1" i="1" dirty="0" smtClean="0"/>
              <a:t>  Цели образования:</a:t>
            </a:r>
            <a:endParaRPr lang="ru-RU" sz="2800" dirty="0" smtClean="0"/>
          </a:p>
          <a:p>
            <a:pPr lvl="2"/>
            <a:r>
              <a:rPr lang="ru-RU" sz="2400" dirty="0" smtClean="0"/>
              <a:t>дать образование каждому ученику в соответствии с его потребностями и индивидуальными способностями;</a:t>
            </a:r>
          </a:p>
          <a:p>
            <a:pPr lvl="2"/>
            <a:r>
              <a:rPr lang="ru-RU" sz="2400" dirty="0" smtClean="0"/>
              <a:t>формирование личности, способной к творческому самовыражению, активной жизненной позиции в самореализации и самоопределении учебной и профессиональной деятельности;</a:t>
            </a:r>
          </a:p>
          <a:p>
            <a:pPr lvl="2"/>
            <a:r>
              <a:rPr lang="ru-RU" sz="2400" dirty="0" smtClean="0"/>
              <a:t>осуществление образовательного процесса на принципах уровневой дифференциации в соответствии с типами и видами реализуемых программ.</a:t>
            </a:r>
          </a:p>
          <a:p>
            <a:pPr>
              <a:buNone/>
            </a:pPr>
            <a:endParaRPr lang="ru-RU" sz="2800" dirty="0" smtClean="0"/>
          </a:p>
          <a:p>
            <a:r>
              <a:rPr lang="ru-RU" sz="2800" b="1" i="1" dirty="0" smtClean="0"/>
              <a:t>  Задачи:</a:t>
            </a:r>
            <a:endParaRPr lang="ru-RU" sz="2800" dirty="0" smtClean="0"/>
          </a:p>
          <a:p>
            <a:pPr lvl="2"/>
            <a:r>
              <a:rPr lang="ru-RU" sz="2400" dirty="0" smtClean="0"/>
              <a:t>внедрение принципов личностно ориентированного подхода в обучении;</a:t>
            </a:r>
          </a:p>
          <a:p>
            <a:pPr lvl="2"/>
            <a:r>
              <a:rPr lang="ru-RU" sz="2400" dirty="0" smtClean="0"/>
              <a:t>использование информационно - коммуникационных технологий и технологии проектов для осуществления личностно ориентированного обучения;</a:t>
            </a:r>
          </a:p>
          <a:p>
            <a:pPr lvl="2"/>
            <a:r>
              <a:rPr lang="ru-RU" sz="2400" dirty="0" smtClean="0"/>
              <a:t>создание условий для проявления и раскрытия творческих способностей всех участников </a:t>
            </a:r>
            <a:r>
              <a:rPr lang="ru-RU" sz="2400" dirty="0" err="1" smtClean="0"/>
              <a:t>учебно</a:t>
            </a:r>
            <a:r>
              <a:rPr lang="ru-RU" sz="2400" dirty="0" smtClean="0"/>
              <a:t> - воспитательного процесса.</a:t>
            </a:r>
          </a:p>
          <a:p>
            <a:pPr>
              <a:buNone/>
            </a:pPr>
            <a:r>
              <a:rPr lang="ru-RU" sz="2800" dirty="0" smtClean="0"/>
              <a:t> 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кругленный прямоугольник 8"/>
          <p:cNvSpPr/>
          <p:nvPr/>
        </p:nvSpPr>
        <p:spPr>
          <a:xfrm>
            <a:off x="0" y="4643446"/>
            <a:ext cx="8715436" cy="1714512"/>
          </a:xfrm>
          <a:prstGeom prst="roundRect">
            <a:avLst/>
          </a:prstGeom>
          <a:solidFill>
            <a:srgbClr val="F4849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sz="12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III</a:t>
            </a:r>
            <a:r>
              <a:rPr lang="ru-RU" sz="12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ступень;</a:t>
            </a:r>
            <a:endParaRPr lang="ru-RU" sz="1200" dirty="0" smtClean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ru-RU" sz="1200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endParaRPr lang="ru-RU" sz="1200" dirty="0" smtClean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642942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Ожидаемый результат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57158" y="1142984"/>
            <a:ext cx="4000528" cy="3429024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b="1" i="1" dirty="0" smtClean="0">
                <a:solidFill>
                  <a:srgbClr val="C00000"/>
                </a:solidFill>
              </a:rPr>
              <a:t>I</a:t>
            </a:r>
            <a:r>
              <a:rPr lang="ru-RU" sz="1400" b="1" i="1" dirty="0" smtClean="0">
                <a:solidFill>
                  <a:srgbClr val="C00000"/>
                </a:solidFill>
              </a:rPr>
              <a:t> ступень</a:t>
            </a:r>
            <a:endParaRPr lang="ru-RU" sz="1400" dirty="0" smtClean="0">
              <a:solidFill>
                <a:srgbClr val="C00000"/>
              </a:solidFill>
            </a:endParaRPr>
          </a:p>
          <a:p>
            <a:pPr lvl="0"/>
            <a:r>
              <a:rPr lang="ru-RU" sz="1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создание прочной базы знаний, умений и навыков, необходимых для перехода в основную школу;</a:t>
            </a:r>
          </a:p>
          <a:p>
            <a:pPr lvl="0"/>
            <a:r>
              <a:rPr lang="ru-RU" sz="1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содержание обучения должно содействовать развитию любознательности и заинтересованности, осознанию необходимости изу­чаемого материала, интеллектуальной удовлетворенности, получаемой от процесса обучения;</a:t>
            </a:r>
          </a:p>
          <a:p>
            <a:pPr lvl="0"/>
            <a:r>
              <a:rPr lang="ru-RU" sz="1400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развивая личность, оберегая индивидуальность учащихся, учим осознавать себя членами единого коллектива, успешно решающего задачи обучения и воспитания.</a:t>
            </a:r>
          </a:p>
          <a:p>
            <a:r>
              <a:rPr lang="ru-RU" sz="1200" b="1" dirty="0" smtClean="0">
                <a:solidFill>
                  <a:srgbClr val="C00000"/>
                </a:solidFill>
              </a:rPr>
              <a:t> </a:t>
            </a:r>
            <a:endParaRPr lang="ru-RU" sz="1200" dirty="0" smtClean="0">
              <a:solidFill>
                <a:srgbClr val="C00000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214810" y="857232"/>
            <a:ext cx="4786346" cy="3929090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14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II</a:t>
            </a:r>
            <a:r>
              <a:rPr lang="ru-RU" sz="1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ступень   </a:t>
            </a:r>
            <a:r>
              <a:rPr lang="ru-RU" sz="1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учащиеся переходят к изучению основ наук, к установлению единой системы знаний, получаемых по разным дисциплинам; </a:t>
            </a:r>
            <a:r>
              <a:rPr lang="en-US" sz="1400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расширение содержания образования через введение новых предметов, </a:t>
            </a:r>
          </a:p>
          <a:p>
            <a:pPr lvl="0"/>
            <a:r>
              <a:rPr lang="ru-RU" sz="1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активизацию   познавательной   деятельности   с   помощью   факультативов, кружков, развивающих часов </a:t>
            </a:r>
          </a:p>
          <a:p>
            <a:pPr lvl="0"/>
            <a:endParaRPr lang="ru-RU" sz="140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1400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умение работать с литературой, отбирать и систематизировать научный материал, делать сообщения, доклады на заданную тему, составлять план, тезисы, конспекты и т. </a:t>
            </a:r>
            <a:r>
              <a:rPr lang="ru-RU" sz="14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sz="1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lvl="0"/>
            <a:r>
              <a:rPr lang="ru-RU" sz="1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сохраняется необходимость дифференцированной помощи учащимся через    классы     коррекции    или    коррекционные     групповые    занятия конкретизация познавательных интересов учащихся</a:t>
            </a:r>
          </a:p>
          <a:p>
            <a:pPr>
              <a:buNone/>
            </a:pPr>
            <a:r>
              <a:rPr lang="ru-RU" sz="1400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endParaRPr lang="ru-RU" sz="14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722" name="Rectangle 2"/>
          <p:cNvSpPr>
            <a:spLocks noChangeArrowheads="1"/>
          </p:cNvSpPr>
          <p:nvPr/>
        </p:nvSpPr>
        <p:spPr bwMode="auto">
          <a:xfrm>
            <a:off x="1142976" y="4929198"/>
            <a:ext cx="7358114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400" u="sng" dirty="0" smtClean="0"/>
              <a:t>Выпускник – умелый, мобильный, талантливый, знающий языки, владеющий компьютером, способный принимать нестандартные решения, с огромным пространством внутренней свободы, имеющий адекватное, живое мировоззрение, способный защищать свои права, уважающий права других людей, умеющий сопереживать и приходить на помощь</a:t>
            </a:r>
            <a:r>
              <a:rPr lang="ru-RU" sz="1400" dirty="0" smtClean="0"/>
              <a:t>.</a:t>
            </a:r>
          </a:p>
          <a:p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86752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Структура образовательного учреждения</a:t>
            </a:r>
            <a:endParaRPr lang="ru-RU" dirty="0"/>
          </a:p>
        </p:txBody>
      </p:sp>
      <p:sp>
        <p:nvSpPr>
          <p:cNvPr id="32787" name="Rectangle 1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pSp>
        <p:nvGrpSpPr>
          <p:cNvPr id="3" name="Organization Chart 2"/>
          <p:cNvGrpSpPr>
            <a:grpSpLocks/>
          </p:cNvGrpSpPr>
          <p:nvPr/>
        </p:nvGrpSpPr>
        <p:grpSpPr bwMode="auto">
          <a:xfrm>
            <a:off x="714348" y="1857364"/>
            <a:ext cx="7715304" cy="4214842"/>
            <a:chOff x="4056" y="3748"/>
            <a:chExt cx="7330" cy="3420"/>
          </a:xfrm>
        </p:grpSpPr>
        <p:cxnSp>
          <p:nvCxnSpPr>
            <p:cNvPr id="32785" name="_s32785"/>
            <p:cNvCxnSpPr>
              <a:cxnSpLocks noChangeShapeType="1"/>
              <a:stCxn id="11" idx="1"/>
              <a:endCxn id="10" idx="2"/>
            </p:cNvCxnSpPr>
            <p:nvPr/>
          </p:nvCxnSpPr>
          <p:spPr bwMode="auto">
            <a:xfrm rot="10800000">
              <a:off x="8944" y="6268"/>
              <a:ext cx="284" cy="541"/>
            </a:xfrm>
            <a:prstGeom prst="bentConnector2">
              <a:avLst/>
            </a:prstGeom>
            <a:noFill/>
            <a:ln w="2857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2784" name="_s32784"/>
            <p:cNvCxnSpPr>
              <a:cxnSpLocks noChangeShapeType="1"/>
              <a:stCxn id="10" idx="0"/>
              <a:endCxn id="6" idx="2"/>
            </p:cNvCxnSpPr>
            <p:nvPr/>
          </p:nvCxnSpPr>
          <p:spPr bwMode="auto">
            <a:xfrm rot="5400000" flipH="1">
              <a:off x="8173" y="4776"/>
              <a:ext cx="180" cy="1363"/>
            </a:xfrm>
            <a:prstGeom prst="bentConnector3">
              <a:avLst>
                <a:gd name="adj1" fmla="val 50361"/>
              </a:avLst>
            </a:prstGeom>
            <a:noFill/>
            <a:ln w="2857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2783" name="_s32783"/>
            <p:cNvCxnSpPr>
              <a:cxnSpLocks noChangeShapeType="1"/>
              <a:stCxn id="9" idx="1"/>
              <a:endCxn id="8" idx="2"/>
            </p:cNvCxnSpPr>
            <p:nvPr/>
          </p:nvCxnSpPr>
          <p:spPr bwMode="auto">
            <a:xfrm rot="10800000">
              <a:off x="6217" y="6268"/>
              <a:ext cx="282" cy="541"/>
            </a:xfrm>
            <a:prstGeom prst="bentConnector2">
              <a:avLst/>
            </a:prstGeom>
            <a:noFill/>
            <a:ln w="2857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2782" name="_s32782"/>
            <p:cNvCxnSpPr>
              <a:cxnSpLocks noChangeShapeType="1"/>
              <a:stCxn id="8" idx="0"/>
              <a:endCxn id="6" idx="2"/>
            </p:cNvCxnSpPr>
            <p:nvPr/>
          </p:nvCxnSpPr>
          <p:spPr bwMode="auto">
            <a:xfrm rot="16200000">
              <a:off x="6809" y="4776"/>
              <a:ext cx="180" cy="1364"/>
            </a:xfrm>
            <a:prstGeom prst="bentConnector3">
              <a:avLst>
                <a:gd name="adj1" fmla="val 50361"/>
              </a:avLst>
            </a:prstGeom>
            <a:noFill/>
            <a:ln w="2857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2781" name="_s32781"/>
            <p:cNvCxnSpPr>
              <a:cxnSpLocks noChangeShapeType="1"/>
              <a:stCxn id="7" idx="0"/>
              <a:endCxn id="4" idx="2"/>
            </p:cNvCxnSpPr>
            <p:nvPr/>
          </p:nvCxnSpPr>
          <p:spPr bwMode="auto">
            <a:xfrm rot="5400000" flipH="1">
              <a:off x="8713" y="3336"/>
              <a:ext cx="180" cy="2443"/>
            </a:xfrm>
            <a:prstGeom prst="bentConnector3">
              <a:avLst>
                <a:gd name="adj1" fmla="val 50000"/>
              </a:avLst>
            </a:prstGeom>
            <a:noFill/>
            <a:ln w="2857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2780" name="_s32780"/>
            <p:cNvCxnSpPr>
              <a:cxnSpLocks noChangeShapeType="1"/>
              <a:stCxn id="6" idx="0"/>
              <a:endCxn id="4" idx="2"/>
            </p:cNvCxnSpPr>
            <p:nvPr/>
          </p:nvCxnSpPr>
          <p:spPr bwMode="auto">
            <a:xfrm rot="16200000">
              <a:off x="7492" y="4557"/>
              <a:ext cx="180" cy="1"/>
            </a:xfrm>
            <a:prstGeom prst="straightConnector1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2779" name="_s32779"/>
            <p:cNvCxnSpPr>
              <a:cxnSpLocks noChangeShapeType="1"/>
              <a:stCxn id="5" idx="0"/>
              <a:endCxn id="4" idx="2"/>
            </p:cNvCxnSpPr>
            <p:nvPr/>
          </p:nvCxnSpPr>
          <p:spPr bwMode="auto">
            <a:xfrm rot="16200000">
              <a:off x="6269" y="3335"/>
              <a:ext cx="180" cy="2445"/>
            </a:xfrm>
            <a:prstGeom prst="bentConnector3">
              <a:avLst>
                <a:gd name="adj1" fmla="val 50000"/>
              </a:avLst>
            </a:prstGeom>
            <a:noFill/>
            <a:ln w="2857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4" name="_s32778"/>
            <p:cNvSpPr>
              <a:spLocks noChangeArrowheads="1"/>
            </p:cNvSpPr>
            <p:nvPr/>
          </p:nvSpPr>
          <p:spPr bwMode="auto">
            <a:xfrm>
              <a:off x="6500" y="3748"/>
              <a:ext cx="2160" cy="720"/>
            </a:xfrm>
            <a:prstGeom prst="roundRect">
              <a:avLst>
                <a:gd name="adj" fmla="val 16667"/>
              </a:avLst>
            </a:prstGeom>
            <a:solidFill>
              <a:srgbClr val="BBE0E3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11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cs typeface="Arial" charset="0"/>
                </a:rPr>
                <a:t>Педагогический </a:t>
              </a:r>
              <a:endParaRPr kumimoji="0" lang="ru-RU" altLang="ru-RU" sz="9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endParaRPr>
            </a:p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11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cs typeface="Arial" charset="0"/>
                </a:rPr>
                <a:t>совет</a:t>
              </a:r>
              <a:endParaRPr kumimoji="0" lang="ru-RU" altLang="ru-RU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endParaRPr>
            </a:p>
          </p:txBody>
        </p:sp>
        <p:sp>
          <p:nvSpPr>
            <p:cNvPr id="5" name="_s32777"/>
            <p:cNvSpPr>
              <a:spLocks noChangeArrowheads="1"/>
            </p:cNvSpPr>
            <p:nvPr/>
          </p:nvSpPr>
          <p:spPr bwMode="auto">
            <a:xfrm>
              <a:off x="4056" y="4648"/>
              <a:ext cx="2160" cy="720"/>
            </a:xfrm>
            <a:prstGeom prst="roundRect">
              <a:avLst>
                <a:gd name="adj" fmla="val 16667"/>
              </a:avLst>
            </a:prstGeom>
            <a:solidFill>
              <a:srgbClr val="BBE0E3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11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cs typeface="Arial" charset="0"/>
                </a:rPr>
                <a:t>Родительский </a:t>
              </a:r>
              <a:endParaRPr kumimoji="0" lang="ru-RU" altLang="ru-RU" sz="9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endParaRPr>
            </a:p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11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cs typeface="Arial" charset="0"/>
                </a:rPr>
                <a:t>комитет</a:t>
              </a:r>
              <a:endParaRPr kumimoji="0" lang="ru-RU" altLang="ru-RU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endParaRPr>
            </a:p>
          </p:txBody>
        </p:sp>
        <p:sp>
          <p:nvSpPr>
            <p:cNvPr id="6" name="_s32776"/>
            <p:cNvSpPr>
              <a:spLocks noChangeArrowheads="1"/>
            </p:cNvSpPr>
            <p:nvPr/>
          </p:nvSpPr>
          <p:spPr bwMode="auto">
            <a:xfrm>
              <a:off x="6500" y="4648"/>
              <a:ext cx="2160" cy="720"/>
            </a:xfrm>
            <a:prstGeom prst="roundRect">
              <a:avLst>
                <a:gd name="adj" fmla="val 16667"/>
              </a:avLst>
            </a:prstGeom>
            <a:solidFill>
              <a:srgbClr val="BBE0E3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11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cs typeface="Arial" charset="0"/>
                </a:rPr>
                <a:t>Директор ОУ</a:t>
              </a:r>
              <a:endParaRPr kumimoji="0" lang="ru-RU" altLang="ru-RU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endParaRPr>
            </a:p>
          </p:txBody>
        </p:sp>
        <p:sp>
          <p:nvSpPr>
            <p:cNvPr id="7" name="_s32775"/>
            <p:cNvSpPr>
              <a:spLocks noChangeArrowheads="1"/>
            </p:cNvSpPr>
            <p:nvPr/>
          </p:nvSpPr>
          <p:spPr bwMode="auto">
            <a:xfrm>
              <a:off x="8944" y="4648"/>
              <a:ext cx="2160" cy="720"/>
            </a:xfrm>
            <a:prstGeom prst="roundRect">
              <a:avLst>
                <a:gd name="adj" fmla="val 16667"/>
              </a:avLst>
            </a:prstGeom>
            <a:solidFill>
              <a:srgbClr val="BBE0E3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11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cs typeface="Arial" charset="0"/>
                </a:rPr>
                <a:t>Профком</a:t>
              </a:r>
              <a:endParaRPr kumimoji="0" lang="ru-RU" altLang="ru-RU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endParaRPr>
            </a:p>
          </p:txBody>
        </p:sp>
        <p:sp>
          <p:nvSpPr>
            <p:cNvPr id="8" name="_s32774"/>
            <p:cNvSpPr>
              <a:spLocks noChangeArrowheads="1"/>
            </p:cNvSpPr>
            <p:nvPr/>
          </p:nvSpPr>
          <p:spPr bwMode="auto">
            <a:xfrm>
              <a:off x="5137" y="5548"/>
              <a:ext cx="2159" cy="720"/>
            </a:xfrm>
            <a:prstGeom prst="roundRect">
              <a:avLst>
                <a:gd name="adj" fmla="val 16667"/>
              </a:avLst>
            </a:prstGeom>
            <a:solidFill>
              <a:srgbClr val="BBE0E3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11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cs typeface="Arial" charset="0"/>
                </a:rPr>
                <a:t>Зам. по УР</a:t>
              </a:r>
              <a:endParaRPr kumimoji="0" lang="ru-RU" altLang="ru-RU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endParaRPr>
            </a:p>
          </p:txBody>
        </p:sp>
        <p:sp>
          <p:nvSpPr>
            <p:cNvPr id="9" name="_s32773"/>
            <p:cNvSpPr>
              <a:spLocks noChangeArrowheads="1"/>
            </p:cNvSpPr>
            <p:nvPr/>
          </p:nvSpPr>
          <p:spPr bwMode="auto">
            <a:xfrm>
              <a:off x="6500" y="6448"/>
              <a:ext cx="2159" cy="720"/>
            </a:xfrm>
            <a:prstGeom prst="roundRect">
              <a:avLst>
                <a:gd name="adj" fmla="val 16667"/>
              </a:avLst>
            </a:prstGeom>
            <a:solidFill>
              <a:srgbClr val="BBE0E3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11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cs typeface="Arial" charset="0"/>
                </a:rPr>
                <a:t>             ШМО</a:t>
              </a:r>
              <a:endParaRPr kumimoji="0" lang="ru-RU" altLang="ru-RU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endParaRPr>
            </a:p>
          </p:txBody>
        </p:sp>
        <p:sp>
          <p:nvSpPr>
            <p:cNvPr id="10" name="_s32772"/>
            <p:cNvSpPr>
              <a:spLocks noChangeArrowheads="1"/>
            </p:cNvSpPr>
            <p:nvPr/>
          </p:nvSpPr>
          <p:spPr bwMode="auto">
            <a:xfrm>
              <a:off x="7864" y="5548"/>
              <a:ext cx="2159" cy="720"/>
            </a:xfrm>
            <a:prstGeom prst="roundRect">
              <a:avLst>
                <a:gd name="adj" fmla="val 16667"/>
              </a:avLst>
            </a:prstGeom>
            <a:solidFill>
              <a:srgbClr val="BBE0E3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11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cs typeface="Arial" charset="0"/>
                </a:rPr>
                <a:t>Зам. по ВР</a:t>
              </a:r>
              <a:endParaRPr kumimoji="0" lang="ru-RU" altLang="ru-RU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endParaRPr>
            </a:p>
          </p:txBody>
        </p:sp>
        <p:sp>
          <p:nvSpPr>
            <p:cNvPr id="11" name="_s32771"/>
            <p:cNvSpPr>
              <a:spLocks noChangeArrowheads="1"/>
            </p:cNvSpPr>
            <p:nvPr/>
          </p:nvSpPr>
          <p:spPr bwMode="auto">
            <a:xfrm>
              <a:off x="9227" y="6448"/>
              <a:ext cx="2159" cy="720"/>
            </a:xfrm>
            <a:prstGeom prst="roundRect">
              <a:avLst>
                <a:gd name="adj" fmla="val 16667"/>
              </a:avLst>
            </a:prstGeom>
            <a:solidFill>
              <a:srgbClr val="BBE0E3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11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cs typeface="Arial" charset="0"/>
                </a:rPr>
                <a:t>Совет старшеклассников</a:t>
              </a:r>
              <a:endParaRPr kumimoji="0" lang="ru-RU" altLang="ru-RU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57166"/>
            <a:ext cx="8305800" cy="142876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Сведения о кадрах</a:t>
            </a:r>
            <a:br>
              <a:rPr lang="ru-RU" dirty="0" smtClean="0"/>
            </a:br>
            <a:r>
              <a:rPr lang="ru-RU" dirty="0" smtClean="0">
                <a:solidFill>
                  <a:schemeClr val="accent5">
                    <a:lumMod val="75000"/>
                  </a:schemeClr>
                </a:solidFill>
              </a:rPr>
              <a:t>                  образование педагогов</a:t>
            </a:r>
            <a:endParaRPr lang="ru-RU" dirty="0">
              <a:solidFill>
                <a:schemeClr val="accent5">
                  <a:lumMod val="75000"/>
                </a:schemeClr>
              </a:solidFill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571472" y="2038666"/>
          <a:ext cx="3000396" cy="3747787"/>
        </p:xfrm>
        <a:graphic>
          <a:graphicData uri="http://schemas.openxmlformats.org/drawingml/2006/table">
            <a:tbl>
              <a:tblPr/>
              <a:tblGrid>
                <a:gridCol w="1491020"/>
                <a:gridCol w="629024"/>
                <a:gridCol w="880352"/>
              </a:tblGrid>
              <a:tr h="254145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Образование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Всего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%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к общему числу педагогических работников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097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высшее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16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9480" algn="ctr"/>
                        </a:tabLs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76,2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536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Среднее специальное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5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23,8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33793" name="Object 1"/>
          <p:cNvGraphicFramePr>
            <a:graphicFrameLocks noChangeAspect="1"/>
          </p:cNvGraphicFramePr>
          <p:nvPr/>
        </p:nvGraphicFramePr>
        <p:xfrm>
          <a:off x="4143372" y="2000240"/>
          <a:ext cx="4286280" cy="417037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795" name="Диаграмма" r:id="rId3" imgW="2905104" imgH="2095494" progId="MSGraph.Chart.8">
                  <p:embed/>
                </p:oleObj>
              </mc:Choice>
              <mc:Fallback>
                <p:oleObj name="Диаграмма" r:id="rId3" imgW="2905104" imgH="2095494" progId="MSGraph.Chart.8">
                  <p:embed/>
                  <p:pic>
                    <p:nvPicPr>
                      <p:cNvPr id="0" name="Picture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43372" y="2000240"/>
                        <a:ext cx="4286280" cy="417037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Содержимое 7"/>
          <p:cNvGraphicFramePr>
            <a:graphicFrameLocks noGrp="1"/>
          </p:cNvGraphicFramePr>
          <p:nvPr>
            <p:ph sz="half" idx="1"/>
          </p:nvPr>
        </p:nvGraphicFramePr>
        <p:xfrm>
          <a:off x="4643439" y="785813"/>
          <a:ext cx="3786215" cy="1910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57243"/>
                <a:gridCol w="757243"/>
                <a:gridCol w="757243"/>
                <a:gridCol w="1514486"/>
              </a:tblGrid>
              <a:tr h="37084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</a:rPr>
                        <a:t>По  стажу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</a:rPr>
                        <a:t>Колич в 2012-2013г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</a:rPr>
                        <a:t>%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</a:rPr>
                        <a:t>До 5 лет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</a:rPr>
                        <a:t>2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9,5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</a:rPr>
                        <a:t>5-10 лет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</a:rPr>
                        <a:t>0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</a:rPr>
                        <a:t>0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</a:rPr>
                        <a:t>11-20 лет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</a:rPr>
                        <a:t>10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</a:rPr>
                        <a:t>47,6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</a:rPr>
                        <a:t>Свыше 20л.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</a:rPr>
                        <a:t>9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42,9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7" name="Содержимое 6"/>
          <p:cNvGraphicFramePr>
            <a:graphicFrameLocks noGrp="1"/>
          </p:cNvGraphicFramePr>
          <p:nvPr>
            <p:ph sz="half" idx="2"/>
          </p:nvPr>
        </p:nvGraphicFramePr>
        <p:xfrm>
          <a:off x="428596" y="2857496"/>
          <a:ext cx="3571900" cy="3163783"/>
        </p:xfrm>
        <a:graphic>
          <a:graphicData uri="http://schemas.openxmlformats.org/drawingml/2006/table">
            <a:tbl>
              <a:tblPr/>
              <a:tblGrid>
                <a:gridCol w="1714185"/>
                <a:gridCol w="795872"/>
                <a:gridCol w="1061843"/>
              </a:tblGrid>
              <a:tr h="121444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Наличие квалификации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Всего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% к общему числу педагогических работников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704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Квалификационные категории: высшая 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3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14,3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5673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Квалификационные категории: первая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13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61,9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7556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Не имеющие квалификационной категории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5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23,8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481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34817" name="Object 1"/>
          <p:cNvGraphicFramePr>
            <a:graphicFrameLocks noChangeAspect="1"/>
          </p:cNvGraphicFramePr>
          <p:nvPr/>
        </p:nvGraphicFramePr>
        <p:xfrm>
          <a:off x="0" y="457200"/>
          <a:ext cx="3238500" cy="182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22" name="Диаграмма" r:id="rId3" imgW="3238481" imgH="1828800" progId="MSGraph.Chart.8">
                  <p:embed/>
                </p:oleObj>
              </mc:Choice>
              <mc:Fallback>
                <p:oleObj name="Диаграмма" r:id="rId3" imgW="3238481" imgH="1828800" progId="MSGraph.Chart.8">
                  <p:embed/>
                  <p:pic>
                    <p:nvPicPr>
                      <p:cNvPr id="0" name="Picture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457200"/>
                        <a:ext cx="3238500" cy="1828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4820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34819" name="Object 3"/>
          <p:cNvGraphicFramePr>
            <a:graphicFrameLocks noChangeAspect="1"/>
          </p:cNvGraphicFramePr>
          <p:nvPr/>
        </p:nvGraphicFramePr>
        <p:xfrm>
          <a:off x="4214788" y="3143248"/>
          <a:ext cx="4286302" cy="307183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23" name="Диаграмма" r:id="rId5" imgW="3200419" imgH="2286067" progId="MSGraph.Chart.8">
                  <p:embed/>
                </p:oleObj>
              </mc:Choice>
              <mc:Fallback>
                <p:oleObj name="Диаграмма" r:id="rId5" imgW="3200419" imgH="2286067" progId="MSGraph.Chart.8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14788" y="3143248"/>
                        <a:ext cx="4286302" cy="307183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217</TotalTime>
  <Words>789</Words>
  <Application>Microsoft Office PowerPoint</Application>
  <PresentationFormat>Экран (4:3)</PresentationFormat>
  <Paragraphs>243</Paragraphs>
  <Slides>25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7" baseType="lpstr">
      <vt:lpstr>Поток</vt:lpstr>
      <vt:lpstr>Диаграмма</vt:lpstr>
      <vt:lpstr>Миссия школы. </vt:lpstr>
      <vt:lpstr>«Наша новая школа».</vt:lpstr>
      <vt:lpstr>Презентация PowerPoint</vt:lpstr>
      <vt:lpstr>Презентация PowerPoint</vt:lpstr>
      <vt:lpstr>Перспективная модель работы               к 2019 году</vt:lpstr>
      <vt:lpstr>Ожидаемый результат</vt:lpstr>
      <vt:lpstr>Структура образовательного учреждения</vt:lpstr>
      <vt:lpstr>Сведения о кадрах                   образование педагогов</vt:lpstr>
      <vt:lpstr>Презентация PowerPoint</vt:lpstr>
      <vt:lpstr>Динамика развития успеваемости учащихся</vt:lpstr>
      <vt:lpstr>   Результаты итоговой аттестации выпускников XI классовв 2013 учебном году  </vt:lpstr>
      <vt:lpstr>Транспортное обеспечение</vt:lpstr>
      <vt:lpstr>Дополнительное образование</vt:lpstr>
      <vt:lpstr>Хореографический кружок«Иремель» руководитель Хисаметдинова А. А.</vt:lpstr>
      <vt:lpstr>Сборная учителей- против сборной старшеклассников</vt:lpstr>
      <vt:lpstr> выступление школьного ансамбля «Иремель» </vt:lpstr>
      <vt:lpstr>Презентация PowerPoint</vt:lpstr>
      <vt:lpstr>Что нужно изменить…</vt:lpstr>
      <vt:lpstr>Презентация PowerPoint</vt:lpstr>
      <vt:lpstr>Создание системы поддержки талантливых учащихся</vt:lpstr>
      <vt:lpstr>Развитие учительского потенциала</vt:lpstr>
      <vt:lpstr>Создание современной школьной инфраструктуры</vt:lpstr>
      <vt:lpstr>Развитие самостоятельности школы</vt:lpstr>
      <vt:lpstr>Обеспечение условий для развития здоровья учащихся</vt:lpstr>
      <vt:lpstr>На что бы мы потратили много-много денег, если бы они у нас были…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Миссия школы. </dc:title>
  <dc:creator>PC-1</dc:creator>
  <cp:lastModifiedBy>СОШ д. Мулдакаево</cp:lastModifiedBy>
  <cp:revision>23</cp:revision>
  <dcterms:created xsi:type="dcterms:W3CDTF">2014-01-22T15:33:26Z</dcterms:created>
  <dcterms:modified xsi:type="dcterms:W3CDTF">2018-01-24T15:25:59Z</dcterms:modified>
</cp:coreProperties>
</file>