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2"/>
    <p:sldId id="256" r:id="rId3"/>
    <p:sldId id="261" r:id="rId4"/>
    <p:sldId id="297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300" r:id="rId14"/>
    <p:sldId id="271" r:id="rId15"/>
    <p:sldId id="314" r:id="rId16"/>
    <p:sldId id="272" r:id="rId17"/>
    <p:sldId id="273" r:id="rId18"/>
    <p:sldId id="298" r:id="rId19"/>
    <p:sldId id="274" r:id="rId20"/>
    <p:sldId id="299" r:id="rId21"/>
    <p:sldId id="303" r:id="rId22"/>
    <p:sldId id="275" r:id="rId23"/>
    <p:sldId id="304" r:id="rId24"/>
    <p:sldId id="315" r:id="rId25"/>
    <p:sldId id="277" r:id="rId26"/>
    <p:sldId id="278" r:id="rId27"/>
    <p:sldId id="310" r:id="rId28"/>
    <p:sldId id="309" r:id="rId29"/>
    <p:sldId id="279" r:id="rId30"/>
    <p:sldId id="311" r:id="rId31"/>
    <p:sldId id="312" r:id="rId32"/>
    <p:sldId id="313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305" r:id="rId44"/>
    <p:sldId id="306" r:id="rId45"/>
    <p:sldId id="292" r:id="rId46"/>
    <p:sldId id="293" r:id="rId47"/>
    <p:sldId id="307" r:id="rId48"/>
  </p:sldIdLst>
  <p:sldSz cx="9223375" cy="696436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1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480" y="1901952"/>
            <a:ext cx="8449056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ts val="3792"/>
              </a:lnSpc>
              <a:spcAft>
                <a:spcPts val="3360"/>
              </a:spcAft>
            </a:pPr>
            <a:r>
              <a:rPr lang="ru" sz="2800" b="1" dirty="0" smtClean="0">
                <a:solidFill>
                  <a:srgbClr val="FF0000"/>
                </a:solidFill>
                <a:latin typeface="Times New Roman"/>
              </a:rPr>
              <a:t>МАСТЕР КЛАСС «ЭФФЕКТИВНАЯ ПОДГОТОВКА К ЕГЭ»</a:t>
            </a:r>
          </a:p>
          <a:p>
            <a:pPr indent="0" algn="ctr">
              <a:lnSpc>
                <a:spcPts val="3792"/>
              </a:lnSpc>
              <a:spcAft>
                <a:spcPts val="3360"/>
              </a:spcAft>
            </a:pPr>
            <a:r>
              <a:rPr lang="ru" sz="2800" b="1" dirty="0" smtClean="0">
                <a:solidFill>
                  <a:srgbClr val="FF0000"/>
                </a:solidFill>
                <a:latin typeface="Times New Roman"/>
              </a:rPr>
              <a:t>Работа </a:t>
            </a:r>
            <a:r>
              <a:rPr lang="ru" sz="2800" b="1" dirty="0" smtClean="0">
                <a:solidFill>
                  <a:srgbClr val="FF0000"/>
                </a:solidFill>
                <a:latin typeface="Times New Roman"/>
              </a:rPr>
              <a:t>с понятиями при подготовке к ЕГЭ по обществознанию</a:t>
            </a:r>
            <a:endParaRPr lang="ru" sz="2800" b="1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50436" y="5244398"/>
            <a:ext cx="4610100" cy="6359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Автор: учитель истории и обществознания ВК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Обухова Наталья Сергеевна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30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265" y="1319784"/>
            <a:ext cx="3794760" cy="53309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36776" y="256032"/>
            <a:ext cx="1228344" cy="1402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2D2132"/>
                </a:solidFill>
                <a:latin typeface="Century Schoolbook"/>
              </a:rPr>
              <a:t>Помните </a:t>
            </a:r>
            <a:r>
              <a:rPr lang="ru" sz="1200" i="1">
                <a:solidFill>
                  <a:srgbClr val="544E5A"/>
                </a:solidFill>
                <a:latin typeface="Calibri"/>
              </a:rPr>
              <a:t>«</a:t>
            </a:r>
            <a:r>
              <a:rPr lang="ru" sz="1050" b="1">
                <a:solidFill>
                  <a:srgbClr val="2D2132"/>
                </a:solidFill>
                <a:latin typeface="Century Schoolbook"/>
              </a:rPr>
              <a:t>общество*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375218"/>
              </p:ext>
            </p:extLst>
          </p:nvPr>
        </p:nvGraphicFramePr>
        <p:xfrm>
          <a:off x="295656" y="454152"/>
          <a:ext cx="3855720" cy="2581656"/>
        </p:xfrm>
        <a:graphic>
          <a:graphicData uri="http://schemas.openxmlformats.org/drawingml/2006/table">
            <a:tbl>
              <a:tblPr/>
              <a:tblGrid>
                <a:gridCol w="1069848"/>
                <a:gridCol w="2785872"/>
              </a:tblGrid>
              <a:tr h="688848">
                <a:tc>
                  <a:txBody>
                    <a:bodyPr/>
                    <a:lstStyle/>
                    <a:p>
                      <a:pPr marL="114300" marR="292100" indent="0">
                        <a:lnSpc>
                          <a:spcPts val="1128"/>
                        </a:lnSpc>
                      </a:pPr>
                      <a:r>
                        <a:rPr lang="ru" sz="850" dirty="0">
                          <a:solidFill>
                            <a:srgbClr val="544E5A"/>
                          </a:solidFill>
                          <a:latin typeface="Times New Roman"/>
                        </a:rPr>
                        <a:t>В широком смысле слова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128"/>
                        </a:lnSpc>
                      </a:pP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Обособившаяся от природы, но тесно с ней связанная часть материального мира, которая включает в себя: способы взаимодействия людей: формы объединения людей</a:t>
                      </a:r>
                    </a:p>
                  </a:txBody>
                  <a:tcPr marL="0" marR="0" marT="0" marB="0" anchor="ctr"/>
                </a:tc>
              </a:tr>
              <a:tr h="286512">
                <a:tc>
                  <a:txBody>
                    <a:bodyPr/>
                    <a:lstStyle/>
                    <a:p>
                      <a:pPr marL="114300" indent="0"/>
                      <a:r>
                        <a:rPr lang="ru" sz="850" dirty="0">
                          <a:solidFill>
                            <a:srgbClr val="544E5A"/>
                          </a:solidFill>
                          <a:latin typeface="Times New Roman"/>
                        </a:rPr>
                        <a:t>В </a:t>
                      </a:r>
                      <a:r>
                        <a:rPr lang="ru-RU" sz="850" dirty="0" smtClean="0">
                          <a:solidFill>
                            <a:srgbClr val="544E5A"/>
                          </a:solidFill>
                          <a:latin typeface="Times New Roman"/>
                        </a:rPr>
                        <a:t>УЗ</a:t>
                      </a:r>
                      <a:r>
                        <a:rPr lang="en-US" sz="850" dirty="0" smtClean="0">
                          <a:solidFill>
                            <a:srgbClr val="544E5A"/>
                          </a:solidFill>
                          <a:latin typeface="Times New Roman"/>
                        </a:rPr>
                        <a:t>KOM</a:t>
                      </a:r>
                      <a:endParaRPr lang="en-US" sz="850" dirty="0">
                        <a:solidFill>
                          <a:srgbClr val="544E5A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indent="0" algn="just">
                        <a:lnSpc>
                          <a:spcPts val="1128"/>
                        </a:lnSpc>
                      </a:pP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Круг людей, объединённых общностью цели, интересов, происхождения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 (например, общество нумизматов. дворянское собрание </a:t>
                      </a: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\</a:t>
                      </a:r>
                    </a:p>
                  </a:txBody>
                  <a:tcPr marL="0" marR="0" marT="0" marB="0" anchor="ctr"/>
                </a:tc>
              </a:tr>
              <a:tr h="259080">
                <a:tc rowSpan="4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</a:tr>
              <a:tr h="542544">
                <a:tc v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104"/>
                        </a:lnSpc>
                      </a:pP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Отдельное конкретное общество, страна, государство, регион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 (например, современное российское общество, французское общества)</a:t>
                      </a:r>
                    </a:p>
                  </a:txBody>
                  <a:tcPr marL="0" marR="0" marT="0" marB="0" anchor="ctr"/>
                </a:tc>
              </a:tr>
              <a:tr h="542544">
                <a:tc v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104"/>
                        </a:lnSpc>
                      </a:pPr>
                      <a:r>
                        <a:rPr lang="ru" sz="800" i="1" dirty="0">
                          <a:solidFill>
                            <a:srgbClr val="544E5A"/>
                          </a:solidFill>
                          <a:latin typeface="Century Schoolbook"/>
                        </a:rPr>
                        <a:t>Исторический этап</a:t>
                      </a:r>
                      <a:r>
                        <a:rPr lang="ru" sz="850" cap="small" dirty="0">
                          <a:solidFill>
                            <a:srgbClr val="544E5A"/>
                          </a:solidFill>
                          <a:latin typeface="Times New Roman"/>
                        </a:rPr>
                        <a:t> й </a:t>
                      </a:r>
                      <a:r>
                        <a:rPr lang="ru" sz="800" i="1" dirty="0">
                          <a:solidFill>
                            <a:srgbClr val="544E5A"/>
                          </a:solidFill>
                          <a:latin typeface="Century Schoolbook"/>
                        </a:rPr>
                        <a:t>развитии человечества </a:t>
                      </a:r>
                      <a:r>
                        <a:rPr lang="ru" sz="850" dirty="0">
                          <a:solidFill>
                            <a:srgbClr val="544E5A"/>
                          </a:solidFill>
                          <a:latin typeface="Times New Roman"/>
                        </a:rPr>
                        <a:t>(напрнмф, феодальное общество, капиталистическое общество </a:t>
                      </a:r>
                      <a:endParaRPr lang="ru" sz="800" i="1" dirty="0">
                        <a:solidFill>
                          <a:srgbClr val="544E5A"/>
                        </a:solidFill>
                        <a:latin typeface="Century Schoolbook"/>
                      </a:endParaRPr>
                    </a:p>
                  </a:txBody>
                  <a:tcPr marL="0" marR="0" marT="0" marB="0" anchor="ctr"/>
                </a:tc>
              </a:tr>
              <a:tr h="262128">
                <a:tc v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Человечество в целом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3672" y="3188208"/>
            <a:ext cx="3770376" cy="4663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203200" algn="just">
              <a:lnSpc>
                <a:spcPts val="1200"/>
              </a:lnSpc>
            </a:pPr>
            <a:r>
              <a:rPr lang="ru" sz="1100" i="1">
                <a:solidFill>
                  <a:srgbClr val="544E5A"/>
                </a:solidFill>
                <a:latin typeface="Calibri"/>
              </a:rPr>
              <a:t>Социальная мобильность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 (от.чат. </a:t>
            </a:r>
            <a:r>
              <a:rPr lang="en-US" sz="1000" b="1">
                <a:solidFill>
                  <a:srgbClr val="544E5A"/>
                </a:solidFill>
                <a:latin typeface="Arial Unicode MS"/>
              </a:rPr>
              <a:t>mubilis </a:t>
            </a:r>
            <a:r>
              <a:rPr lang="ru" sz="1000" b="1">
                <a:latin typeface="Arial Unicode MS"/>
              </a:rPr>
              <a:t>— 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подвижный) </a:t>
            </a:r>
            <a:r>
              <a:rPr lang="ru" sz="1000" b="1">
                <a:latin typeface="Arial Unicode MS"/>
              </a:rPr>
              <a:t>— </a:t>
            </a:r>
            <a:r>
              <a:rPr lang="ru" sz="1000" b="1" i="1">
                <a:solidFill>
                  <a:srgbClr val="544E5A"/>
                </a:solidFill>
                <a:latin typeface="Times New Roman"/>
              </a:rPr>
              <a:t>перемещение групп или индивидов в социальной структуре об щества, изменение их статуса.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202916"/>
              </p:ext>
            </p:extLst>
          </p:nvPr>
        </p:nvGraphicFramePr>
        <p:xfrm>
          <a:off x="414528" y="3742944"/>
          <a:ext cx="3828288" cy="1542288"/>
        </p:xfrm>
        <a:graphic>
          <a:graphicData uri="http://schemas.openxmlformats.org/drawingml/2006/table">
            <a:tbl>
              <a:tblPr/>
              <a:tblGrid>
                <a:gridCol w="1088136"/>
                <a:gridCol w="2740152"/>
              </a:tblGrid>
              <a:tr h="201168">
                <a:tc gridSpan="2">
                  <a:txBody>
                    <a:bodyPr/>
                    <a:lstStyle/>
                    <a:p>
                      <a:pPr indent="0" algn="ctr"/>
                      <a:r>
                        <a:rPr lang="ru" sz="850" dirty="0">
                          <a:solidFill>
                            <a:srgbClr val="544E5A"/>
                          </a:solidFill>
                          <a:latin typeface="Times New Roman"/>
                        </a:rPr>
                        <a:t>Виды соципьной мобильности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</a:tr>
              <a:tr h="640080">
                <a:tc>
                  <a:txBody>
                    <a:bodyPr/>
                    <a:lstStyle/>
                    <a:p>
                      <a:pPr indent="0"/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Вертикальная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128"/>
                        </a:lnSpc>
                      </a:pP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Движение ввер* </a:t>
                      </a: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(восходящая мобильность)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 или вниз </a:t>
                      </a:r>
                      <a:r>
                        <a:rPr lang="ru" sz="800" i="1">
                          <a:solidFill>
                            <a:srgbClr val="544E5A"/>
                          </a:solidFill>
                          <a:latin typeface="Century Schoolbook"/>
                        </a:rPr>
                        <a:t>(нисходящая мобильность)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 по социально-зкоеомвческой шкале, связанное </a:t>
                      </a:r>
                      <a:r>
                        <a:rPr lang="ru" sz="850">
                          <a:solidFill>
                            <a:srgbClr val="405994"/>
                          </a:solidFill>
                          <a:latin typeface="Times New Roman"/>
                        </a:rPr>
                        <a:t>е 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изменением места </a:t>
                      </a:r>
                      <a:r>
                        <a:rPr lang="ru" sz="850">
                          <a:solidFill>
                            <a:srgbClr val="405994"/>
                          </a:solidFill>
                          <a:latin typeface="Times New Roman"/>
                        </a:rPr>
                        <a:t>в 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социальной иерархи</a:t>
                      </a:r>
                    </a:p>
                  </a:txBody>
                  <a:tcPr marL="0" marR="0" marT="0" marB="0" anchor="b"/>
                </a:tc>
              </a:tr>
              <a:tr h="701040">
                <a:tc>
                  <a:txBody>
                    <a:bodyPr/>
                    <a:lstStyle/>
                    <a:p>
                      <a:pPr indent="0"/>
                      <a:r>
                        <a:rPr lang="ru" sz="800" i="1" dirty="0" smtClean="0">
                          <a:solidFill>
                            <a:srgbClr val="544E5A"/>
                          </a:solidFill>
                          <a:latin typeface="Century Schoolbook"/>
                        </a:rPr>
                        <a:t>Горизонтал </a:t>
                      </a:r>
                      <a:r>
                        <a:rPr lang="ru" sz="800" i="1" dirty="0">
                          <a:solidFill>
                            <a:srgbClr val="544E5A"/>
                          </a:solidFill>
                          <a:latin typeface="Century Schoolbook"/>
                        </a:rPr>
                        <a:t>ьная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104"/>
                        </a:lnSpc>
                      </a:pP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Географическое перемещение между районами, городами и </a:t>
                      </a:r>
                      <a:r>
                        <a:rPr lang="ru" sz="850">
                          <a:solidFill>
                            <a:srgbClr val="898989"/>
                          </a:solidFill>
                          <a:latin typeface="Times New Roman"/>
                        </a:rPr>
                        <a:t>г. 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д. или смена позиции </a:t>
                      </a:r>
                      <a:r>
                        <a:rPr lang="ru" sz="850">
                          <a:solidFill>
                            <a:srgbClr val="898989"/>
                          </a:solidFill>
                          <a:latin typeface="Times New Roman"/>
                        </a:rPr>
                        <a:t>на 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одном социально-гкоппшшееиои ипппне </a:t>
                      </a:r>
                      <a:r>
                        <a:rPr lang="ru" sz="850">
                          <a:solidFill>
                            <a:srgbClr val="898989"/>
                          </a:solidFill>
                          <a:latin typeface="Times New Roman"/>
                        </a:rPr>
                        <a:t>т </a:t>
                      </a:r>
                      <a:r>
                        <a:rPr lang="ru" sz="850">
                          <a:solidFill>
                            <a:srgbClr val="544E5A"/>
                          </a:solidFill>
                          <a:latin typeface="Times New Roman"/>
                        </a:rPr>
                        <a:t>е бег изменения статуса И и рофессконадышй карьеризм з-)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4696" y="5535168"/>
            <a:ext cx="4788408" cy="76993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2880"/>
              </a:lnSpc>
            </a:pPr>
            <a:r>
              <a:rPr lang="ru" sz="2300" b="1" dirty="0">
                <a:solidFill>
                  <a:srgbClr val="026CBB"/>
                </a:solidFill>
                <a:latin typeface="Calibri"/>
              </a:rPr>
              <a:t>Доктор наук - смешанный статус Штраф - вид </a:t>
            </a:r>
            <a:r>
              <a:rPr lang="ru" sz="2300" b="1" dirty="0" smtClean="0">
                <a:solidFill>
                  <a:srgbClr val="026CBB"/>
                </a:solidFill>
                <a:latin typeface="Calibri"/>
              </a:rPr>
              <a:t>гражданско-правовой</a:t>
            </a:r>
            <a:endParaRPr lang="ru" sz="900" dirty="0">
              <a:solidFill>
                <a:srgbClr val="A6A6A6"/>
              </a:solidFill>
              <a:latin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3320" y="440436"/>
            <a:ext cx="5257800" cy="6400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-RU" sz="3900" b="1" spc="-50" dirty="0" smtClean="0">
                <a:solidFill>
                  <a:srgbClr val="026CBB"/>
                </a:solidFill>
                <a:latin typeface="Calibri"/>
              </a:rPr>
              <a:t>О</a:t>
            </a:r>
            <a:r>
              <a:rPr lang="ru" sz="3900" b="1" spc="-50" dirty="0" smtClean="0">
                <a:solidFill>
                  <a:srgbClr val="026CBB"/>
                </a:solidFill>
                <a:latin typeface="Calibri"/>
              </a:rPr>
              <a:t>пределения в пособиях</a:t>
            </a:r>
            <a:endParaRPr lang="ru" sz="3900" b="1" spc="-50" dirty="0">
              <a:solidFill>
                <a:srgbClr val="026CBB"/>
              </a:solidFill>
              <a:latin typeface="Calibri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6214872"/>
            <a:ext cx="545592" cy="432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76" y="6254496"/>
            <a:ext cx="219456" cy="268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256" y="6233160"/>
            <a:ext cx="302957" cy="3962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57600" y="1767840"/>
            <a:ext cx="4885944" cy="18745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Aft>
                <a:spcPts val="840"/>
              </a:spcAft>
            </a:pPr>
            <a:r>
              <a:rPr lang="ru" sz="2300" dirty="0">
                <a:solidFill>
                  <a:srgbClr val="2D2132"/>
                </a:solidFill>
                <a:latin typeface="Calibri"/>
              </a:rPr>
              <a:t>Социальная мобильность</a:t>
            </a:r>
          </a:p>
          <a:p>
            <a:pPr indent="0">
              <a:lnSpc>
                <a:spcPts val="1944"/>
              </a:lnSpc>
              <a:spcAft>
                <a:spcPts val="210"/>
              </a:spcAft>
            </a:pPr>
            <a:r>
              <a:rPr lang="ru" sz="1700" b="1" dirty="0">
                <a:solidFill>
                  <a:srgbClr val="2D2132"/>
                </a:solidFill>
                <a:latin typeface="Calibri"/>
              </a:rPr>
              <a:t>Социальная мобильность — это </a:t>
            </a:r>
            <a:r>
              <a:rPr lang="ru" sz="1400" u="sng" dirty="0">
                <a:solidFill>
                  <a:srgbClr val="2D2132"/>
                </a:solidFill>
                <a:latin typeface="Arial Unicode MS"/>
              </a:rPr>
              <a:t>возможность</a:t>
            </a:r>
            <a:r>
              <a:rPr lang="ru" sz="1400" dirty="0">
                <a:solidFill>
                  <a:srgbClr val="2D2132"/>
                </a:solidFill>
                <a:latin typeface="Arial Unicode MS"/>
              </a:rPr>
              <a:t> смены </a:t>
            </a:r>
            <a:r>
              <a:rPr lang="ru" sz="1700" b="1" dirty="0">
                <a:solidFill>
                  <a:srgbClr val="2D2132"/>
                </a:solidFill>
                <a:latin typeface="Calibri"/>
              </a:rPr>
              <a:t>социального </a:t>
            </a:r>
            <a:r>
              <a:rPr lang="ru" sz="1400" u="sng" dirty="0">
                <a:solidFill>
                  <a:srgbClr val="2D2132"/>
                </a:solidFill>
                <a:latin typeface="Arial Unicode MS"/>
              </a:rPr>
              <a:t>слоя.</a:t>
            </a:r>
            <a:r>
              <a:rPr lang="ru" sz="1400" dirty="0">
                <a:solidFill>
                  <a:srgbClr val="2D2132"/>
                </a:solidFill>
                <a:latin typeface="Arial Unicode MS"/>
              </a:rPr>
              <a:t> Понятие </a:t>
            </a:r>
            <a:r>
              <a:rPr lang="ru" sz="1700" b="1" dirty="0">
                <a:solidFill>
                  <a:srgbClr val="2D2132"/>
                </a:solidFill>
                <a:latin typeface="Calibri"/>
              </a:rPr>
              <a:t>социальной мобильности </a:t>
            </a:r>
            <a:r>
              <a:rPr lang="ru" sz="1400" dirty="0">
                <a:solidFill>
                  <a:srgbClr val="2D2132"/>
                </a:solidFill>
                <a:latin typeface="Arial Unicode MS"/>
              </a:rPr>
              <a:t>близко по значению </a:t>
            </a:r>
            <a:r>
              <a:rPr lang="ru" sz="1400" dirty="0">
                <a:solidFill>
                  <a:srgbClr val="544E5A"/>
                </a:solidFill>
                <a:latin typeface="Arial Unicode MS"/>
              </a:rPr>
              <a:t>к </a:t>
            </a:r>
            <a:r>
              <a:rPr lang="ru" sz="1400" dirty="0">
                <a:solidFill>
                  <a:srgbClr val="2D2132"/>
                </a:solidFill>
                <a:latin typeface="Arial Unicode MS"/>
              </a:rPr>
              <a:t>понятию </a:t>
            </a:r>
            <a:r>
              <a:rPr lang="ru" sz="1700" b="1" dirty="0">
                <a:solidFill>
                  <a:srgbClr val="2D2132"/>
                </a:solidFill>
                <a:latin typeface="Calibri"/>
              </a:rPr>
              <a:t>социального </a:t>
            </a:r>
            <a:r>
              <a:rPr lang="ru" sz="1400" dirty="0">
                <a:solidFill>
                  <a:srgbClr val="2D2132"/>
                </a:solidFill>
                <a:latin typeface="Arial Unicode MS"/>
              </a:rPr>
              <a:t>лифта или </a:t>
            </a:r>
            <a:r>
              <a:rPr lang="ru" sz="1400" u="sng" dirty="0">
                <a:solidFill>
                  <a:srgbClr val="2D2132"/>
                </a:solidFill>
                <a:latin typeface="Arial Unicode MS"/>
              </a:rPr>
              <a:t>карьеры.</a:t>
            </a:r>
          </a:p>
          <a:p>
            <a:pPr indent="0">
              <a:spcAft>
                <a:spcPts val="210"/>
              </a:spcAft>
            </a:pPr>
            <a:r>
              <a:rPr lang="ru" sz="1400" dirty="0">
                <a:solidFill>
                  <a:srgbClr val="5D2090"/>
                </a:solidFill>
                <a:latin typeface="Arial Unicode MS"/>
              </a:rPr>
              <a:t>Социальная мобильность — Википедия</a:t>
            </a:r>
          </a:p>
          <a:p>
            <a:pPr indent="0">
              <a:spcAft>
                <a:spcPts val="3150"/>
              </a:spcAft>
            </a:pPr>
            <a:r>
              <a:rPr lang="en-US" sz="1200" b="1" dirty="0">
                <a:solidFill>
                  <a:srgbClr val="267E3A"/>
                </a:solidFill>
                <a:latin typeface="Calibri"/>
              </a:rPr>
              <a:t>ru.wikipedia.org </a:t>
            </a:r>
            <a:r>
              <a:rPr lang="ru" sz="1100" dirty="0">
                <a:solidFill>
                  <a:srgbClr val="267E3A"/>
                </a:solidFill>
                <a:latin typeface="Arial Unicode MS"/>
              </a:rPr>
              <a:t>:■ Социальная мобильность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15056" y="4194048"/>
            <a:ext cx="5724144" cy="163677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Bef>
                <a:spcPts val="3150"/>
              </a:spcBef>
              <a:spcAft>
                <a:spcPts val="210"/>
              </a:spcAft>
            </a:pPr>
            <a:r>
              <a:rPr lang="en-US" sz="1400">
                <a:solidFill>
                  <a:srgbClr val="544E5A"/>
                </a:solidFill>
                <a:latin typeface="Arial Unicode MS"/>
              </a:rPr>
              <a:t>w </a:t>
            </a:r>
            <a:r>
              <a:rPr lang="ru" sz="1700" b="1">
                <a:solidFill>
                  <a:srgbClr val="5D2090"/>
                </a:solidFill>
                <a:latin typeface="Calibri"/>
              </a:rPr>
              <a:t>Социальная мобильность — </a:t>
            </a:r>
            <a:r>
              <a:rPr lang="ru" sz="1400">
                <a:solidFill>
                  <a:srgbClr val="5D2090"/>
                </a:solidFill>
                <a:latin typeface="Arial Unicode MS"/>
              </a:rPr>
              <a:t>Википедия</a:t>
            </a:r>
          </a:p>
          <a:p>
            <a:pPr marL="254000" indent="0" algn="just">
              <a:spcAft>
                <a:spcPts val="210"/>
              </a:spcAft>
            </a:pPr>
            <a:r>
              <a:rPr lang="en-US" sz="1200" b="1">
                <a:solidFill>
                  <a:srgbClr val="267E3A"/>
                </a:solidFill>
                <a:latin typeface="Calibri"/>
              </a:rPr>
              <a:t>ru.wikipedia.org </a:t>
            </a:r>
            <a:r>
              <a:rPr lang="ru" sz="1100">
                <a:solidFill>
                  <a:srgbClr val="267E3A"/>
                </a:solidFill>
                <a:latin typeface="Arial Unicode MS"/>
              </a:rPr>
              <a:t>&gt; Социальная мобильность </a:t>
            </a:r>
            <a:r>
              <a:rPr lang="ru" sz="950">
                <a:solidFill>
                  <a:srgbClr val="81BC81"/>
                </a:solidFill>
                <a:latin typeface="Century Schoolbook"/>
              </a:rPr>
              <a:t>т</a:t>
            </a:r>
          </a:p>
          <a:p>
            <a:pPr marL="254000" marR="139700" indent="0" algn="just">
              <a:lnSpc>
                <a:spcPts val="1368"/>
              </a:lnSpc>
              <a:spcAft>
                <a:spcPts val="1680"/>
              </a:spcAft>
            </a:pP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Социальная мобильность —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это возможность смены 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социального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слоя. Понятие 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социальной мобильности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близко по значению </a:t>
            </a:r>
            <a:r>
              <a:rPr lang="ru" sz="1100">
                <a:solidFill>
                  <a:srgbClr val="898989"/>
                </a:solidFill>
                <a:latin typeface="Arial Unicode MS"/>
              </a:rPr>
              <a:t>к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понятию 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социального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лифта или...</a:t>
            </a:r>
          </a:p>
          <a:p>
            <a:pPr indent="0">
              <a:lnSpc>
                <a:spcPts val="1536"/>
              </a:lnSpc>
            </a:pPr>
            <a:r>
              <a:rPr lang="en-US" sz="1700" b="1">
                <a:solidFill>
                  <a:srgbClr val="544E5A"/>
                </a:solidFill>
                <a:latin typeface="Calibri"/>
              </a:rPr>
              <a:t>S </a:t>
            </a:r>
            <a:r>
              <a:rPr lang="ru" sz="1700" b="1">
                <a:solidFill>
                  <a:srgbClr val="0B04CA"/>
                </a:solidFill>
                <a:latin typeface="Calibri"/>
              </a:rPr>
              <a:t>Социальная мобильность</a:t>
            </a:r>
          </a:p>
          <a:p>
            <a:pPr marL="254000" indent="0" algn="just">
              <a:lnSpc>
                <a:spcPts val="1536"/>
              </a:lnSpc>
            </a:pPr>
            <a:r>
              <a:rPr lang="en-US" sz="1200" b="1">
                <a:solidFill>
                  <a:srgbClr val="267E3A"/>
                </a:solidFill>
                <a:latin typeface="Calibri"/>
              </a:rPr>
              <a:t>StudFiles.net </a:t>
            </a:r>
            <a:r>
              <a:rPr lang="ru" sz="1100">
                <a:solidFill>
                  <a:srgbClr val="267E3A"/>
                </a:solidFill>
                <a:latin typeface="Arial Unicode MS"/>
              </a:rPr>
              <a:t>&gt; </a:t>
            </a:r>
            <a:r>
              <a:rPr lang="en-US" sz="1100">
                <a:solidFill>
                  <a:srgbClr val="267E3A"/>
                </a:solidFill>
                <a:latin typeface="Arial Unicode MS"/>
              </a:rPr>
              <a:t>preview/1863810^ </a:t>
            </a:r>
            <a:r>
              <a:rPr lang="ru" sz="1100">
                <a:solidFill>
                  <a:srgbClr val="81BC81"/>
                </a:solidFill>
                <a:latin typeface="Arial Unicode MS"/>
              </a:rPr>
              <a:t>▼</a:t>
            </a:r>
          </a:p>
          <a:p>
            <a:pPr marL="254000" indent="0" algn="just">
              <a:lnSpc>
                <a:spcPts val="1536"/>
              </a:lnSpc>
            </a:pP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Социальная мобильность —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это возможность смены </a:t>
            </a:r>
            <a:r>
              <a:rPr lang="ru" sz="1000" b="1">
                <a:solidFill>
                  <a:srgbClr val="544E5A"/>
                </a:solidFill>
                <a:latin typeface="Arial Unicode MS"/>
              </a:rPr>
              <a:t>социального </a:t>
            </a:r>
            <a:r>
              <a:rPr lang="ru" sz="1100">
                <a:solidFill>
                  <a:srgbClr val="544E5A"/>
                </a:solidFill>
                <a:latin typeface="Arial Unicode MS"/>
              </a:rPr>
              <a:t>слоя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61872" y="6205728"/>
            <a:ext cx="1258824" cy="4785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/>
            <a:r>
              <a:rPr lang="ru" sz="1900">
                <a:solidFill>
                  <a:srgbClr val="026CBB"/>
                </a:solidFill>
                <a:latin typeface="Calibri"/>
              </a:rPr>
              <a:t>оссийский</a:t>
            </a:r>
          </a:p>
          <a:p>
            <a:pPr marL="254000" indent="0"/>
            <a:r>
              <a:rPr lang="ru" sz="1900">
                <a:solidFill>
                  <a:srgbClr val="026CBB"/>
                </a:solidFill>
                <a:latin typeface="Calibri"/>
              </a:rPr>
              <a:t>учебник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433816" y="6477000"/>
            <a:ext cx="170688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14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7724" y="2800159"/>
            <a:ext cx="2118360" cy="4511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-RU" sz="3900" b="1" spc="-50" dirty="0" smtClean="0">
                <a:solidFill>
                  <a:srgbClr val="026CBB"/>
                </a:solidFill>
                <a:latin typeface="Calibri"/>
              </a:rPr>
              <a:t>П</a:t>
            </a:r>
            <a:r>
              <a:rPr lang="ru" sz="3900" b="1" spc="-50" dirty="0" smtClean="0">
                <a:solidFill>
                  <a:srgbClr val="026CBB"/>
                </a:solidFill>
                <a:latin typeface="Calibri"/>
              </a:rPr>
              <a:t>омощь 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Calibri"/>
              </a:rPr>
              <a:t>интернета</a:t>
            </a:r>
            <a:endParaRPr lang="ru" sz="3900" b="1" spc="-50" dirty="0">
              <a:solidFill>
                <a:srgbClr val="026CBB"/>
              </a:solidFill>
              <a:latin typeface="Calibri"/>
            </a:endParaRPr>
          </a:p>
        </p:txBody>
      </p:sp>
      <p:pic>
        <p:nvPicPr>
          <p:cNvPr id="13" name="Picture 245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"/>
          <a:stretch/>
        </p:blipFill>
        <p:spPr>
          <a:xfrm>
            <a:off x="2240281" y="220599"/>
            <a:ext cx="6812280" cy="5610225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05712" y="1883664"/>
            <a:ext cx="5306568" cy="165506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>
                <a:solidFill>
                  <a:srgbClr val="026CBB"/>
                </a:solidFill>
                <a:latin typeface="Calibri"/>
              </a:rPr>
              <a:t>3.</a:t>
            </a:r>
            <a:r>
              <a:rPr lang="ru" sz="3900" b="1" spc="-50" dirty="0">
                <a:latin typeface="Calibri"/>
              </a:rPr>
              <a:t> </a:t>
            </a:r>
            <a:r>
              <a:rPr lang="ru" sz="3900" b="1" spc="-50" dirty="0">
                <a:solidFill>
                  <a:srgbClr val="026CBB"/>
                </a:solidFill>
                <a:latin typeface="Calibri"/>
              </a:rPr>
              <a:t>ОПЫТ ПОДГОТОВКИ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480" y="932687"/>
            <a:ext cx="8522208" cy="617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r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sz="12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ОЦЕНИВАНИЯ</a:t>
            </a:r>
            <a:r>
              <a:rPr lang="ru-RU" sz="1200" b="1" i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algn="ctr">
              <a:lnSpc>
                <a:spcPct val="150000"/>
              </a:lnSpc>
              <a:spcAft>
                <a:spcPts val="0"/>
              </a:spcAft>
            </a:pP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«5 б»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ставиться, если ученик:                            </a:t>
            </a:r>
            <a:r>
              <a:rPr lang="ru-RU" sz="1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(10-9 терминов)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 работу без ошибок.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Допустил не более одного недочета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«4 б»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ставиться, если ученик: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Выполнил работу полностью, но допустил в ней: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более одной негрубой ошибки или одного недочета;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не более двух недочетов.                       </a:t>
            </a:r>
            <a:r>
              <a:rPr lang="ru-RU" sz="1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(8 терминов)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«3 б»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если ученик правильно выполнил не менее половины работы или допустил: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более двух грубых ошибок;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более одной грубой и одной негрубой ошибки и одного недочета;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более двух – трех негрубых ошибок;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одной негрубой ошибки и трех недочетов;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при отсутствии ошибок, но при наличии четырех – пяти недочетов. 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sz="13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(7-6 терминов)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«2 б»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ученик: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Допустил число ошибок и недочетов, превосходящее норму, при которой сможет быть выставлена оценка </a:t>
            </a: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если правильно выполнил менее половины работы.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«1 б»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ученик не приступал к выполнению работы;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правильно выполнил не более 10% всех заданий.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 algn="ctr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0430" algn="ctr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200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ПРИМЕЧАНИЕ: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имеет право поставить ученику оценку выше той, которая предусмотрена нормами если учеником оригинально выполнена работа.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6206" y="395395"/>
            <a:ext cx="7660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Терминологический диктант по теме «Человек и общество».</a:t>
            </a:r>
            <a:endParaRPr lang="ru-RU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sz="1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57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6448" y="2185416"/>
            <a:ext cx="7772400" cy="33345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spcBef>
                <a:spcPts val="5250"/>
              </a:spcBef>
              <a:spcAft>
                <a:spcPts val="105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1)    грамматическая форма = второму слову</a:t>
            </a:r>
          </a:p>
          <a:p>
            <a:pPr marL="487172" indent="-457200">
              <a:lnSpc>
                <a:spcPts val="3048"/>
              </a:lnSpc>
              <a:spcAft>
                <a:spcPts val="21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2)    грамматическая форма словосочетания - это подсказка</a:t>
            </a:r>
          </a:p>
          <a:p>
            <a:pPr indent="0" algn="just">
              <a:spcAft>
                <a:spcPts val="105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3)    название таблицы и заголовки столбцов</a:t>
            </a:r>
          </a:p>
          <a:p>
            <a:pPr marL="487172" indent="-457200">
              <a:lnSpc>
                <a:spcPts val="3024"/>
              </a:lnSpc>
              <a:spcAft>
                <a:spcPts val="231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4)    должна быть та же сфера, но может быть иное основание ( для классификации) !!!</a:t>
            </a:r>
          </a:p>
          <a:p>
            <a:pPr marL="2061972" indent="0">
              <a:spcAft>
                <a:spcPts val="3990"/>
              </a:spcAft>
            </a:pPr>
            <a:r>
              <a:rPr lang="ru" sz="2300" b="1" dirty="0">
                <a:solidFill>
                  <a:srgbClr val="00225E"/>
                </a:solidFill>
                <a:latin typeface="Calibri"/>
              </a:rPr>
              <a:t>работа с таблицами на уроках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33816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16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1107" y="341731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Вставьте пропущенное слово в таблицу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258" y="967895"/>
            <a:ext cx="8542857" cy="50285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2003" y="5880642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межпоколенная</a:t>
            </a:r>
            <a:endParaRPr lang="ru" sz="3900" b="1" spc="-50" dirty="0" smtClean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8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38429" y="423814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92" y="1238449"/>
            <a:ext cx="7579932" cy="2114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48" y="3666744"/>
            <a:ext cx="5801044" cy="30616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78235" y="3795229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9163" y="4379031"/>
            <a:ext cx="16514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динамики</a:t>
            </a:r>
            <a:endParaRPr lang="ru-RU" sz="24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0728" y="2331720"/>
            <a:ext cx="3895344" cy="20726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201168" indent="-177800">
              <a:spcBef>
                <a:spcPts val="7350"/>
              </a:spcBef>
              <a:spcAft>
                <a:spcPts val="126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• опять писать само слово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7680" y="2767584"/>
            <a:ext cx="5815584" cy="3444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marL="204216" indent="-177800">
              <a:spcBef>
                <a:spcPts val="1260"/>
              </a:spcBef>
              <a:spcAft>
                <a:spcPts val="1260"/>
              </a:spcAft>
            </a:pPr>
            <a:r>
              <a:rPr lang="ru" sz="2600" b="1">
                <a:solidFill>
                  <a:srgbClr val="544E5A"/>
                </a:solidFill>
                <a:latin typeface="Calibri"/>
              </a:rPr>
              <a:t>• выбирать слово из имеющегося ряда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680" y="3279648"/>
            <a:ext cx="7647432" cy="7711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04216" indent="-177800">
              <a:lnSpc>
                <a:spcPts val="3336"/>
              </a:lnSpc>
              <a:spcBef>
                <a:spcPts val="1260"/>
              </a:spcBef>
              <a:spcAft>
                <a:spcPts val="63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• должно включить в себя все другие, а не просто относиться к нему (</a:t>
            </a:r>
            <a:r>
              <a:rPr lang="ru" sz="2600" b="1" dirty="0">
                <a:solidFill>
                  <a:srgbClr val="026CBB"/>
                </a:solidFill>
                <a:latin typeface="Calibri"/>
              </a:rPr>
              <a:t>логические схемы</a:t>
            </a:r>
            <a:r>
              <a:rPr lang="ru" sz="2600" b="1" dirty="0">
                <a:solidFill>
                  <a:srgbClr val="544E5A"/>
                </a:solidFill>
                <a:latin typeface="Calibri"/>
              </a:rPr>
              <a:t>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433816" y="6477000"/>
            <a:ext cx="170688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18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1197" y="533400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Обобщающее родовое понятие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1197" y="4537853"/>
            <a:ext cx="7647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Выберите понятие, ко­то­рое является обоб­ща­ю­щим для всех осталь­ных понятий пред­став­лен­но­го ниже ряда. Запишите это слово (словосочетание).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i="1" dirty="0"/>
              <a:t>Социальная революция</a:t>
            </a:r>
            <a:r>
              <a:rPr lang="ru-RU" dirty="0"/>
              <a:t>, </a:t>
            </a:r>
            <a:r>
              <a:rPr lang="ru-RU" i="1" dirty="0"/>
              <a:t>экономическая реформа</a:t>
            </a:r>
            <a:r>
              <a:rPr lang="ru-RU" dirty="0"/>
              <a:t>, </a:t>
            </a:r>
            <a:r>
              <a:rPr lang="ru-RU" i="1" dirty="0"/>
              <a:t>общественный прогресс</a:t>
            </a:r>
            <a:r>
              <a:rPr lang="ru-RU" dirty="0"/>
              <a:t>, </a:t>
            </a:r>
            <a:r>
              <a:rPr lang="ru-RU" i="1" dirty="0"/>
              <a:t>социальная динамика</a:t>
            </a:r>
            <a:r>
              <a:rPr lang="ru-RU" dirty="0"/>
              <a:t>, </a:t>
            </a:r>
            <a:r>
              <a:rPr lang="ru-RU" i="1" dirty="0"/>
              <a:t>коренные преобразования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8110" y="4537853"/>
            <a:ext cx="4610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9278" y="6100858"/>
            <a:ext cx="4610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Ответ 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0080" y="256032"/>
            <a:ext cx="83027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r>
              <a:rPr lang="ru-RU" b="1" dirty="0"/>
              <a:t>Задание </a:t>
            </a:r>
            <a:r>
              <a:rPr lang="ru-RU" b="1" dirty="0" smtClean="0"/>
              <a:t>2</a:t>
            </a:r>
            <a:endParaRPr lang="ru-RU" b="1" dirty="0"/>
          </a:p>
          <a:p>
            <a:pPr algn="just"/>
            <a:r>
              <a:rPr lang="ru-RU" dirty="0"/>
              <a:t>Найдите понятие, которое является обобщающим для всех остальных понятий представленного ниже ряда, и запишите цифру, под которой оно указано.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b="1" i="1" dirty="0" smtClean="0"/>
              <a:t>социальная эволюция, </a:t>
            </a:r>
            <a:r>
              <a:rPr lang="ru-RU" b="1" i="1" dirty="0"/>
              <a:t>общественное </a:t>
            </a:r>
            <a:r>
              <a:rPr lang="ru-RU" b="1" i="1" dirty="0" smtClean="0"/>
              <a:t>развитие, </a:t>
            </a:r>
            <a:r>
              <a:rPr lang="ru-RU" b="1" i="1" dirty="0"/>
              <a:t>регресс </a:t>
            </a:r>
            <a:r>
              <a:rPr lang="ru-RU" b="1" i="1" dirty="0" smtClean="0"/>
              <a:t>общества, реформа, революция</a:t>
            </a:r>
            <a:endParaRPr lang="ru-RU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3558" y="3466208"/>
            <a:ext cx="84192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/>
            <a:r>
              <a:rPr lang="ru-RU" b="1" dirty="0"/>
              <a:t>Задание </a:t>
            </a:r>
            <a:r>
              <a:rPr lang="ru-RU" b="1" dirty="0" smtClean="0"/>
              <a:t>2</a:t>
            </a:r>
            <a:endParaRPr lang="ru-RU" b="1" dirty="0"/>
          </a:p>
          <a:p>
            <a:pPr algn="just"/>
            <a:r>
              <a:rPr lang="ru-RU" dirty="0"/>
              <a:t>Найдите понятие, которое является обобщающим для всех остальных понятий представленного ниже ряда, и запишите цифру, под которой оно указано.</a:t>
            </a:r>
          </a:p>
          <a:p>
            <a:pPr algn="just"/>
            <a:r>
              <a:rPr lang="ru-RU" dirty="0"/>
              <a:t> </a:t>
            </a:r>
          </a:p>
          <a:p>
            <a:pPr algn="just"/>
            <a:r>
              <a:rPr lang="ru-RU" b="1" i="1" dirty="0" smtClean="0"/>
              <a:t>Индивид</a:t>
            </a:r>
            <a:r>
              <a:rPr lang="ru-RU" b="1" i="1" dirty="0"/>
              <a:t>,</a:t>
            </a:r>
            <a:r>
              <a:rPr lang="ru-RU" b="1" i="1" dirty="0" smtClean="0"/>
              <a:t> индивидуальность, человек</a:t>
            </a:r>
            <a:r>
              <a:rPr lang="ru-RU" b="1" i="1" dirty="0" smtClean="0"/>
              <a:t>, </a:t>
            </a:r>
            <a:r>
              <a:rPr lang="ru-RU" b="1" i="1" dirty="0" smtClean="0"/>
              <a:t>личность</a:t>
            </a:r>
            <a:r>
              <a:rPr lang="ru-RU" b="1" i="1" dirty="0" smtClean="0"/>
              <a:t>, </a:t>
            </a:r>
            <a:r>
              <a:rPr lang="ru-RU" b="1" i="1" dirty="0" smtClean="0"/>
              <a:t>талант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98796" y="2117146"/>
            <a:ext cx="26803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со­ци­аль­ная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эволюция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33194" y="5385816"/>
            <a:ext cx="1612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человек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3754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6217920"/>
            <a:ext cx="2980944" cy="4511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0832" y="1275907"/>
            <a:ext cx="8359884" cy="531627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spcBef>
                <a:spcPts val="2730"/>
              </a:spcBef>
              <a:spcAft>
                <a:spcPts val="168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■    слов в списке больше (6:9)</a:t>
            </a:r>
          </a:p>
          <a:p>
            <a:pPr indent="0" algn="just">
              <a:spcAft>
                <a:spcPts val="168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■    слова в списке не повторяются</a:t>
            </a:r>
          </a:p>
          <a:p>
            <a:pPr marL="196088" indent="-177800">
              <a:lnSpc>
                <a:spcPts val="3360"/>
              </a:lnSpc>
              <a:spcAft>
                <a:spcPts val="21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■    грамматическая структура слов в тексте не меняется</a:t>
            </a:r>
          </a:p>
          <a:p>
            <a:pPr marL="196088" indent="-177800">
              <a:lnSpc>
                <a:spcPts val="3336"/>
              </a:lnSpc>
              <a:spcAft>
                <a:spcPts val="21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■    грамматическая структура слов в списке изменяется (падеж, род, число)</a:t>
            </a:r>
          </a:p>
          <a:p>
            <a:pPr indent="0" algn="just">
              <a:spcAft>
                <a:spcPts val="1680"/>
              </a:spcAft>
            </a:pPr>
            <a:r>
              <a:rPr lang="ru" sz="2600" b="1" dirty="0">
                <a:solidFill>
                  <a:srgbClr val="544E5A"/>
                </a:solidFill>
                <a:latin typeface="Calibri"/>
              </a:rPr>
              <a:t>■    можно ориентироваться на род существительных</a:t>
            </a:r>
          </a:p>
          <a:p>
            <a:pPr marL="196088" indent="-177800">
              <a:lnSpc>
                <a:spcPts val="3360"/>
              </a:lnSpc>
              <a:spcAft>
                <a:spcPts val="2100"/>
              </a:spcAft>
            </a:pPr>
            <a:r>
              <a:rPr lang="ru" sz="2600" b="1" dirty="0">
                <a:solidFill>
                  <a:srgbClr val="00225E"/>
                </a:solidFill>
                <a:latin typeface="Calibri"/>
              </a:rPr>
              <a:t>■    главное - внимательно читать весь текст -предыдущее и следующее предложение !!!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0832" y="519506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20.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34122" y="870381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АКТУАЛЬНОСТЬ </a:t>
            </a:r>
            <a:r>
              <a:rPr lang="ru" sz="3900" b="1" spc="-50" dirty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83984" y="3487479"/>
            <a:ext cx="6396760" cy="229110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4056"/>
              </a:lnSpc>
              <a:spcBef>
                <a:spcPts val="6300"/>
              </a:spcBef>
            </a:pPr>
            <a:r>
              <a:rPr lang="ru" sz="26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основной кирпичик обществоведческого знания</a:t>
            </a:r>
          </a:p>
          <a:p>
            <a:pPr indent="0" algn="ctr">
              <a:spcAft>
                <a:spcPts val="1890"/>
              </a:spcAft>
            </a:pPr>
            <a:r>
              <a:rPr lang="ru" sz="26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  <a:p>
            <a:pPr indent="0" algn="ctr">
              <a:spcAft>
                <a:spcPts val="10920"/>
              </a:spcAft>
            </a:pPr>
            <a:r>
              <a:rPr lang="ru" sz="26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" sz="2600" b="1" dirty="0">
                <a:solidFill>
                  <a:srgbClr val="C1010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содержательная единица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34122" y="2072470"/>
            <a:ext cx="7411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spcAft>
                <a:spcPts val="6300"/>
              </a:spcAft>
            </a:pPr>
            <a:r>
              <a:rPr lang="ru" sz="32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понятий в курсе обществознания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914442"/>
              </p:ext>
            </p:extLst>
          </p:nvPr>
        </p:nvGraphicFramePr>
        <p:xfrm>
          <a:off x="466675" y="4682636"/>
          <a:ext cx="7606206" cy="1493520"/>
        </p:xfrm>
        <a:graphic>
          <a:graphicData uri="http://schemas.openxmlformats.org/drawingml/2006/table">
            <a:tbl>
              <a:tblPr/>
              <a:tblGrid>
                <a:gridCol w="2535402"/>
                <a:gridCol w="2535402"/>
                <a:gridCol w="2535402"/>
              </a:tblGrid>
              <a:tr h="464277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информация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интеллектуальный капитал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умственный труд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4277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свободные профессии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5) информационное общество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 разделение труда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499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7) экраны и циферблаты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8) методы микрохирургии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9) фабричный рабочий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50828" y="65988"/>
            <a:ext cx="878578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alt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приведённый ниже текст, в ко­то­ром пропущен ряд слов. Вы­бе­ри­те из пред­ла­га­е­мо­го списка слова, ко­то­рые необходимо вста­вить на место пропусков.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«Неуклонно воз­рас­та­ет доля людей, ко­то­рые становятся «работниками ум­ствен­но­го труда». ________________________(А) и зна­ние составляют од­но­вре­мен­но и ис­ход­ный материал, и про­дукт их деятельности. Но дело не толь­ко в том, что всё боль­ше людей за­ни­ма­ют­ся ________________________(Б): растёт ин­тел­лек­ту­аль­ное содержание вся­ко­го труда, будь то в сель­ском хозяйстве, промышленности, учре­жде­ни­ях или в _____________________(В). Со­вре­мен­ный врач, вооружённый антибиотиками, маг­нит­ны­ми резонансными то­мо­гра­фа­ми и _______________________(Г), при­вно­сит в свою де­я­тель­ность гораздо боль­ше знаний, не­же­ли его пред­ше­ствен­ни­ки до Вто­рой мировой войны, глав­ны­ми лекарствами ко­то­рых были го­ря­чая вода и вни­ма­тель­ное отношение к больным. Ге­ро­и­че­ский образ __________________________(Д) — го­ло­го по пояс, с от­блес­ка­ми адского пла­ме­ни из до­мен­ной печи на торсе — ухо­дит в прошлое, как до него исчез с ис­то­ри­че­ской арены крестьянин. Со­вре­мен­ный работник тру­дит­ся скорее в дис­пет­чер­ской с кондиционером, на­блю­дая за ря­да­ми _____________________(Е).»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в спис­ке даны в име­ни­тель­ном падеже. Каж­дое слово (словосочетание) может быть ис­поль­зо­ва­но только один раз. Вы­би­рай­те последовательно одно слово за другим, мыс­лен­но заполняя каж­дый пропуск. Об­ра­ти­те внимание на то, что слов в спис­ке больше, чем Вам по­тре­бу­ет­ся для за­пол­не­ния пропусков.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терминов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6675" y="6487440"/>
            <a:ext cx="232813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pc="1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1, 3, 4, 8, 9, 7.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40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768" y="667512"/>
            <a:ext cx="8631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0693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</a:t>
            </a:r>
            <a:r>
              <a:rPr lang="en-US" sz="2800" spc="79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  <a:r>
              <a:rPr lang="en-US" sz="2800" spc="80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US" sz="2800" spc="79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800" spc="79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оценивается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spc="6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баллами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0693"/>
            <a:r>
              <a:rPr lang="en-US" sz="2800" spc="6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800" b="1" spc="68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2800" b="1" spc="68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тся</a:t>
            </a:r>
            <a:r>
              <a:rPr lang="en-US" sz="2800" b="1" spc="69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следующим</a:t>
            </a:r>
            <a:r>
              <a:rPr lang="en-US" sz="2800" b="1" spc="68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spc="6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</a:t>
            </a:r>
            <a:r>
              <a:rPr lang="en-US" sz="2800" spc="27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балла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spc="27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2800" spc="27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ошибкой</a:t>
            </a:r>
            <a:r>
              <a:rPr lang="en-US" sz="2800" spc="22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одной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указанной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числе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лишней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цифрой</a:t>
            </a:r>
            <a:r>
              <a:rPr lang="en-US" sz="2800" spc="2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наряду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всеми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верными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цифрами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ИЛИ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</a:t>
            </a:r>
            <a:r>
              <a:rPr lang="en-US" sz="2800" spc="2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необходимой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spc="2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неверное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en-US" sz="2800" spc="2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указании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более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ошибочных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35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304544" y="4669536"/>
            <a:ext cx="5864352" cy="84124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r">
              <a:spcBef>
                <a:spcPts val="2100"/>
              </a:spcBef>
              <a:spcAft>
                <a:spcPts val="420"/>
              </a:spcAft>
            </a:pPr>
            <a:endParaRPr lang="ru" sz="1500" b="1" dirty="0">
              <a:solidFill>
                <a:srgbClr val="544E5A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30768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9872" y="170688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формулировку определений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(22,25,29 К2)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4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9184" y="2350009"/>
            <a:ext cx="8586216" cy="3567824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139" y="685800"/>
            <a:ext cx="8176792" cy="2018539"/>
          </a:xfrm>
          <a:prstGeom prst="rect">
            <a:avLst/>
          </a:prstGeom>
        </p:spPr>
      </p:pic>
      <p:pic>
        <p:nvPicPr>
          <p:cNvPr id="5" name="Picture 35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723" y="3139695"/>
            <a:ext cx="8531097" cy="845438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32466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16" y="694943"/>
            <a:ext cx="7848431" cy="53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1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" y="2727960"/>
            <a:ext cx="8546592" cy="37490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2064" y="103632"/>
            <a:ext cx="8180832" cy="149961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77724" indent="0" algn="just"/>
            <a:r>
              <a:rPr lang="ru" sz="3000" dirty="0">
                <a:solidFill>
                  <a:srgbClr val="026CBB"/>
                </a:solidFill>
                <a:latin typeface="Times New Roman"/>
              </a:rPr>
              <a:t>| </a:t>
            </a:r>
            <a:r>
              <a:rPr lang="ru" sz="3000" b="1" dirty="0" smtClean="0">
                <a:solidFill>
                  <a:srgbClr val="2D2132"/>
                </a:solidFill>
                <a:latin typeface="Times New Roman"/>
              </a:rPr>
              <a:t>25.</a:t>
            </a:r>
          </a:p>
          <a:p>
            <a:pPr marL="77724" indent="0" algn="just"/>
            <a:r>
              <a:rPr lang="ru" sz="3000" b="1" dirty="0">
                <a:solidFill>
                  <a:srgbClr val="2D2132"/>
                </a:solidFill>
                <a:latin typeface="Times New Roman"/>
              </a:rPr>
              <a:t>1</a:t>
            </a:r>
            <a:r>
              <a:rPr lang="ru" sz="3000" b="1" dirty="0" smtClean="0">
                <a:solidFill>
                  <a:srgbClr val="2D2132"/>
                </a:solidFill>
                <a:latin typeface="Times New Roman"/>
              </a:rPr>
              <a:t>) </a:t>
            </a:r>
            <a:r>
              <a:rPr lang="ru" sz="3000" u="sng" dirty="0">
                <a:solidFill>
                  <a:srgbClr val="2D2132"/>
                </a:solidFill>
                <a:latin typeface="Times New Roman"/>
              </a:rPr>
              <a:t>смысл понятия</a:t>
            </a:r>
            <a:r>
              <a:rPr lang="ru" sz="3000" dirty="0">
                <a:solidFill>
                  <a:srgbClr val="2D2132"/>
                </a:solidFill>
                <a:latin typeface="Times New Roman"/>
              </a:rPr>
              <a:t>, например: глобализация - процесс становления единого человечества как результат всемирной экономической, политической, культурной и религиозной интеграции и унификации: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30768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22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83152" y="1420368"/>
            <a:ext cx="1310640" cy="3230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2520"/>
              </a:spcBef>
              <a:spcAft>
                <a:spcPts val="1050"/>
              </a:spcAft>
            </a:pPr>
            <a:r>
              <a:rPr lang="ru" sz="2300" b="1">
                <a:solidFill>
                  <a:srgbClr val="544E5A"/>
                </a:solidFill>
                <a:latin typeface="Calibri"/>
              </a:rPr>
              <a:t>модель 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6240" y="1898904"/>
            <a:ext cx="8293608" cy="60045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Bef>
                <a:spcPts val="1050"/>
              </a:spcBef>
              <a:spcAft>
                <a:spcPts val="840"/>
              </a:spcAft>
            </a:pPr>
            <a:r>
              <a:rPr lang="ru" sz="2300" dirty="0">
                <a:solidFill>
                  <a:srgbClr val="544E5A"/>
                </a:solidFill>
                <a:latin typeface="Calibri"/>
              </a:rPr>
              <a:t>Если не определено верно описанное социальное явление </a:t>
            </a:r>
            <a:r>
              <a:rPr lang="ru" sz="2300" dirty="0" smtClean="0">
                <a:solidFill>
                  <a:srgbClr val="544E5A"/>
                </a:solidFill>
                <a:latin typeface="Calibri"/>
              </a:rPr>
              <a:t>– </a:t>
            </a:r>
          </a:p>
          <a:p>
            <a:pPr indent="0" algn="r">
              <a:spcBef>
                <a:spcPts val="1050"/>
              </a:spcBef>
              <a:spcAft>
                <a:spcPts val="840"/>
              </a:spcAft>
            </a:pPr>
            <a:r>
              <a:rPr lang="ru" sz="2300" b="1" dirty="0" smtClean="0">
                <a:solidFill>
                  <a:srgbClr val="544E5A"/>
                </a:solidFill>
                <a:latin typeface="Calibri"/>
              </a:rPr>
              <a:t>«0 баллов</a:t>
            </a:r>
            <a:r>
              <a:rPr lang="ru" sz="2300" b="1" dirty="0">
                <a:solidFill>
                  <a:srgbClr val="544E5A"/>
                </a:solidFill>
                <a:latin typeface="Calibri"/>
              </a:rPr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088" y="3145536"/>
            <a:ext cx="8555736" cy="28803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2832"/>
              </a:lnSpc>
              <a:spcBef>
                <a:spcPts val="3570"/>
              </a:spcBef>
              <a:spcAft>
                <a:spcPts val="2520"/>
              </a:spcAft>
            </a:pPr>
            <a:r>
              <a:rPr lang="ru" sz="2300" dirty="0">
                <a:solidFill>
                  <a:srgbClr val="544E5A"/>
                </a:solidFill>
                <a:latin typeface="Calibri"/>
              </a:rPr>
              <a:t>Например, праздник в школе, для которого готовили костюмы, танцы и кухню народов мира - этническим или национальным?</a:t>
            </a:r>
          </a:p>
          <a:p>
            <a:pPr indent="0">
              <a:spcAft>
                <a:spcPts val="840"/>
              </a:spcAft>
            </a:pPr>
            <a:r>
              <a:rPr lang="ru" sz="2300" dirty="0">
                <a:solidFill>
                  <a:srgbClr val="544E5A"/>
                </a:solidFill>
                <a:latin typeface="Calibri"/>
              </a:rPr>
              <a:t>Семья: партнерская, демократическая, </a:t>
            </a:r>
            <a:r>
              <a:rPr lang="ru" sz="2300" i="1" dirty="0">
                <a:solidFill>
                  <a:srgbClr val="544E5A"/>
                </a:solidFill>
                <a:latin typeface="Calibri"/>
              </a:rPr>
              <a:t>коллективистская</a:t>
            </a:r>
          </a:p>
          <a:p>
            <a:pPr indent="0">
              <a:lnSpc>
                <a:spcPts val="2280"/>
              </a:lnSpc>
              <a:spcAft>
                <a:spcPts val="5040"/>
              </a:spcAft>
            </a:pPr>
            <a:endParaRPr lang="ru" sz="1900" dirty="0" smtClean="0">
              <a:solidFill>
                <a:srgbClr val="544E5A"/>
              </a:solidFill>
              <a:latin typeface="Calibri"/>
            </a:endParaRPr>
          </a:p>
          <a:p>
            <a:pPr indent="0">
              <a:lnSpc>
                <a:spcPts val="2280"/>
              </a:lnSpc>
              <a:spcAft>
                <a:spcPts val="5040"/>
              </a:spcAft>
            </a:pPr>
            <a:r>
              <a:rPr lang="ru" sz="1900" i="1" dirty="0" smtClean="0">
                <a:solidFill>
                  <a:srgbClr val="544E5A"/>
                </a:solidFill>
                <a:latin typeface="Calibri"/>
              </a:rPr>
              <a:t>П</a:t>
            </a:r>
            <a:r>
              <a:rPr lang="ru" sz="1900" i="1" dirty="0">
                <a:solidFill>
                  <a:srgbClr val="544E5A"/>
                </a:solidFill>
                <a:latin typeface="Calibri"/>
              </a:rPr>
              <a:t>. А. Баранова, А. В. Воронцова, С. В. Шевченко «Обществознание: новым полным справочник» (М.: АСТ, 2016) с. 278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30768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6720" y="146304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27. 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всегда однозначный ответ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54" y="1042416"/>
            <a:ext cx="8016445" cy="20161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2761" t="32847" r="9632" b="-26216"/>
          <a:stretch/>
        </p:blipFill>
        <p:spPr>
          <a:xfrm>
            <a:off x="160277" y="3582783"/>
            <a:ext cx="8636251" cy="11398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6720" y="146304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 </a:t>
            </a:r>
            <a:endParaRPr lang="ru" sz="3900" b="1" spc="-50" dirty="0" smtClean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34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160" y="179076"/>
            <a:ext cx="5846192" cy="673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" y="1554480"/>
            <a:ext cx="8016240" cy="1847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208" y="3499104"/>
            <a:ext cx="7848387" cy="542544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383445"/>
              </p:ext>
            </p:extLst>
          </p:nvPr>
        </p:nvGraphicFramePr>
        <p:xfrm>
          <a:off x="697991" y="4212336"/>
          <a:ext cx="8158929" cy="737616"/>
        </p:xfrm>
        <a:graphic>
          <a:graphicData uri="http://schemas.openxmlformats.org/drawingml/2006/table">
            <a:tbl>
              <a:tblPr/>
              <a:tblGrid>
                <a:gridCol w="1995755"/>
                <a:gridCol w="6163174"/>
              </a:tblGrid>
              <a:tr h="298704">
                <a:tc>
                  <a:txBody>
                    <a:bodyPr/>
                    <a:lstStyle/>
                    <a:p>
                      <a:pPr marL="101600" indent="0"/>
                      <a:r>
                        <a:rPr lang="ru" sz="1300" b="1" dirty="0">
                          <a:solidFill>
                            <a:srgbClr val="2D2132"/>
                          </a:solidFill>
                          <a:latin typeface="Arial Unicode MS"/>
                        </a:rPr>
                        <a:t>Экономика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ru" sz="1300" b="1">
                          <a:solidFill>
                            <a:srgbClr val="2D2132"/>
                          </a:solidFill>
                          <a:latin typeface="Arial Unicode MS"/>
                        </a:rPr>
                        <a:t>«Основное средство производства - это скромное серое</a:t>
                      </a:r>
                    </a:p>
                  </a:txBody>
                  <a:tcPr marL="0" marR="0" marT="0" marB="0" anchor="b"/>
                </a:tc>
              </a:tr>
              <a:tr h="438912">
                <a:tc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ts val="1584"/>
                        </a:lnSpc>
                      </a:pPr>
                      <a:r>
                        <a:rPr lang="ru" sz="1300" b="1" dirty="0">
                          <a:solidFill>
                            <a:srgbClr val="2D2132"/>
                          </a:solidFill>
                          <a:latin typeface="Arial Unicode MS"/>
                        </a:rPr>
                        <a:t>вещество </a:t>
                      </a:r>
                      <a:r>
                        <a:rPr lang="ru" sz="1300" b="1" dirty="0" smtClean="0">
                          <a:solidFill>
                            <a:srgbClr val="2D2132"/>
                          </a:solidFill>
                          <a:latin typeface="Arial Unicode MS"/>
                        </a:rPr>
                        <a:t>весом </a:t>
                      </a:r>
                      <a:r>
                        <a:rPr lang="ru" sz="1300" b="1" dirty="0">
                          <a:solidFill>
                            <a:srgbClr val="2D2132"/>
                          </a:solidFill>
                          <a:latin typeface="Arial Unicode MS"/>
                        </a:rPr>
                        <a:t>приблизительно 13 кг. Это человеческий мозг». (И. Риддерстрале)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430768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0838" y="262128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29. Мини-сочинение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6720" y="897671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К2: сколько определений нужно дать?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9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7682" y="5175505"/>
            <a:ext cx="8172853" cy="1197863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12" y="2295144"/>
            <a:ext cx="4602480" cy="32004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6300"/>
              </a:spcBef>
              <a:spcAft>
                <a:spcPts val="4200"/>
              </a:spcAft>
            </a:pPr>
            <a:r>
              <a:rPr lang="ru" sz="40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1: задания №№ 1, 2, 20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59992" y="3322320"/>
            <a:ext cx="6220968" cy="32004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200"/>
              </a:spcBef>
              <a:spcAft>
                <a:spcPts val="14490"/>
              </a:spcAft>
            </a:pPr>
            <a:r>
              <a:rPr lang="ru" sz="40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2: задания №№ 22, </a:t>
            </a:r>
            <a:r>
              <a:rPr lang="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" sz="4000" b="1" dirty="0">
                <a:solidFill>
                  <a:srgbClr val="544E5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27, 28 и 29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06968" y="6477000"/>
            <a:ext cx="100584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38429" y="839093"/>
            <a:ext cx="7411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spcAft>
                <a:spcPts val="6300"/>
              </a:spcAft>
            </a:pPr>
            <a:r>
              <a:rPr lang="ru" sz="32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понятий в курсе обществознания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8660" y="280416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-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работа. 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" y="851273"/>
            <a:ext cx="6928104" cy="623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56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304" y="108971"/>
            <a:ext cx="5107544" cy="673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70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304" y="174335"/>
            <a:ext cx="6135624" cy="65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18642" y="1075682"/>
            <a:ext cx="5231715" cy="20055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3456"/>
              </a:lnSpc>
              <a:spcBef>
                <a:spcPts val="6090"/>
              </a:spcBef>
            </a:pPr>
            <a:r>
              <a:rPr lang="ru" sz="2800" b="1" i="1" dirty="0">
                <a:solidFill>
                  <a:srgbClr val="FF0000"/>
                </a:solidFill>
                <a:latin typeface="Calibri"/>
              </a:rPr>
              <a:t>Составление определений!!! </a:t>
            </a:r>
            <a:r>
              <a:rPr lang="ru" sz="2800" b="1" i="1" dirty="0">
                <a:solidFill>
                  <a:srgbClr val="544E5A"/>
                </a:solidFill>
                <a:latin typeface="Calibri"/>
              </a:rPr>
              <a:t>Собственные мини-словари Кластеры Кроссворды Элиас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30768" y="6477000"/>
            <a:ext cx="170688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99988" y="254650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ПОДГОТОВКИ: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50303" y="3626312"/>
            <a:ext cx="678357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Alias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(рус. </a:t>
            </a:r>
            <a:r>
              <a:rPr kumimoji="0" lang="ru-RU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Элиас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или Скажи иначе) — настольная командная игра. В ней нужно объяснять слова не используя однокоренные слова и эти же слова переведенные на другой язык.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3977" y="5121036"/>
            <a:ext cx="6655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Кла́стер</a:t>
            </a:r>
            <a:r>
              <a:rPr lang="ru-RU" dirty="0" smtClean="0"/>
              <a:t> (англ. </a:t>
            </a:r>
            <a:r>
              <a:rPr lang="ru-RU" b="1" dirty="0" err="1" smtClean="0"/>
              <a:t>cluster</a:t>
            </a:r>
            <a:r>
              <a:rPr lang="ru-RU" dirty="0" smtClean="0"/>
              <a:t> — скопление, кисть, рой) — объединение нескольких однородных элементов, которое может рассматриваться как самостоятельная единица, обладающая определенными свойствами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928" y="1597152"/>
            <a:ext cx="6486144" cy="4529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" y="6217920"/>
            <a:ext cx="2980944" cy="451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20840" y="2721864"/>
            <a:ext cx="774192" cy="1828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федерация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43144" y="4928616"/>
            <a:ext cx="838200" cy="1859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республика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98064" y="1786128"/>
            <a:ext cx="1932432" cy="1524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 dirty="0">
                <a:latin typeface="Century Schoolbook"/>
              </a:rPr>
              <a:t>Политико-правовой режим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69408" y="1792224"/>
            <a:ext cx="1798320" cy="3169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68"/>
              </a:lnSpc>
            </a:pPr>
            <a:r>
              <a:rPr lang="ru" sz="1100">
                <a:latin typeface="Century Schoolbook"/>
              </a:rPr>
              <a:t>Форма государственного устройства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76400" y="2468880"/>
            <a:ext cx="1231392" cy="1463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демократический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39696" y="2779776"/>
            <a:ext cx="1554480" cy="37795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антидемократический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01056" y="2779776"/>
            <a:ext cx="859536" cy="2926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Aft>
                <a:spcPts val="420"/>
              </a:spcAft>
            </a:pPr>
            <a:r>
              <a:rPr lang="ru" sz="1100">
                <a:latin typeface="Century Schoolbook"/>
              </a:rPr>
              <a:t>унитарное</a:t>
            </a:r>
          </a:p>
          <a:p>
            <a:pPr indent="0"/>
            <a:r>
              <a:rPr lang="ru" sz="1100">
                <a:latin typeface="Century Schoolbook"/>
              </a:rPr>
              <a:t>государство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59024" y="3169920"/>
            <a:ext cx="1018032" cy="1463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авторитарный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24000" y="3188208"/>
            <a:ext cx="1018032" cy="1402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тоталитарный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07408" y="3267456"/>
            <a:ext cx="487680" cy="1463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Форма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24528" y="3474720"/>
            <a:ext cx="847344" cy="1158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 spc="-50">
                <a:latin typeface="Consolas"/>
              </a:rPr>
              <a:t>государства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980176" y="3493008"/>
            <a:ext cx="999744" cy="1524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конфедерация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10384" y="3505200"/>
            <a:ext cx="597408" cy="1158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военный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80688" y="4114800"/>
            <a:ext cx="1261872" cy="1524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Форма правления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980944" y="4919472"/>
            <a:ext cx="920496" cy="48158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монархия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212592" y="5376672"/>
            <a:ext cx="2481072" cy="24993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парламентарная | </a:t>
            </a:r>
            <a:r>
              <a:rPr lang="ru" sz="1100" u="sng">
                <a:latin typeface="Century Schoolbook"/>
              </a:rPr>
              <a:t>| президентская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50720" y="5407152"/>
            <a:ext cx="835152" cy="1219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абсолютная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53328" y="5437632"/>
            <a:ext cx="1158240" cy="1158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парламентарная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487168" y="5913120"/>
            <a:ext cx="1103376" cy="12801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900">
                <a:latin typeface="Times New Roman"/>
              </a:rPr>
              <a:t>дуалистическая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41264" y="5925312"/>
            <a:ext cx="768096" cy="853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100">
                <a:latin typeface="Century Schoolbook"/>
              </a:rPr>
              <a:t>смешанная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42544" y="150674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использовать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сложные схемы и кластеры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848" y="1819656"/>
            <a:ext cx="7793736" cy="341985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2760"/>
              </a:lnSpc>
              <a:spcBef>
                <a:spcPts val="5040"/>
              </a:spcBef>
            </a:pPr>
            <a:r>
              <a:rPr lang="ru" sz="1600" b="1">
                <a:solidFill>
                  <a:srgbClr val="544E5A"/>
                </a:solidFill>
                <a:latin typeface="Century Schoolbook"/>
              </a:rPr>
              <a:t>Культура - все, что создано человеком; «вторая природа»</a:t>
            </a:r>
          </a:p>
          <a:p>
            <a:pPr marR="952500" indent="0">
              <a:lnSpc>
                <a:spcPts val="2760"/>
              </a:lnSpc>
            </a:pPr>
            <a:r>
              <a:rPr lang="ru" sz="1600" b="1">
                <a:solidFill>
                  <a:srgbClr val="544E5A"/>
                </a:solidFill>
                <a:latin typeface="Century Schoolbook"/>
              </a:rPr>
              <a:t>Партия - политическая организация, борющаяся за власть Наука - духовная деятельность по производству новых объективных знаний</a:t>
            </a:r>
          </a:p>
          <a:p>
            <a:pPr indent="0">
              <a:lnSpc>
                <a:spcPts val="2760"/>
              </a:lnSpc>
            </a:pPr>
            <a:r>
              <a:rPr lang="ru" sz="1600" b="1">
                <a:solidFill>
                  <a:srgbClr val="544E5A"/>
                </a:solidFill>
                <a:latin typeface="Century Schoolbook"/>
              </a:rPr>
              <a:t>Факторы производства - ресурсы, используемые для создания благ Искусство - отражение мира в художественных образах Брак - устойчивая, социально признанная форма интимных отношений</a:t>
            </a:r>
          </a:p>
          <a:p>
            <a:pPr indent="0">
              <a:lnSpc>
                <a:spcPts val="2760"/>
              </a:lnSpc>
              <a:spcAft>
                <a:spcPts val="5670"/>
              </a:spcAft>
            </a:pPr>
            <a:r>
              <a:rPr lang="ru" sz="1600" b="1">
                <a:solidFill>
                  <a:srgbClr val="544E5A"/>
                </a:solidFill>
                <a:latin typeface="Century Schoolbook"/>
              </a:rPr>
              <a:t>Государство - политическая организация общества, суверенно осуществляющая управление в масштабах страны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30768" y="6477000"/>
            <a:ext cx="173736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27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37488" y="667512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СЛОВАРИК: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584" y="429768"/>
            <a:ext cx="451104" cy="387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5192"/>
            <a:ext cx="9144000" cy="274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" y="6217920"/>
            <a:ext cx="2980944" cy="451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14144" y="502920"/>
            <a:ext cx="1636776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560"/>
              </a:lnSpc>
            </a:pPr>
            <a:r>
              <a:rPr lang="ru" sz="1000" b="1">
                <a:solidFill>
                  <a:srgbClr val="2D2132"/>
                </a:solidFill>
                <a:latin typeface="Arial Unicode MS"/>
              </a:rPr>
              <a:t>ОБЪЕДИНЕННАЯ ИЗДАТЕЛЬСКАЯ ГРУППА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6096" y="335280"/>
            <a:ext cx="1621536" cy="54864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600" b="1">
                <a:solidFill>
                  <a:srgbClr val="499AD0"/>
                </a:solidFill>
                <a:latin typeface="Calibri"/>
              </a:rPr>
              <a:t>4гЬрофа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42888" y="524256"/>
            <a:ext cx="865632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/>
            <a:r>
              <a:rPr lang="ru" sz="1500" b="1">
                <a:solidFill>
                  <a:srgbClr val="E65C25"/>
                </a:solidFill>
                <a:latin typeface="Arial"/>
              </a:rPr>
              <a:t>вентана</a:t>
            </a:r>
          </a:p>
          <a:p>
            <a:pPr indent="0"/>
            <a:r>
              <a:rPr lang="ru" sz="1500" b="1">
                <a:solidFill>
                  <a:srgbClr val="A6A6A6"/>
                </a:solidFill>
                <a:latin typeface="Arial"/>
              </a:rPr>
              <a:t>граф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6008" y="2941320"/>
            <a:ext cx="6690360" cy="9570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4296"/>
              </a:lnSpc>
            </a:pPr>
            <a:r>
              <a:rPr lang="ru" sz="3500" b="1" spc="-50">
                <a:solidFill>
                  <a:srgbClr val="026CBB"/>
                </a:solidFill>
                <a:latin typeface="Calibri"/>
              </a:rPr>
              <a:t>3. СИСТЕМА ПОДГОТОВКИ К ЕГЭ В УМК ИЦ «ВЕНТНА-ГРАФ»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6214872"/>
            <a:ext cx="810768" cy="4328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1416" y="1548384"/>
            <a:ext cx="7760208" cy="36728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spcBef>
                <a:spcPts val="5670"/>
              </a:spcBef>
              <a:spcAft>
                <a:spcPts val="1050"/>
              </a:spcAft>
            </a:pPr>
            <a:r>
              <a:rPr lang="ru" sz="2300" b="1" dirty="0">
                <a:solidFill>
                  <a:srgbClr val="026CBB"/>
                </a:solidFill>
                <a:latin typeface="Calibri"/>
              </a:rPr>
              <a:t>Определения выделены жирным шрифтом</a:t>
            </a:r>
          </a:p>
          <a:p>
            <a:pPr indent="0" algn="just">
              <a:spcAft>
                <a:spcPts val="1050"/>
              </a:spcAft>
            </a:pPr>
            <a:r>
              <a:rPr lang="ru" sz="2300" b="1" dirty="0">
                <a:solidFill>
                  <a:srgbClr val="026CBB"/>
                </a:solidFill>
                <a:latin typeface="Calibri"/>
              </a:rPr>
              <a:t>Перечень основных понятий со страницами</a:t>
            </a:r>
          </a:p>
          <a:p>
            <a:pPr indent="0" algn="just">
              <a:lnSpc>
                <a:spcPts val="2952"/>
              </a:lnSpc>
            </a:pPr>
            <a:r>
              <a:rPr lang="ru" sz="2300" b="1" dirty="0">
                <a:solidFill>
                  <a:srgbClr val="026CBB"/>
                </a:solidFill>
                <a:latin typeface="Calibri"/>
              </a:rPr>
              <a:t>Перечень основных понятий в конце каждого параграфа </a:t>
            </a:r>
            <a:r>
              <a:rPr lang="ru" sz="2000" b="1" dirty="0">
                <a:solidFill>
                  <a:srgbClr val="026CBB"/>
                </a:solidFill>
                <a:latin typeface="Calibri"/>
              </a:rPr>
              <a:t>Система памяток (Как давать определения понятий)</a:t>
            </a:r>
          </a:p>
          <a:p>
            <a:pPr indent="0" algn="just">
              <a:lnSpc>
                <a:spcPts val="2952"/>
              </a:lnSpc>
            </a:pPr>
            <a:r>
              <a:rPr lang="ru" sz="2100" dirty="0">
                <a:solidFill>
                  <a:srgbClr val="026CBB"/>
                </a:solidFill>
                <a:latin typeface="Arial Unicode MS"/>
              </a:rPr>
              <a:t>Задания на использование понятий в контексте</a:t>
            </a:r>
          </a:p>
          <a:p>
            <a:pPr indent="0" algn="just">
              <a:lnSpc>
                <a:spcPts val="3408"/>
              </a:lnSpc>
            </a:pPr>
            <a:r>
              <a:rPr lang="ru" sz="1900" dirty="0">
                <a:solidFill>
                  <a:srgbClr val="026CBB"/>
                </a:solidFill>
                <a:latin typeface="Calibri"/>
              </a:rPr>
              <a:t>Соотношение родовых и видовых понятий в многочисленных схемах</a:t>
            </a:r>
          </a:p>
          <a:p>
            <a:pPr indent="0" algn="just">
              <a:lnSpc>
                <a:spcPts val="3408"/>
              </a:lnSpc>
            </a:pPr>
            <a:r>
              <a:rPr lang="ru" sz="2300" dirty="0">
                <a:solidFill>
                  <a:srgbClr val="026CBB"/>
                </a:solidFill>
                <a:latin typeface="Calibri"/>
              </a:rPr>
              <a:t>На странице выделены понятия выделены:</a:t>
            </a:r>
          </a:p>
          <a:p>
            <a:pPr indent="0" algn="just">
              <a:lnSpc>
                <a:spcPts val="3408"/>
              </a:lnSpc>
            </a:pPr>
            <a:r>
              <a:rPr lang="ru" sz="2300" dirty="0">
                <a:solidFill>
                  <a:srgbClr val="026CBB"/>
                </a:solidFill>
                <a:latin typeface="Calibri"/>
              </a:rPr>
              <a:t>•    основные - </a:t>
            </a:r>
            <a:r>
              <a:rPr lang="ru" sz="2300" b="1" dirty="0">
                <a:solidFill>
                  <a:srgbClr val="026CBB"/>
                </a:solidFill>
                <a:latin typeface="Calibri"/>
              </a:rPr>
              <a:t>жирным шрифтом</a:t>
            </a:r>
          </a:p>
          <a:p>
            <a:pPr indent="0" algn="just">
              <a:spcAft>
                <a:spcPts val="4620"/>
              </a:spcAft>
            </a:pPr>
            <a:r>
              <a:rPr lang="ru" sz="1900" dirty="0">
                <a:solidFill>
                  <a:srgbClr val="026CBB"/>
                </a:solidFill>
                <a:latin typeface="Calibri"/>
              </a:rPr>
              <a:t>•    Не основные - </a:t>
            </a:r>
            <a:r>
              <a:rPr lang="ru" sz="1900" b="1" i="1" dirty="0">
                <a:solidFill>
                  <a:srgbClr val="026CBB"/>
                </a:solidFill>
                <a:latin typeface="Calibri"/>
              </a:rPr>
              <a:t>курсивом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37488" y="6205728"/>
            <a:ext cx="1524000" cy="4785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/>
            <a:r>
              <a:rPr lang="ru" sz="1400" b="1" spc="150" dirty="0">
                <a:solidFill>
                  <a:srgbClr val="026CBB"/>
                </a:solidFill>
                <a:latin typeface="Calibri"/>
              </a:rPr>
              <a:t>ОССИЙСКИЙ </a:t>
            </a:r>
            <a:endParaRPr lang="ru-RU" sz="800" b="1" i="1" spc="-150" dirty="0">
              <a:solidFill>
                <a:srgbClr val="026CBB"/>
              </a:solidFill>
              <a:latin typeface="Century Schoolbook"/>
            </a:endParaRPr>
          </a:p>
          <a:p>
            <a:pPr indent="0"/>
            <a:r>
              <a:rPr lang="ru" sz="1800" b="1" dirty="0" smtClean="0">
                <a:solidFill>
                  <a:srgbClr val="026CBB"/>
                </a:solidFill>
                <a:latin typeface="Arial"/>
              </a:rPr>
              <a:t>учебник </a:t>
            </a:r>
            <a:r>
              <a:rPr lang="ru" sz="850" b="1" dirty="0">
                <a:solidFill>
                  <a:srgbClr val="499AD0"/>
                </a:solidFill>
                <a:latin typeface="Calibri"/>
              </a:rPr>
              <a:t>т&gt;рофа </a:t>
            </a:r>
            <a:endParaRPr lang="ru" sz="850" b="1" dirty="0">
              <a:solidFill>
                <a:srgbClr val="E28058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7448" y="556260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учебниках: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232789"/>
              </p:ext>
            </p:extLst>
          </p:nvPr>
        </p:nvGraphicFramePr>
        <p:xfrm>
          <a:off x="4626864" y="402336"/>
          <a:ext cx="3910584" cy="6217919"/>
        </p:xfrm>
        <a:graphic>
          <a:graphicData uri="http://schemas.openxmlformats.org/drawingml/2006/table">
            <a:tbl>
              <a:tblPr/>
              <a:tblGrid>
                <a:gridCol w="3139483"/>
                <a:gridCol w="771101"/>
              </a:tblGrid>
              <a:tr h="417621">
                <a:tc>
                  <a:txBody>
                    <a:bodyPr/>
                    <a:lstStyle/>
                    <a:p>
                      <a:pPr marL="812800" indent="0"/>
                      <a:r>
                        <a:rPr lang="ru" sz="900" b="1" dirty="0">
                          <a:solidFill>
                            <a:srgbClr val="544E5A"/>
                          </a:solidFill>
                          <a:latin typeface="Calibri"/>
                        </a:rPr>
                        <a:t>Указатель </a:t>
                      </a:r>
                      <a:r>
                        <a:rPr lang="ru" sz="900" dirty="0">
                          <a:solidFill>
                            <a:srgbClr val="544E5A"/>
                          </a:solidFill>
                          <a:latin typeface="Times New Roman"/>
                        </a:rPr>
                        <a:t>основных понятий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674619">
                <a:tc>
                  <a:txBody>
                    <a:bodyPr/>
                    <a:lstStyle/>
                    <a:p>
                      <a:pPr marL="190500" marR="927100" indent="0">
                        <a:lnSpc>
                          <a:spcPts val="888"/>
                        </a:lnSpc>
                      </a:pPr>
                      <a:r>
                        <a:rPr lang="ru" sz="700">
                          <a:solidFill>
                            <a:srgbClr val="A6A6A6"/>
                          </a:solidFill>
                          <a:latin typeface="Century Schoolbook"/>
                        </a:rPr>
                        <a:t>агенты социализации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900" b="1">
                          <a:solidFill>
                            <a:srgbClr val="A6A6A6"/>
                          </a:solidFill>
                          <a:latin typeface="Calibri"/>
                        </a:rPr>
                        <a:t>Я# </a:t>
                      </a:r>
                      <a:r>
                        <a:rPr lang="ru" sz="700">
                          <a:solidFill>
                            <a:srgbClr val="A6A6A6"/>
                          </a:solidFill>
                          <a:latin typeface="Century Schoolbook"/>
                        </a:rPr>
                        <a:t>агностицизм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159 </a:t>
                      </a:r>
                      <a:r>
                        <a:rPr lang="ru" sz="750" spc="-50">
                          <a:solidFill>
                            <a:srgbClr val="A6A6A6"/>
                          </a:solidFill>
                          <a:latin typeface="Calibri"/>
                        </a:rPr>
                        <a:t>антропогенез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8 </a:t>
                      </a:r>
                      <a:r>
                        <a:rPr lang="ru" sz="750" spc="-50">
                          <a:solidFill>
                            <a:srgbClr val="A6A6A6"/>
                          </a:solidFill>
                          <a:latin typeface="Calibri"/>
                        </a:rPr>
                        <a:t>атеизм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8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414052">
                <a:tc>
                  <a:txBody>
                    <a:bodyPr/>
                    <a:lstStyle/>
                    <a:p>
                      <a:pPr marL="190500" marR="927100" indent="0">
                        <a:lnSpc>
                          <a:spcPts val="912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бессознательное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23 брак — 67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538982">
                <a:tc>
                  <a:txBody>
                    <a:bodyPr/>
                    <a:lstStyle/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вера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163</a:t>
                      </a:r>
                    </a:p>
                    <a:p>
                      <a:pPr marL="190500" marR="927100" indent="0">
                        <a:lnSpc>
                          <a:spcPts val="888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вмутрнянчностный конфликт — 107 восприятие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792410">
                <a:tc>
                  <a:txBody>
                    <a:bodyPr/>
                    <a:lstStyle/>
                    <a:p>
                      <a:pPr marL="190500" marR="927100" indent="0">
                        <a:lnSpc>
                          <a:spcPts val="864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геноцид </a:t>
                      </a:r>
                      <a:r>
                        <a:rPr lang="ru" sz="800" dirty="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114 глобализация </a:t>
                      </a:r>
                      <a:r>
                        <a:rPr lang="ru" sz="800" dirty="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133. 199 глобальные проблемы </a:t>
                      </a:r>
                      <a:r>
                        <a:rPr lang="ru" sz="800" dirty="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218 гуманизация образования </a:t>
                      </a:r>
                      <a:r>
                        <a:rPr lang="ru" sz="800" dirty="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196 гуманитаризация образования </a:t>
                      </a:r>
                      <a:r>
                        <a:rPr lang="ru" sz="800" dirty="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196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32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1056547">
                <a:tc>
                  <a:txBody>
                    <a:bodyPr/>
                    <a:lstStyle/>
                    <a:p>
                      <a:pPr marL="190500" marR="927100" indent="0">
                        <a:lnSpc>
                          <a:spcPts val="888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девиантное поведение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83 делинквентное поведение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83 деятельность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18 диалектика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151 долг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176</a:t>
                      </a:r>
                    </a:p>
                    <a:p>
                      <a:pPr marL="190500" marR="927100" indent="0">
                        <a:lnSpc>
                          <a:spcPts val="888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духовная культура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4, 136 духовная подсистема общества </a:t>
                      </a:r>
                      <a:r>
                        <a:rPr lang="ru" sz="800">
                          <a:solidFill>
                            <a:srgbClr val="C9C9C9"/>
                          </a:solidFill>
                          <a:latin typeface="Century Schoolbook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43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267706">
                <a:tc>
                  <a:txBody>
                    <a:bodyPr/>
                    <a:lstStyle/>
                    <a:p>
                      <a:pPr marL="190500" indent="0"/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житейское (обыденное) познание </a:t>
                      </a:r>
                      <a:r>
                        <a:rPr lang="ru" sz="900" b="1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1320683">
                <a:tc>
                  <a:txBody>
                    <a:bodyPr/>
                    <a:lstStyle/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игра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21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идеал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137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идеализм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150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индивид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spc="50" dirty="0">
                          <a:solidFill>
                            <a:srgbClr val="A6A6A6"/>
                          </a:solidFill>
                          <a:latin typeface="Century Schoolbook"/>
                        </a:rPr>
                        <a:t>11.41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индивидуальность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11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индустриальное общество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209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интуиция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24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искусство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142</a:t>
                      </a:r>
                    </a:p>
                    <a:p>
                      <a:pPr marL="190500" indent="0">
                        <a:lnSpc>
                          <a:spcPts val="888"/>
                        </a:lnSpc>
                      </a:pP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истина </a:t>
                      </a:r>
                      <a:r>
                        <a:rPr lang="ru" sz="900" b="1" dirty="0">
                          <a:solidFill>
                            <a:srgbClr val="C9C9C9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 dirty="0">
                          <a:solidFill>
                            <a:srgbClr val="A6A6A6"/>
                          </a:solidFill>
                          <a:latin typeface="Century Schoolbook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5400"/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735299">
                <a:tc>
                  <a:txBody>
                    <a:bodyPr/>
                    <a:lstStyle/>
                    <a:p>
                      <a:pPr marL="190500" marR="927100" indent="0">
                        <a:lnSpc>
                          <a:spcPts val="888"/>
                        </a:lnSpc>
                      </a:pP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класс </a:t>
                      </a:r>
                      <a:r>
                        <a:rPr lang="ru" sz="900" b="1">
                          <a:solidFill>
                            <a:srgbClr val="A6A6A6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46, 47 контркультура </a:t>
                      </a:r>
                      <a:r>
                        <a:rPr lang="ru" sz="900" b="1">
                          <a:solidFill>
                            <a:srgbClr val="A6A6A6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131 конфликт </a:t>
                      </a:r>
                      <a:r>
                        <a:rPr lang="ru" sz="900" b="1">
                          <a:solidFill>
                            <a:srgbClr val="A6A6A6"/>
                          </a:solidFill>
                          <a:latin typeface="Calibri"/>
                        </a:rPr>
                        <a:t>— </a:t>
                      </a:r>
                      <a:r>
                        <a:rPr lang="ru" sz="800">
                          <a:solidFill>
                            <a:srgbClr val="A6A6A6"/>
                          </a:solidFill>
                          <a:latin typeface="Century Schoolbook"/>
                        </a:rPr>
                        <a:t>106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9400" indent="0"/>
                      <a:r>
                        <a:rPr lang="ru" sz="900" b="1" dirty="0">
                          <a:solidFill>
                            <a:srgbClr val="898989"/>
                          </a:solidFill>
                          <a:latin typeface="Calibri"/>
                        </a:rPr>
                        <a:t>24» </a:t>
                      </a:r>
                      <a:r>
                        <a:rPr lang="en-US" sz="900" b="1" dirty="0">
                          <a:solidFill>
                            <a:srgbClr val="898989"/>
                          </a:solidFill>
                          <a:latin typeface="Calibri"/>
                        </a:rPr>
                        <a:t>j </a:t>
                      </a:r>
                      <a:r>
                        <a:rPr lang="ru" sz="900" b="1" dirty="0">
                          <a:solidFill>
                            <a:srgbClr val="898989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solidFill>
                      <a:srgbClr val="D9DADC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237488" y="667512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7566" y="1175980"/>
            <a:ext cx="383813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0" indent="-215900">
              <a:lnSpc>
                <a:spcPts val="2880"/>
              </a:lnSpc>
            </a:pPr>
            <a:r>
              <a:rPr lang="ru" sz="2400" b="1" i="1" spc="-50" dirty="0" smtClean="0">
                <a:solidFill>
                  <a:srgbClr val="0070C0"/>
                </a:solidFill>
              </a:rPr>
              <a:t>Задание № 6, стр. 14.</a:t>
            </a:r>
          </a:p>
          <a:p>
            <a:pPr marL="215900" indent="-215900">
              <a:lnSpc>
                <a:spcPts val="2880"/>
              </a:lnSpc>
            </a:pPr>
            <a:r>
              <a:rPr lang="ru" b="1" i="1" spc="-50" dirty="0" smtClean="0">
                <a:solidFill>
                  <a:srgbClr val="0070C0"/>
                </a:solidFill>
              </a:rPr>
              <a:t>Напишите </a:t>
            </a:r>
            <a:r>
              <a:rPr lang="ru" b="1" i="1" spc="-50" dirty="0">
                <a:solidFill>
                  <a:srgbClr val="0070C0"/>
                </a:solidFill>
              </a:rPr>
              <a:t>краткую автобиографию с использованием терминов «индивид», «индивидуальность», «личность», «характер», «способности», «темперамент»</a:t>
            </a:r>
            <a:endParaRPr lang="ru" b="1" i="1" spc="-50" dirty="0">
              <a:solidFill>
                <a:srgbClr val="0070C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72312" y="4861560"/>
            <a:ext cx="6504432" cy="1603248"/>
          </a:xfrm>
          <a:prstGeom prst="rect">
            <a:avLst/>
          </a:prstGeom>
          <a:solidFill>
            <a:srgbClr val="005BAA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360"/>
              </a:lnSpc>
              <a:spcBef>
                <a:spcPts val="5460"/>
              </a:spcBef>
            </a:pPr>
            <a:r>
              <a:rPr lang="ru" sz="2600" b="1" dirty="0">
                <a:solidFill>
                  <a:srgbClr val="FFFF00"/>
                </a:solidFill>
                <a:latin typeface="Calibri"/>
              </a:rPr>
              <a:t>Требования: </a:t>
            </a:r>
            <a:r>
              <a:rPr lang="ru" sz="2600" b="1" dirty="0">
                <a:solidFill>
                  <a:srgbClr val="FFFFFF"/>
                </a:solidFill>
                <a:latin typeface="Calibri"/>
              </a:rPr>
              <a:t>два существенных признака, один из которых может указывать на родовую принадлежность, отражение специфики понятия</a:t>
            </a:r>
          </a:p>
        </p:txBody>
      </p:sp>
      <p:pic>
        <p:nvPicPr>
          <p:cNvPr id="16" name="Picture 47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37" y="332614"/>
            <a:ext cx="8359140" cy="3888485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435673"/>
            <a:ext cx="8539850" cy="574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95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1360" y="4718304"/>
            <a:ext cx="4398264" cy="1600200"/>
          </a:xfrm>
          <a:prstGeom prst="rect">
            <a:avLst/>
          </a:prstGeom>
          <a:solidFill>
            <a:srgbClr val="005BAA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336"/>
              </a:lnSpc>
              <a:spcBef>
                <a:spcPts val="3990"/>
              </a:spcBef>
            </a:pPr>
            <a:r>
              <a:rPr lang="ru" sz="2600" b="1">
                <a:solidFill>
                  <a:srgbClr val="FFFF00"/>
                </a:solidFill>
                <a:latin typeface="Calibri"/>
              </a:rPr>
              <a:t>Вспомогательные слова: </a:t>
            </a:r>
            <a:r>
              <a:rPr lang="ru" sz="2600" b="1">
                <a:solidFill>
                  <a:srgbClr val="FFFFFF"/>
                </a:solidFill>
                <a:latin typeface="Calibri"/>
              </a:rPr>
              <a:t>часть, элемент, составляющая, один из, вид институт, организация</a:t>
            </a:r>
          </a:p>
        </p:txBody>
      </p:sp>
      <p:pic>
        <p:nvPicPr>
          <p:cNvPr id="4" name="Picture 47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28" y="424815"/>
            <a:ext cx="8360282" cy="3580257"/>
          </a:xfrm>
          <a:prstGeom prst="rect">
            <a:avLst/>
          </a:prstGeom>
          <a:noFill/>
          <a:ex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8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1146" y="506350"/>
            <a:ext cx="8085328" cy="3656329"/>
          </a:xfrm>
          <a:prstGeom prst="rect">
            <a:avLst/>
          </a:prstGeom>
          <a:noFill/>
          <a:extLst/>
        </p:spPr>
      </p:pic>
      <p:sp>
        <p:nvSpPr>
          <p:cNvPr id="7" name="Rectangle 488"/>
          <p:cNvSpPr/>
          <p:nvPr/>
        </p:nvSpPr>
        <p:spPr>
          <a:xfrm>
            <a:off x="3295777" y="4406621"/>
            <a:ext cx="4620176" cy="130215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="1" i="0" spc="0" baseline="0" dirty="0">
                <a:solidFill>
                  <a:srgbClr val="FF0000"/>
                </a:solidFill>
                <a:latin typeface="Calibri,Bold"/>
              </a:rPr>
              <a:t>Вспомо</a:t>
            </a:r>
            <a:r>
              <a:rPr lang="en-US" sz="2795" b="1" i="0" spc="-13" baseline="0" dirty="0">
                <a:solidFill>
                  <a:srgbClr val="FF0000"/>
                </a:solidFill>
                <a:latin typeface="Calibri,Bold"/>
              </a:rPr>
              <a:t>га</a:t>
            </a:r>
            <a:r>
              <a:rPr lang="en-US" sz="2795" b="1" i="0" spc="-11" baseline="0" dirty="0">
                <a:solidFill>
                  <a:srgbClr val="FF0000"/>
                </a:solidFill>
                <a:latin typeface="Calibri,Bold"/>
              </a:rPr>
              <a:t>т</a:t>
            </a:r>
            <a:r>
              <a:rPr lang="en-US" sz="2795" b="1" i="0" spc="-50" baseline="0" dirty="0">
                <a:solidFill>
                  <a:srgbClr val="FF0000"/>
                </a:solidFill>
                <a:latin typeface="Calibri,Bold"/>
              </a:rPr>
              <a:t>е</a:t>
            </a:r>
            <a:r>
              <a:rPr lang="en-US" sz="2795" b="1" i="0" spc="0" baseline="0" dirty="0">
                <a:solidFill>
                  <a:srgbClr val="FF0000"/>
                </a:solidFill>
                <a:latin typeface="Calibri,Bold"/>
              </a:rPr>
              <a:t>льные слова: </a:t>
            </a:r>
          </a:p>
          <a:p>
            <a:pPr marL="0">
              <a:lnSpc>
                <a:spcPts val="3362"/>
              </a:lnSpc>
            </a:pPr>
            <a:r>
              <a:rPr lang="en-US" sz="2798" b="1" i="0" spc="0" baseline="0" dirty="0">
                <a:solidFill>
                  <a:srgbClr val="FF0000"/>
                </a:solidFill>
                <a:latin typeface="Calibri,Bold"/>
              </a:rPr>
              <a:t>со</a:t>
            </a:r>
            <a:r>
              <a:rPr lang="en-US" sz="2798" b="1" i="0" spc="-11" baseline="0" dirty="0">
                <a:solidFill>
                  <a:srgbClr val="FF0000"/>
                </a:solidFill>
                <a:latin typeface="Calibri,Bold"/>
              </a:rPr>
              <a:t>в</a:t>
            </a:r>
            <a:r>
              <a:rPr lang="en-US" sz="2798" b="1" i="0" spc="0" baseline="0" dirty="0">
                <a:solidFill>
                  <a:srgbClr val="FF0000"/>
                </a:solidFill>
                <a:latin typeface="Calibri,Bold"/>
              </a:rPr>
              <a:t>о</a:t>
            </a:r>
            <a:r>
              <a:rPr lang="en-US" sz="2798" b="1" i="0" spc="-11" baseline="0" dirty="0">
                <a:solidFill>
                  <a:srgbClr val="FF0000"/>
                </a:solidFill>
                <a:latin typeface="Calibri,Bold"/>
              </a:rPr>
              <a:t>к</a:t>
            </a:r>
            <a:r>
              <a:rPr lang="en-US" sz="2798" b="1" i="0" spc="0" baseline="0" dirty="0">
                <a:solidFill>
                  <a:srgbClr val="FF0000"/>
                </a:solidFill>
                <a:latin typeface="Calibri,Bold"/>
              </a:rPr>
              <a:t>у</a:t>
            </a:r>
            <a:r>
              <a:rPr lang="en-US" sz="2798" b="1" i="0" spc="-13" baseline="0" dirty="0">
                <a:solidFill>
                  <a:srgbClr val="FF0000"/>
                </a:solidFill>
                <a:latin typeface="Calibri,Bold"/>
              </a:rPr>
              <a:t>п</a:t>
            </a:r>
            <a:r>
              <a:rPr lang="en-US" sz="2798" b="1" i="0" spc="0" baseline="0" dirty="0">
                <a:solidFill>
                  <a:srgbClr val="FF0000"/>
                </a:solidFill>
                <a:latin typeface="Calibri,Bold"/>
              </a:rPr>
              <a:t>ность, наб</a:t>
            </a:r>
            <a:r>
              <a:rPr lang="en-US" sz="2798" b="1" i="0" spc="-11" baseline="0" dirty="0">
                <a:solidFill>
                  <a:srgbClr val="FF0000"/>
                </a:solidFill>
                <a:latin typeface="Calibri,Bold"/>
              </a:rPr>
              <a:t>о</a:t>
            </a:r>
            <a:r>
              <a:rPr lang="en-US" sz="2798" b="1" i="0" spc="0" baseline="0" dirty="0">
                <a:solidFill>
                  <a:srgbClr val="FF0000"/>
                </a:solidFill>
                <a:latin typeface="Calibri,Bold"/>
              </a:rPr>
              <a:t>р,  </a:t>
            </a:r>
          </a:p>
          <a:p>
            <a:pPr marL="0">
              <a:lnSpc>
                <a:spcPts val="3359"/>
              </a:lnSpc>
            </a:pPr>
            <a:r>
              <a:rPr lang="en-US" sz="2795" b="1" i="0" spc="0" baseline="0" dirty="0">
                <a:solidFill>
                  <a:srgbClr val="FF0000"/>
                </a:solidFill>
                <a:latin typeface="Calibri,Bold"/>
              </a:rPr>
              <a:t>сист</a:t>
            </a:r>
            <a:r>
              <a:rPr lang="en-US" sz="2795" b="1" i="0" spc="-30" baseline="0" dirty="0">
                <a:solidFill>
                  <a:srgbClr val="FF0000"/>
                </a:solidFill>
                <a:latin typeface="Calibri,Bold"/>
              </a:rPr>
              <a:t>е</a:t>
            </a:r>
            <a:r>
              <a:rPr lang="en-US" sz="2795" b="1" i="0" spc="0" baseline="0" dirty="0">
                <a:solidFill>
                  <a:srgbClr val="FF0000"/>
                </a:solidFill>
                <a:latin typeface="Calibri,Bold"/>
              </a:rPr>
              <a:t>ма</a:t>
            </a:r>
            <a:r>
              <a:rPr lang="en-US" sz="1800" b="1" i="0" spc="0" baseline="0" dirty="0">
                <a:solidFill>
                  <a:srgbClr val="FF0000"/>
                </a:solidFill>
                <a:latin typeface="Calibri,Bold"/>
              </a:rPr>
              <a:t> ……..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9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677" y="404622"/>
            <a:ext cx="8425003" cy="2256281"/>
          </a:xfrm>
          <a:prstGeom prst="rect">
            <a:avLst/>
          </a:prstGeom>
          <a:noFill/>
          <a:extLst/>
        </p:spPr>
      </p:pic>
      <p:pic>
        <p:nvPicPr>
          <p:cNvPr id="6" name="Picture 49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677" y="3039999"/>
            <a:ext cx="7199707" cy="1047750"/>
          </a:xfrm>
          <a:prstGeom prst="rect">
            <a:avLst/>
          </a:prstGeom>
          <a:noFill/>
          <a:extLst/>
        </p:spPr>
      </p:pic>
      <p:sp>
        <p:nvSpPr>
          <p:cNvPr id="7" name="Прямоугольник 6"/>
          <p:cNvSpPr/>
          <p:nvPr/>
        </p:nvSpPr>
        <p:spPr>
          <a:xfrm>
            <a:off x="883140" y="4223208"/>
            <a:ext cx="7827227" cy="21681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ВСПОМОГАТЕЛЬНЫЕ СЛОВА: </a:t>
            </a:r>
          </a:p>
          <a:p>
            <a:pPr indent="0" algn="just"/>
            <a:r>
              <a:rPr lang="ru" sz="39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этап, период,ступень,уровень</a:t>
            </a:r>
          </a:p>
          <a:p>
            <a:pPr indent="0" algn="just"/>
            <a:r>
              <a:rPr lang="ru-RU" sz="39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" sz="39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ачальный, завершающий,</a:t>
            </a:r>
          </a:p>
          <a:p>
            <a:pPr indent="0" algn="just"/>
            <a:r>
              <a:rPr lang="ru-RU" sz="39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" sz="39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ежду, следующий за....</a:t>
            </a:r>
            <a:endParaRPr lang="ru" sz="3900" b="1" spc="-5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8106" y="277750"/>
            <a:ext cx="8384998" cy="3187826"/>
          </a:xfrm>
          <a:prstGeom prst="rect">
            <a:avLst/>
          </a:prstGeom>
          <a:noFill/>
          <a:extLst/>
        </p:spPr>
      </p:pic>
      <p:pic>
        <p:nvPicPr>
          <p:cNvPr id="3" name="Picture 50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0669" y="2972905"/>
            <a:ext cx="7385304" cy="3744467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2592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0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0441" y="1208278"/>
            <a:ext cx="8474647" cy="2732786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5871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6344" y="1703832"/>
          <a:ext cx="8217408" cy="4352544"/>
        </p:xfrm>
        <a:graphic>
          <a:graphicData uri="http://schemas.openxmlformats.org/drawingml/2006/table">
            <a:tbl>
              <a:tblPr/>
              <a:tblGrid>
                <a:gridCol w="2234184"/>
                <a:gridCol w="5983224"/>
              </a:tblGrid>
              <a:tr h="326136">
                <a:tc>
                  <a:txBody>
                    <a:bodyPr/>
                    <a:lstStyle/>
                    <a:p>
                      <a:pPr indent="0" algn="ctr"/>
                      <a:r>
                        <a:rPr lang="ru" sz="2300" b="1">
                          <a:solidFill>
                            <a:srgbClr val="FFFFFF"/>
                          </a:solidFill>
                          <a:latin typeface="Calibri"/>
                        </a:rPr>
                        <a:t>способ</a:t>
                      </a:r>
                    </a:p>
                  </a:txBody>
                  <a:tcPr marL="0" marR="0" marT="0" marB="0"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300" b="1">
                          <a:solidFill>
                            <a:srgbClr val="FFFFFF"/>
                          </a:solidFill>
                          <a:latin typeface="Calibri"/>
                        </a:rPr>
                        <a:t>определение</a:t>
                      </a:r>
                    </a:p>
                  </a:txBody>
                  <a:tcPr marL="0" marR="0" marT="0" marB="0">
                    <a:solidFill>
                      <a:srgbClr val="969696"/>
                    </a:solidFill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marL="88900" indent="0"/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этимологический</a:t>
                      </a:r>
                    </a:p>
                  </a:txBody>
                  <a:tcPr marL="0" marR="0" marT="0" marB="0" anchor="ctr">
                    <a:solidFill>
                      <a:srgbClr val="D9DADC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от лат. </a:t>
                      </a:r>
                      <a:r>
                        <a:rPr lang="en-US" sz="2000" b="1">
                          <a:solidFill>
                            <a:srgbClr val="2D2132"/>
                          </a:solidFill>
                          <a:latin typeface="Calibri"/>
                        </a:rPr>
                        <a:t>conserve </a:t>
                      </a:r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- сохраняю, охраняю</a:t>
                      </a:r>
                    </a:p>
                  </a:txBody>
                  <a:tcPr marL="0" marR="0" marT="0" marB="0" anchor="ctr">
                    <a:solidFill>
                      <a:srgbClr val="D9DADC"/>
                    </a:solidFill>
                  </a:tcPr>
                </a:tc>
              </a:tr>
              <a:tr h="1636776">
                <a:tc>
                  <a:txBody>
                    <a:bodyPr/>
                    <a:lstStyle/>
                    <a:p>
                      <a:pPr marL="88900" indent="0"/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описательный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1600" indent="0">
                        <a:lnSpc>
                          <a:spcPts val="2400"/>
                        </a:lnSpc>
                      </a:pPr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система взглядов, идей, течений, ориентированных на сохранение морально-правовых отношений, воплощенных в нации, религии, браке, семье, собственности, государстве</a:t>
                      </a:r>
                    </a:p>
                  </a:txBody>
                  <a:tcPr marL="0" marR="0" marT="0" marB="0"/>
                </a:tc>
              </a:tr>
              <a:tr h="1289304">
                <a:tc>
                  <a:txBody>
                    <a:bodyPr/>
                    <a:lstStyle/>
                    <a:p>
                      <a:pPr marL="88900" indent="0"/>
                      <a:r>
                        <a:rPr lang="ru" sz="2000" b="1">
                          <a:solidFill>
                            <a:srgbClr val="C10101"/>
                          </a:solidFill>
                          <a:latin typeface="Calibri"/>
                        </a:rPr>
                        <a:t>родовидовой</a:t>
                      </a:r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>
                        <a:lnSpc>
                          <a:spcPts val="2400"/>
                        </a:lnSpc>
                      </a:pPr>
                      <a:r>
                        <a:rPr lang="ru" sz="2000" b="1">
                          <a:solidFill>
                            <a:srgbClr val="C10101"/>
                          </a:solidFill>
                          <a:latin typeface="Calibri"/>
                        </a:rPr>
                        <a:t>вид политической идеологии , выступающей за сохранение существующего общественного порядка</a:t>
                      </a:r>
                    </a:p>
                  </a:txBody>
                  <a:tcPr marL="0" marR="0" marT="0" marB="0">
                    <a:solidFill>
                      <a:srgbClr val="D9DADC"/>
                    </a:solidFill>
                  </a:tcPr>
                </a:tc>
              </a:tr>
              <a:tr h="359664">
                <a:tc>
                  <a:txBody>
                    <a:bodyPr/>
                    <a:lstStyle/>
                    <a:p>
                      <a:pPr marL="88900" indent="0"/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генетический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2000" b="1">
                          <a:solidFill>
                            <a:srgbClr val="2D2132"/>
                          </a:solidFill>
                          <a:latin typeface="Calibri"/>
                        </a:rPr>
                        <a:t>идеология, возникшая как реакция на либерализм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803648" y="1767840"/>
            <a:ext cx="1780032" cy="237744"/>
          </a:xfrm>
          <a:prstGeom prst="rect">
            <a:avLst/>
          </a:prstGeom>
          <a:solidFill>
            <a:srgbClr val="969696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300" b="1">
                <a:solidFill>
                  <a:srgbClr val="FFFFFF"/>
                </a:solidFill>
                <a:latin typeface="Calibri"/>
              </a:rPr>
              <a:t>определение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8993" y="531097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КОНСЕРВАТИЗМ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544312" y="1539240"/>
            <a:ext cx="1859280" cy="36576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3400" b="1" dirty="0">
                <a:latin typeface="Franklin Gothic Medium Cond"/>
              </a:rPr>
              <a:t>МЕТОДИКА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54880" y="1975104"/>
            <a:ext cx="3419856" cy="93878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840"/>
              </a:spcAft>
            </a:pPr>
            <a:r>
              <a:rPr lang="ru" sz="3400" b="1" dirty="0">
                <a:latin typeface="Franklin Gothic Medium Cond"/>
              </a:rPr>
              <a:t>ОБУЧЕНИЯ</a:t>
            </a:r>
          </a:p>
          <a:p>
            <a:pPr indent="0"/>
            <a:r>
              <a:rPr lang="ru" sz="3400" b="1" dirty="0">
                <a:latin typeface="Franklin Gothic Medium Cond"/>
              </a:rPr>
              <a:t>ОБЩЕСТВОЗНАНИЮ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218176" y="3340608"/>
            <a:ext cx="2493264" cy="34747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368"/>
              </a:lnSpc>
              <a:spcAft>
                <a:spcPts val="1470"/>
              </a:spcAft>
            </a:pPr>
            <a:r>
              <a:rPr lang="ru" sz="1100" b="1" dirty="0">
                <a:solidFill>
                  <a:srgbClr val="2D2132"/>
                </a:solidFill>
                <a:latin typeface="Franklin Gothic Medium Cond"/>
              </a:rPr>
              <a:t>УЧЕБНИК И ПРАКТИКУМ ДЛЯ АКАДЕМИЧЕСКОГО БАКАЛАВРИАТА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24272" y="4005072"/>
            <a:ext cx="2474976" cy="17068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1470"/>
              </a:spcBef>
            </a:pPr>
            <a:r>
              <a:rPr lang="ru" sz="1100" b="1">
                <a:solidFill>
                  <a:srgbClr val="2D2132"/>
                </a:solidFill>
                <a:latin typeface="Franklin Gothic Medium Cond"/>
              </a:rPr>
              <a:t>Под редакцией </a:t>
            </a:r>
            <a:r>
              <a:rPr lang="ru" sz="1150">
                <a:solidFill>
                  <a:srgbClr val="2D2132"/>
                </a:solidFill>
                <a:latin typeface="Calibri"/>
              </a:rPr>
              <a:t>0</a:t>
            </a:r>
            <a:r>
              <a:rPr lang="ru" sz="1100" b="1">
                <a:solidFill>
                  <a:srgbClr val="2D2132"/>
                </a:solidFill>
                <a:latin typeface="Franklin Gothic Medium Cond"/>
              </a:rPr>
              <a:t>. Б. Соболевой Д. В. Кузина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87824" y="4760976"/>
            <a:ext cx="3553968" cy="44500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76"/>
              </a:lnSpc>
              <a:spcBef>
                <a:spcPts val="210"/>
              </a:spcBef>
            </a:pPr>
            <a:r>
              <a:rPr lang="ru" sz="1000" b="1" i="1" spc="-50">
                <a:solidFill>
                  <a:srgbClr val="544E5A"/>
                </a:solidFill>
                <a:latin typeface="Franklin Gothic Medium Cond"/>
              </a:rPr>
              <a:t>Рекомендовано Учебно-методическим отделом высшего образования в качестве учебника и практикума для студентов высших учебных заведений, обучающихся по гуманитарным направлениям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93792" y="5730240"/>
            <a:ext cx="2542032" cy="2499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104"/>
              </a:lnSpc>
            </a:pPr>
            <a:r>
              <a:rPr lang="ru" sz="900">
                <a:solidFill>
                  <a:srgbClr val="2D2132"/>
                </a:solidFill>
                <a:latin typeface="Franklin Gothic Medium Cond"/>
              </a:rPr>
              <a:t>Книга доступна в электронной библиотечной системе </a:t>
            </a:r>
            <a:r>
              <a:rPr lang="en-US" sz="900">
                <a:solidFill>
                  <a:srgbClr val="2D2132"/>
                </a:solidFill>
                <a:latin typeface="Franklin Gothic Medium Cond"/>
              </a:rPr>
              <a:t>biblio-online.ru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882640" y="6345936"/>
            <a:ext cx="1164336" cy="1402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900">
                <a:solidFill>
                  <a:srgbClr val="2D2132"/>
                </a:solidFill>
                <a:latin typeface="Franklin Gothic Medium Cond"/>
              </a:rPr>
              <a:t>Москва </a:t>
            </a:r>
            <a:r>
              <a:rPr lang="ru" sz="900">
                <a:latin typeface="Franklin Gothic Medium Cond"/>
              </a:rPr>
              <a:t>• </a:t>
            </a:r>
            <a:r>
              <a:rPr lang="ru" sz="900">
                <a:solidFill>
                  <a:srgbClr val="2D2132"/>
                </a:solidFill>
                <a:latin typeface="Franklin Gothic Medium Cond"/>
              </a:rPr>
              <a:t>Юрайт • </a:t>
            </a:r>
            <a:r>
              <a:rPr lang="ru" sz="950">
                <a:solidFill>
                  <a:srgbClr val="2D2132"/>
                </a:solidFill>
                <a:latin typeface="Calibri"/>
              </a:rPr>
              <a:t>2016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7952" y="280416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-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</a:t>
            </a:r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  <a:endParaRPr lang="ru" sz="39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57"/>
          <p:cNvSpPr/>
          <p:nvPr/>
        </p:nvSpPr>
        <p:spPr>
          <a:xfrm>
            <a:off x="1316737" y="2340864"/>
            <a:ext cx="7260336" cy="8456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/>
            <a:r>
              <a:rPr lang="en-US" sz="3995" b="1" i="0" spc="0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Бла</a:t>
            </a:r>
            <a:r>
              <a:rPr lang="en-US" sz="3995" b="1" i="0" spc="-43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г</a:t>
            </a:r>
            <a:r>
              <a:rPr lang="en-US" sz="3995" b="1" i="0" spc="-99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о</a:t>
            </a:r>
            <a:r>
              <a:rPr lang="en-US" sz="3995" b="1" i="0" spc="0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дарим за</a:t>
            </a:r>
            <a:r>
              <a:rPr lang="en-US" sz="3995" b="1" i="0" spc="-15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 </a:t>
            </a:r>
            <a:r>
              <a:rPr lang="en-US" sz="3995" b="1" i="0" spc="0" baseline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anose="02050806060905020404" pitchFamily="18" charset="0"/>
              </a:rPr>
              <a:t>внимание! </a:t>
            </a:r>
          </a:p>
          <a:p>
            <a:pPr marL="1548384">
              <a:lnSpc>
                <a:spcPts val="1777"/>
              </a:lnSpc>
            </a:pPr>
            <a:endParaRPr lang="en-US" sz="2400" b="1" i="0" spc="-31" baseline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24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512" y="548640"/>
            <a:ext cx="8570976" cy="50535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87424" y="5590032"/>
            <a:ext cx="6138672" cy="26822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500" b="1" dirty="0">
                <a:latin typeface="Calibri"/>
              </a:rPr>
              <a:t>Рис. 3. Данные о выполнении </a:t>
            </a:r>
            <a:r>
              <a:rPr lang="ru" sz="1500" b="1" dirty="0" smtClean="0">
                <a:latin typeface="Calibri"/>
              </a:rPr>
              <a:t>заданий </a:t>
            </a:r>
            <a:r>
              <a:rPr lang="ru" sz="1500" b="1" dirty="0">
                <a:latin typeface="Calibri"/>
              </a:rPr>
              <a:t>с развернутым ответом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03920" y="6477000"/>
            <a:ext cx="100584" cy="13411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050" b="1">
                <a:solidFill>
                  <a:srgbClr val="898989"/>
                </a:solidFill>
                <a:latin typeface="Century Schoolbook"/>
              </a:rPr>
              <a:t>9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8573"/>
              </p:ext>
            </p:extLst>
          </p:nvPr>
        </p:nvGraphicFramePr>
        <p:xfrm>
          <a:off x="116957" y="159488"/>
          <a:ext cx="8995144" cy="6666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2773"/>
                <a:gridCol w="679968"/>
                <a:gridCol w="744795"/>
                <a:gridCol w="255181"/>
                <a:gridCol w="552893"/>
                <a:gridCol w="1722475"/>
                <a:gridCol w="2998381"/>
                <a:gridCol w="538158"/>
                <a:gridCol w="554104"/>
                <a:gridCol w="566416"/>
              </a:tblGrid>
              <a:tr h="746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№ п/п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Код ОО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Название ОО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Класс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Имя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Задание В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</a:rPr>
                        <a:t>Задание С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Задание </a:t>
                      </a:r>
                      <a:r>
                        <a:rPr lang="en-US" sz="800" u="none" strike="noStrike">
                          <a:effectLst/>
                        </a:rPr>
                        <a:t>D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Первичный балл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</a:rPr>
                        <a:t>Балл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ctr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Ангелина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 smtClean="0">
                          <a:effectLst/>
                        </a:rPr>
                        <a:t>- +-</a:t>
                      </a:r>
                      <a:r>
                        <a:rPr lang="ru-RU" sz="1300" u="none" strike="noStrike" dirty="0">
                          <a:effectLst/>
                        </a:rPr>
                        <a:t>122222-1+22120220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2(2)1(2)1(3)0(3)1(3)3(3)2(3)0(3)1(1)0(2)1(2)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37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61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Оксана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+++212122-1+02112122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2(2)1(2)2(3)3(3)1(3)2(3)1(3)1(3)1(1)0(2)1(2)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41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65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Юлия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++-112222+2+12021121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2(2)2(2)0(3)3(3)3(3)3(3)3(3)1(3)1(1)2(2)2(2)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48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72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Елена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+++222122+1+21110222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2(2)2(2)3(3)2(3)2(3)3(3)3(3)1(3)1(1)1(2)2(2)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76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Диана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++-121211+1+10111021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2(2)1(2)3(3)0(3)2(3)0(3)0(3)1(3)1(1)1(2)2(2)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Элина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 smtClean="0">
                          <a:effectLst/>
                        </a:rPr>
                        <a:t>- +-</a:t>
                      </a:r>
                      <a:r>
                        <a:rPr lang="ru-RU" sz="1300" u="none" strike="noStrike" dirty="0">
                          <a:effectLst/>
                        </a:rPr>
                        <a:t>222022-1+20121021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2(2)2(2)3(3)0(3)0(3)0(3)1(3)0(3)1(1)2(2)1(2)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34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Олеся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++-122121-2+12122211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2(2)2(2)1(3)1(3)0(3)3(3)3(3)2(3)1(1)2(2)2(2)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45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69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Анна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++-111221+1+12121110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2(2)2(2)1(3)1(3)0(3)2(3)1(3)1(3)1(1)0(2)0(2)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33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9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Оксана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++-221120+2+11121121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2(2)1(2)3(3)3(3)2(3)0(3)2(3)1(3)1(1)1(2)2(2)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42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66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Дарья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++-222122+2+22212222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2(2)2(2)2(3)3(3)2(3)3(3)2(3)1(3)1(1)0(2)2(2)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80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Диана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+++222222+2+22222222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2(2)1(2)3(3)3(3)2(3)3(3)3(3)3(3)1(1)1(2)1(2)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92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120003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МБОУ СОШ №3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11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Алина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>
                          <a:effectLst/>
                        </a:rPr>
                        <a:t>+++222122+2+22112222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effectLst/>
                        </a:rPr>
                        <a:t>2(2)2(2)3(3)3(3)3(3)2(3)3(3)3(3)1(1)2(2)1(2)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57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90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843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effectLst/>
                        </a:rPr>
                        <a:t>70,3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  <a:tr h="39466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49" marR="6249" marT="6249" marB="0" anchor="b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669" y="2161032"/>
            <a:ext cx="8527311" cy="275121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6912"/>
              </a:lnSpc>
              <a:spcBef>
                <a:spcPts val="3780"/>
              </a:spcBef>
            </a:pPr>
            <a:r>
              <a:rPr lang="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№1 </a:t>
            </a:r>
            <a:r>
              <a:rPr lang="ru" sz="3200" b="1" dirty="0">
                <a:solidFill>
                  <a:srgbClr val="544E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диагностика индивидуальный маршрут</a:t>
            </a:r>
            <a:r>
              <a:rPr lang="ru" sz="3200" b="1" dirty="0">
                <a:solidFill>
                  <a:srgbClr val="544E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" sz="3200" b="1" dirty="0" smtClean="0">
              <a:solidFill>
                <a:srgbClr val="544E5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ts val="6912"/>
              </a:lnSpc>
              <a:spcBef>
                <a:spcPts val="3780"/>
              </a:spcBef>
            </a:pPr>
            <a:r>
              <a:rPr lang="ru" sz="3200" b="1" dirty="0" smtClean="0">
                <a:solidFill>
                  <a:srgbClr val="544E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" sz="3200" b="1" dirty="0">
                <a:solidFill>
                  <a:srgbClr val="544E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+ метапредметные умения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43812" y="564092"/>
            <a:ext cx="6669024" cy="37185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ru" sz="32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ДИФФЕРЕНЦИРОВАННАЯ ПОДГОТОВКА.</a:t>
            </a:r>
          </a:p>
          <a:p>
            <a:pPr indent="0" algn="ctr"/>
            <a:r>
              <a:rPr lang="ru-RU" sz="3200" b="1" spc="-50" dirty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" sz="3200" b="1" spc="-50" dirty="0" smtClean="0">
                <a:solidFill>
                  <a:srgbClr val="026CB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 тех кому трудно преодолеть порог</a:t>
            </a:r>
            <a:endParaRPr lang="ru" sz="3200" b="1" spc="-50" dirty="0">
              <a:solidFill>
                <a:srgbClr val="026CB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584" y="429768"/>
            <a:ext cx="451104" cy="387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5192"/>
            <a:ext cx="9144000" cy="274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" y="6217920"/>
            <a:ext cx="2980944" cy="4511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14144" y="502920"/>
            <a:ext cx="1636776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560"/>
              </a:lnSpc>
            </a:pPr>
            <a:r>
              <a:rPr lang="ru" sz="1000" b="1">
                <a:solidFill>
                  <a:srgbClr val="2D2132"/>
                </a:solidFill>
                <a:latin typeface="Arial Unicode MS"/>
              </a:rPr>
              <a:t>ОБЪЕДИНЕННАЯ ИЗДАТЕЛЬСКАЯ ГРУППА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6096" y="335280"/>
            <a:ext cx="1621536" cy="54864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2600" b="1">
                <a:solidFill>
                  <a:srgbClr val="499AD0"/>
                </a:solidFill>
                <a:latin typeface="Calibri"/>
              </a:rPr>
              <a:t>4гЬрофа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42888" y="524256"/>
            <a:ext cx="865632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/>
            <a:r>
              <a:rPr lang="ru" sz="1500" b="1">
                <a:solidFill>
                  <a:srgbClr val="E65C25"/>
                </a:solidFill>
                <a:latin typeface="Arial"/>
              </a:rPr>
              <a:t>вентана</a:t>
            </a:r>
          </a:p>
          <a:p>
            <a:pPr indent="0"/>
            <a:r>
              <a:rPr lang="ru" sz="1500" b="1">
                <a:solidFill>
                  <a:srgbClr val="A6A6A6"/>
                </a:solidFill>
                <a:latin typeface="Arial"/>
              </a:rPr>
              <a:t>граф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91768" y="2269236"/>
            <a:ext cx="6230112" cy="45110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" sz="3900" b="1" spc="-50" dirty="0">
                <a:solidFill>
                  <a:srgbClr val="026CBB"/>
                </a:solidFill>
                <a:latin typeface="Calibri"/>
              </a:rPr>
              <a:t>2.</a:t>
            </a:r>
            <a:r>
              <a:rPr lang="ru" sz="3900" b="1" spc="-50" dirty="0">
                <a:latin typeface="Calibri"/>
              </a:rPr>
              <a:t> </a:t>
            </a:r>
            <a:r>
              <a:rPr lang="ru" sz="3900" b="1" spc="-50" dirty="0">
                <a:solidFill>
                  <a:srgbClr val="026CBB"/>
                </a:solidFill>
                <a:latin typeface="Calibri"/>
              </a:rPr>
              <a:t>ТРУДНОСТИ ПОДГОТОВКИ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6214872"/>
            <a:ext cx="545592" cy="4328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76" y="6254496"/>
            <a:ext cx="219456" cy="2682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184" y="6096"/>
            <a:ext cx="6528816" cy="66629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61872" y="6205728"/>
            <a:ext cx="1258824" cy="47853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/>
            <a:r>
              <a:rPr lang="ru" sz="1100" spc="150" dirty="0">
                <a:solidFill>
                  <a:srgbClr val="026CBB"/>
                </a:solidFill>
                <a:latin typeface="Century Schoolbook"/>
              </a:rPr>
              <a:t>ОССИЙСКИЙ</a:t>
            </a:r>
          </a:p>
          <a:p>
            <a:pPr marL="254000" indent="0"/>
            <a:r>
              <a:rPr lang="ru" sz="1900" dirty="0">
                <a:solidFill>
                  <a:srgbClr val="026CBB"/>
                </a:solidFill>
                <a:latin typeface="Calibri"/>
              </a:rPr>
              <a:t>учебник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42960" y="6504432"/>
            <a:ext cx="195072" cy="1036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2600" b="1" i="1" spc="-50">
                <a:solidFill>
                  <a:srgbClr val="898989"/>
                </a:solidFill>
                <a:latin typeface="Calibri"/>
              </a:rPr>
              <a:t>тг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37160" y="1545336"/>
            <a:ext cx="2383536" cy="162458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ru-RU" sz="3900" b="1" spc="-50" dirty="0" smtClean="0">
                <a:solidFill>
                  <a:srgbClr val="026CBB"/>
                </a:solidFill>
                <a:latin typeface="Calibri"/>
              </a:rPr>
              <a:t>О</a:t>
            </a:r>
            <a:r>
              <a:rPr lang="ru" sz="3900" b="1" spc="-50" dirty="0" smtClean="0">
                <a:solidFill>
                  <a:srgbClr val="026CBB"/>
                </a:solidFill>
                <a:latin typeface="Calibri"/>
              </a:rPr>
              <a:t>пределения </a:t>
            </a:r>
          </a:p>
          <a:p>
            <a:pPr indent="0" algn="just"/>
            <a:r>
              <a:rPr lang="ru" sz="3900" b="1" spc="-50" dirty="0" smtClean="0">
                <a:solidFill>
                  <a:srgbClr val="026CBB"/>
                </a:solidFill>
                <a:latin typeface="Calibri"/>
              </a:rPr>
              <a:t>в учебниках</a:t>
            </a:r>
            <a:endParaRPr lang="ru" sz="3900" b="1" spc="-50" dirty="0">
              <a:solidFill>
                <a:srgbClr val="026CBB"/>
              </a:solidFill>
              <a:latin typeface="Calibri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1764</Words>
  <Application>Microsoft Office PowerPoint</Application>
  <PresentationFormat>Произвольный</PresentationFormat>
  <Paragraphs>413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9" baseType="lpstr">
      <vt:lpstr>Arial Unicode MS</vt:lpstr>
      <vt:lpstr>Arial</vt:lpstr>
      <vt:lpstr>Bernard MT Condensed</vt:lpstr>
      <vt:lpstr>Calibri</vt:lpstr>
      <vt:lpstr>Calibri,Bold</vt:lpstr>
      <vt:lpstr>Century Schoolbook</vt:lpstr>
      <vt:lpstr>Consolas</vt:lpstr>
      <vt:lpstr>Franklin Gothic Medium Cond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КраЛюТе</dc:creator>
  <cp:keywords/>
  <cp:lastModifiedBy>555</cp:lastModifiedBy>
  <cp:revision>39</cp:revision>
  <cp:lastPrinted>2017-11-21T16:24:49Z</cp:lastPrinted>
  <dcterms:modified xsi:type="dcterms:W3CDTF">2017-11-23T21:55:01Z</dcterms:modified>
</cp:coreProperties>
</file>