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2"/>
  </p:notesMasterIdLst>
  <p:sldIdLst>
    <p:sldId id="256" r:id="rId2"/>
    <p:sldId id="257" r:id="rId3"/>
    <p:sldId id="260" r:id="rId4"/>
    <p:sldId id="262" r:id="rId5"/>
    <p:sldId id="263" r:id="rId6"/>
    <p:sldId id="264" r:id="rId7"/>
    <p:sldId id="266" r:id="rId8"/>
    <p:sldId id="268" r:id="rId9"/>
    <p:sldId id="275" r:id="rId10"/>
    <p:sldId id="269" r:id="rId11"/>
    <p:sldId id="267" r:id="rId12"/>
    <p:sldId id="270" r:id="rId13"/>
    <p:sldId id="271" r:id="rId14"/>
    <p:sldId id="272" r:id="rId15"/>
    <p:sldId id="277" r:id="rId16"/>
    <p:sldId id="273" r:id="rId17"/>
    <p:sldId id="278" r:id="rId18"/>
    <p:sldId id="276" r:id="rId19"/>
    <p:sldId id="274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585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6A260E-9D79-429E-B800-F745A7BB6A81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C0A310-5072-46F5-8C88-4710D918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oge.sdamgia.ru/" TargetMode="External"/><Relationship Id="rId2" Type="http://schemas.openxmlformats.org/officeDocument/2006/relationships/hyperlink" Target="http://85.142.162.126/os/xmodules/qprint/index.php?proj=DE0E276E497AB3784C3FC4CC20248DC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lexlarin.net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Уравнения         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подготовка к ОГЭ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9 класс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подготовила учитель </a:t>
            </a:r>
            <a:r>
              <a:rPr lang="ru-RU" sz="2400" dirty="0" smtClean="0">
                <a:solidFill>
                  <a:srgbClr val="C00000"/>
                </a:solidFill>
              </a:rPr>
              <a:t>математики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Николаева Ирина</a:t>
            </a:r>
            <a:endParaRPr lang="ru-RU" sz="2400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Юрьевна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dirty="0" smtClean="0"/>
              <a:t>  </a:t>
            </a:r>
            <a:r>
              <a:rPr lang="ru-RU" b="1" dirty="0" smtClean="0"/>
              <a:t>Уравнение вида 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C00000"/>
                </a:solidFill>
              </a:rPr>
              <a:t>a</a:t>
            </a:r>
            <a:r>
              <a:rPr lang="ru-RU" b="1" dirty="0" smtClean="0">
                <a:solidFill>
                  <a:srgbClr val="C00000"/>
                </a:solidFill>
              </a:rPr>
              <a:t>х</a:t>
            </a:r>
            <a:r>
              <a:rPr lang="ru-RU" b="1" baseline="30000" dirty="0" smtClean="0">
                <a:solidFill>
                  <a:srgbClr val="C00000"/>
                </a:solidFill>
              </a:rPr>
              <a:t>2 </a:t>
            </a:r>
            <a:r>
              <a:rPr lang="ru-RU" b="1" dirty="0" smtClean="0">
                <a:solidFill>
                  <a:srgbClr val="C00000"/>
                </a:solidFill>
              </a:rPr>
              <a:t>+ </a:t>
            </a:r>
            <a:r>
              <a:rPr lang="en-US" b="1" dirty="0" smtClean="0">
                <a:solidFill>
                  <a:srgbClr val="C00000"/>
                </a:solidFill>
              </a:rPr>
              <a:t>b</a:t>
            </a:r>
            <a:r>
              <a:rPr lang="ru-RU" b="1" dirty="0" err="1" smtClean="0">
                <a:solidFill>
                  <a:srgbClr val="C00000"/>
                </a:solidFill>
              </a:rPr>
              <a:t>х</a:t>
            </a:r>
            <a:r>
              <a:rPr lang="en-US" b="1" dirty="0" smtClean="0">
                <a:solidFill>
                  <a:srgbClr val="C00000"/>
                </a:solidFill>
              </a:rPr>
              <a:t> + c </a:t>
            </a:r>
            <a:r>
              <a:rPr lang="ru-RU" b="1" dirty="0" smtClean="0">
                <a:solidFill>
                  <a:srgbClr val="C00000"/>
                </a:solidFill>
              </a:rPr>
              <a:t>=</a:t>
            </a:r>
            <a:r>
              <a:rPr lang="en-US" b="1" dirty="0" smtClean="0">
                <a:solidFill>
                  <a:srgbClr val="C00000"/>
                </a:solidFill>
              </a:rPr>
              <a:t>0</a:t>
            </a:r>
            <a:r>
              <a:rPr lang="ru-RU" b="1" dirty="0" smtClean="0">
                <a:solidFill>
                  <a:srgbClr val="C00000"/>
                </a:solidFill>
              </a:rPr>
              <a:t>,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где </a:t>
            </a:r>
            <a:r>
              <a:rPr lang="en-US" b="1" dirty="0" smtClean="0">
                <a:solidFill>
                  <a:srgbClr val="C00000"/>
                </a:solidFill>
              </a:rPr>
              <a:t>a≠0</a:t>
            </a:r>
            <a:r>
              <a:rPr lang="ru-RU" b="1" dirty="0" smtClean="0">
                <a:solidFill>
                  <a:srgbClr val="C00000"/>
                </a:solidFill>
              </a:rPr>
              <a:t>, </a:t>
            </a:r>
            <a:r>
              <a:rPr lang="en-US" b="1" dirty="0" smtClean="0">
                <a:solidFill>
                  <a:srgbClr val="C00000"/>
                </a:solidFill>
              </a:rPr>
              <a:t>b</a:t>
            </a:r>
            <a:r>
              <a:rPr lang="ru-RU" b="1" dirty="0" smtClean="0">
                <a:solidFill>
                  <a:srgbClr val="C00000"/>
                </a:solidFill>
              </a:rPr>
              <a:t>,</a:t>
            </a:r>
            <a:r>
              <a:rPr lang="en-US" b="1" dirty="0" smtClean="0">
                <a:solidFill>
                  <a:srgbClr val="C00000"/>
                </a:solidFill>
              </a:rPr>
              <a:t> c – </a:t>
            </a:r>
            <a:r>
              <a:rPr lang="ru-RU" b="1" dirty="0" smtClean="0"/>
              <a:t>любые действительные числа, называется квадратным.</a:t>
            </a:r>
            <a:endParaRPr lang="en-US" b="1" dirty="0" smtClean="0"/>
          </a:p>
          <a:p>
            <a:pPr algn="ctr">
              <a:buNone/>
            </a:pPr>
            <a:r>
              <a:rPr lang="ru-RU" b="1" dirty="0" smtClean="0"/>
              <a:t>Неполные уравнения </a:t>
            </a:r>
            <a:r>
              <a:rPr lang="en-US" b="1" dirty="0" smtClean="0"/>
              <a:t>: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C00000"/>
                </a:solidFill>
              </a:rPr>
              <a:t>a</a:t>
            </a:r>
            <a:r>
              <a:rPr lang="ru-RU" b="1" dirty="0" smtClean="0">
                <a:solidFill>
                  <a:srgbClr val="C00000"/>
                </a:solidFill>
              </a:rPr>
              <a:t>х</a:t>
            </a:r>
            <a:r>
              <a:rPr lang="ru-RU" b="1" baseline="30000" dirty="0" smtClean="0">
                <a:solidFill>
                  <a:srgbClr val="C00000"/>
                </a:solidFill>
              </a:rPr>
              <a:t>2 </a:t>
            </a:r>
            <a:r>
              <a:rPr lang="ru-RU" b="1" dirty="0" smtClean="0">
                <a:solidFill>
                  <a:srgbClr val="C00000"/>
                </a:solidFill>
              </a:rPr>
              <a:t>+ </a:t>
            </a:r>
            <a:r>
              <a:rPr lang="en-US" b="1" dirty="0" smtClean="0">
                <a:solidFill>
                  <a:srgbClr val="C00000"/>
                </a:solidFill>
              </a:rPr>
              <a:t>b</a:t>
            </a:r>
            <a:r>
              <a:rPr lang="ru-RU" b="1" dirty="0" err="1" smtClean="0">
                <a:solidFill>
                  <a:srgbClr val="C00000"/>
                </a:solidFill>
              </a:rPr>
              <a:t>х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=</a:t>
            </a:r>
            <a:r>
              <a:rPr lang="en-US" b="1" dirty="0" smtClean="0">
                <a:solidFill>
                  <a:srgbClr val="C00000"/>
                </a:solidFill>
              </a:rPr>
              <a:t>0 ( c=0),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C00000"/>
                </a:solidFill>
              </a:rPr>
              <a:t>a</a:t>
            </a:r>
            <a:r>
              <a:rPr lang="ru-RU" b="1" dirty="0" smtClean="0">
                <a:solidFill>
                  <a:srgbClr val="C00000"/>
                </a:solidFill>
              </a:rPr>
              <a:t>х</a:t>
            </a:r>
            <a:r>
              <a:rPr lang="ru-RU" b="1" baseline="30000" dirty="0" smtClean="0">
                <a:solidFill>
                  <a:srgbClr val="C00000"/>
                </a:solidFill>
              </a:rPr>
              <a:t>2 </a:t>
            </a:r>
            <a:r>
              <a:rPr lang="ru-RU" b="1" dirty="0" smtClean="0">
                <a:solidFill>
                  <a:srgbClr val="C00000"/>
                </a:solidFill>
              </a:rPr>
              <a:t>+</a:t>
            </a:r>
            <a:r>
              <a:rPr lang="en-US" b="1" dirty="0" smtClean="0">
                <a:solidFill>
                  <a:srgbClr val="C00000"/>
                </a:solidFill>
              </a:rPr>
              <a:t> c </a:t>
            </a:r>
            <a:r>
              <a:rPr lang="ru-RU" b="1" dirty="0" smtClean="0">
                <a:solidFill>
                  <a:srgbClr val="C00000"/>
                </a:solidFill>
              </a:rPr>
              <a:t>=</a:t>
            </a:r>
            <a:r>
              <a:rPr lang="en-US" b="1" dirty="0" smtClean="0">
                <a:solidFill>
                  <a:srgbClr val="C00000"/>
                </a:solidFill>
              </a:rPr>
              <a:t>0</a:t>
            </a:r>
            <a:r>
              <a:rPr lang="ru-RU" b="1" dirty="0" smtClean="0">
                <a:solidFill>
                  <a:srgbClr val="C00000"/>
                </a:solidFill>
              </a:rPr>
              <a:t> (</a:t>
            </a:r>
            <a:r>
              <a:rPr lang="en-US" b="1" dirty="0" smtClean="0">
                <a:solidFill>
                  <a:srgbClr val="C00000"/>
                </a:solidFill>
              </a:rPr>
              <a:t>b=0)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endParaRPr lang="en-US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97035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II. </a:t>
            </a:r>
            <a:r>
              <a:rPr lang="ru-RU" sz="2400" b="1" dirty="0" smtClean="0">
                <a:solidFill>
                  <a:srgbClr val="C00000"/>
                </a:solidFill>
              </a:rPr>
              <a:t>Решите устно квадратные уравнения, указывая, полными или неполными они являются</a:t>
            </a:r>
            <a:r>
              <a:rPr lang="en-US" sz="2400" b="1" dirty="0" smtClean="0">
                <a:solidFill>
                  <a:srgbClr val="C00000"/>
                </a:solidFill>
              </a:rPr>
              <a:t>: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2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400" b="1" dirty="0" smtClean="0"/>
              <a:t>1).</a:t>
            </a:r>
            <a:r>
              <a:rPr lang="en-US" sz="2400" b="1" dirty="0" smtClean="0"/>
              <a:t> </a:t>
            </a:r>
            <a:r>
              <a:rPr lang="ru-RU" sz="2400" b="1" dirty="0" smtClean="0"/>
              <a:t>5х</a:t>
            </a:r>
            <a:r>
              <a:rPr lang="ru-RU" sz="2400" b="1" baseline="30000" dirty="0" smtClean="0"/>
              <a:t>2 </a:t>
            </a:r>
            <a:r>
              <a:rPr lang="ru-RU" sz="2400" b="1" dirty="0" smtClean="0"/>
              <a:t>+ 15х=</a:t>
            </a:r>
            <a:r>
              <a:rPr lang="en-US" sz="2400" b="1" dirty="0" smtClean="0"/>
              <a:t>0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2).</a:t>
            </a:r>
            <a:r>
              <a:rPr lang="en-US" sz="2400" b="1" dirty="0" smtClean="0"/>
              <a:t> </a:t>
            </a:r>
            <a:r>
              <a:rPr lang="ru-RU" sz="2400" b="1" dirty="0" smtClean="0"/>
              <a:t>-х</a:t>
            </a:r>
            <a:r>
              <a:rPr lang="ru-RU" sz="2400" b="1" baseline="30000" dirty="0" smtClean="0"/>
              <a:t>2 </a:t>
            </a:r>
            <a:r>
              <a:rPr lang="ru-RU" sz="2400" b="1" dirty="0" smtClean="0"/>
              <a:t>+2х = </a:t>
            </a:r>
            <a:r>
              <a:rPr lang="en-US" sz="2400" b="1" dirty="0" smtClean="0"/>
              <a:t>0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3).</a:t>
            </a:r>
            <a:r>
              <a:rPr lang="en-US" sz="2400" b="1" dirty="0" smtClean="0"/>
              <a:t> </a:t>
            </a:r>
            <a:r>
              <a:rPr lang="ru-RU" sz="2400" b="1" dirty="0" smtClean="0"/>
              <a:t>х</a:t>
            </a:r>
            <a:r>
              <a:rPr lang="ru-RU" sz="2400" b="1" baseline="30000" dirty="0" smtClean="0"/>
              <a:t>2 </a:t>
            </a:r>
            <a:r>
              <a:rPr lang="ru-RU" sz="2400" b="1" dirty="0" smtClean="0"/>
              <a:t>-25=</a:t>
            </a:r>
            <a:r>
              <a:rPr lang="en-US" sz="2400" b="1" dirty="0" smtClean="0"/>
              <a:t>0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4).</a:t>
            </a:r>
            <a:r>
              <a:rPr lang="en-US" sz="2400" b="1" dirty="0" smtClean="0"/>
              <a:t> </a:t>
            </a:r>
            <a:r>
              <a:rPr lang="ru-RU" sz="2400" b="1" dirty="0" smtClean="0"/>
              <a:t>-х</a:t>
            </a:r>
            <a:r>
              <a:rPr lang="ru-RU" sz="2400" b="1" baseline="30000" dirty="0" smtClean="0"/>
              <a:t>2 </a:t>
            </a:r>
            <a:r>
              <a:rPr lang="ru-RU" sz="2400" b="1" dirty="0" smtClean="0"/>
              <a:t>+9</a:t>
            </a:r>
            <a:r>
              <a:rPr lang="en-US" sz="2400" b="1" dirty="0" smtClean="0"/>
              <a:t> </a:t>
            </a:r>
            <a:r>
              <a:rPr lang="ru-RU" sz="2400" b="1" dirty="0" smtClean="0"/>
              <a:t>=</a:t>
            </a:r>
            <a:r>
              <a:rPr lang="en-US" sz="2400" b="1" dirty="0" smtClean="0"/>
              <a:t>0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5).</a:t>
            </a:r>
            <a:r>
              <a:rPr lang="en-US" sz="2400" b="1" dirty="0" smtClean="0"/>
              <a:t> </a:t>
            </a:r>
            <a:r>
              <a:rPr lang="ru-RU" sz="2400" b="1" dirty="0" smtClean="0"/>
              <a:t>-х</a:t>
            </a:r>
            <a:r>
              <a:rPr lang="ru-RU" sz="2400" b="1" baseline="30000" dirty="0" smtClean="0"/>
              <a:t>2</a:t>
            </a:r>
            <a:r>
              <a:rPr lang="ru-RU" sz="2400" b="1" dirty="0" smtClean="0"/>
              <a:t> - 16</a:t>
            </a:r>
            <a:r>
              <a:rPr lang="en-US" sz="2400" b="1" dirty="0" smtClean="0"/>
              <a:t> </a:t>
            </a:r>
            <a:r>
              <a:rPr lang="ru-RU" sz="2400" b="1" dirty="0" smtClean="0"/>
              <a:t>=</a:t>
            </a:r>
            <a:r>
              <a:rPr lang="en-US" sz="2400" b="1" dirty="0" smtClean="0"/>
              <a:t>0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6). х</a:t>
            </a:r>
            <a:r>
              <a:rPr lang="ru-RU" sz="2400" b="1" baseline="30000" dirty="0" smtClean="0"/>
              <a:t>2 </a:t>
            </a:r>
            <a:r>
              <a:rPr lang="ru-RU" sz="2400" b="1" dirty="0" smtClean="0"/>
              <a:t>- 8х</a:t>
            </a:r>
            <a:r>
              <a:rPr lang="en-US" sz="2400" b="1" dirty="0" smtClean="0"/>
              <a:t> + </a:t>
            </a:r>
            <a:r>
              <a:rPr lang="ru-RU" sz="2400" b="1" dirty="0" smtClean="0"/>
              <a:t>15=</a:t>
            </a:r>
            <a:r>
              <a:rPr lang="en-US" sz="2400" b="1" dirty="0" smtClean="0"/>
              <a:t>0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7</a:t>
            </a:r>
            <a:r>
              <a:rPr lang="ru-RU" sz="2400" b="1" i="1" dirty="0" smtClean="0"/>
              <a:t>)</a:t>
            </a:r>
            <a:r>
              <a:rPr lang="ru-RU" sz="2400" b="1" dirty="0" smtClean="0"/>
              <a:t>.</a:t>
            </a:r>
            <a:r>
              <a:rPr lang="en-US" sz="2400" b="1" dirty="0" smtClean="0"/>
              <a:t> </a:t>
            </a:r>
            <a:r>
              <a:rPr lang="ru-RU" sz="2400" b="1" dirty="0" smtClean="0"/>
              <a:t>х</a:t>
            </a:r>
            <a:r>
              <a:rPr lang="ru-RU" sz="2400" b="1" baseline="30000" dirty="0" smtClean="0"/>
              <a:t>2 </a:t>
            </a:r>
            <a:r>
              <a:rPr lang="ru-RU" sz="2400" b="1" dirty="0" smtClean="0"/>
              <a:t>+ 5х</a:t>
            </a:r>
            <a:r>
              <a:rPr lang="en-US" sz="2400" b="1" dirty="0" smtClean="0"/>
              <a:t> + </a:t>
            </a:r>
            <a:r>
              <a:rPr lang="ru-RU" sz="2400" b="1" dirty="0" smtClean="0"/>
              <a:t>6=</a:t>
            </a:r>
            <a:r>
              <a:rPr lang="en-US" sz="2400" b="1" dirty="0" smtClean="0"/>
              <a:t>0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8).</a:t>
            </a:r>
            <a:r>
              <a:rPr lang="en-US" sz="2400" b="1" dirty="0" smtClean="0"/>
              <a:t> </a:t>
            </a:r>
            <a:r>
              <a:rPr lang="ru-RU" sz="2400" b="1" dirty="0" smtClean="0"/>
              <a:t>х</a:t>
            </a:r>
            <a:r>
              <a:rPr lang="ru-RU" sz="2400" b="1" baseline="30000" dirty="0" smtClean="0"/>
              <a:t>2 </a:t>
            </a:r>
            <a:r>
              <a:rPr lang="ru-RU" sz="2400" b="1" dirty="0" smtClean="0"/>
              <a:t>+ </a:t>
            </a:r>
            <a:r>
              <a:rPr lang="ru-RU" sz="2400" b="1" dirty="0" err="1" smtClean="0"/>
              <a:t>х</a:t>
            </a:r>
            <a:r>
              <a:rPr lang="en-US" sz="2400" b="1" dirty="0" smtClean="0"/>
              <a:t> </a:t>
            </a:r>
            <a:r>
              <a:rPr lang="ru-RU" sz="2400" b="1" dirty="0" smtClean="0"/>
              <a:t>-</a:t>
            </a:r>
            <a:r>
              <a:rPr lang="en-US" sz="2400" b="1" dirty="0" smtClean="0"/>
              <a:t> </a:t>
            </a:r>
            <a:r>
              <a:rPr lang="ru-RU" sz="2400" b="1" dirty="0" smtClean="0"/>
              <a:t>12</a:t>
            </a:r>
            <a:r>
              <a:rPr lang="en-US" sz="2400" b="1" dirty="0" smtClean="0"/>
              <a:t> </a:t>
            </a:r>
            <a:r>
              <a:rPr lang="ru-RU" sz="2400" b="1" dirty="0" smtClean="0"/>
              <a:t>=</a:t>
            </a:r>
            <a:r>
              <a:rPr lang="en-US" sz="2400" b="1" dirty="0" smtClean="0"/>
              <a:t>0</a:t>
            </a: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9).( -х-5)( -</a:t>
            </a:r>
            <a:r>
              <a:rPr lang="ru-RU" sz="2400" b="1" dirty="0" err="1" smtClean="0"/>
              <a:t>х+</a:t>
            </a:r>
            <a:r>
              <a:rPr lang="ru-RU" sz="2400" b="1" dirty="0" smtClean="0"/>
              <a:t> 6)=0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183880" cy="418795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ВОПРОСЫ</a:t>
            </a:r>
            <a:r>
              <a:rPr lang="en-US" b="1" dirty="0" smtClean="0">
                <a:solidFill>
                  <a:srgbClr val="C00000"/>
                </a:solidFill>
              </a:rPr>
              <a:t>:</a:t>
            </a: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b="1" dirty="0" smtClean="0"/>
              <a:t>1)</a:t>
            </a:r>
            <a:r>
              <a:rPr lang="ru-RU" b="1" dirty="0" smtClean="0"/>
              <a:t>. Какое свойство уравнений  было использовано при решении неполных квадратных уравнений </a:t>
            </a:r>
            <a:r>
              <a:rPr lang="en-US" b="1" dirty="0" smtClean="0"/>
              <a:t>?</a:t>
            </a: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2). Какие способы разложения многочлена на множители были использованы при решении неполных квадратных уравнений</a:t>
            </a:r>
            <a:r>
              <a:rPr lang="en-US" b="1" dirty="0" smtClean="0"/>
              <a:t>?</a:t>
            </a: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3). Каков  алгоритм решения полных квадратных уравнений</a:t>
            </a:r>
            <a:r>
              <a:rPr lang="en-US" dirty="0" smtClean="0"/>
              <a:t>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30352"/>
            <a:ext cx="8186766" cy="497035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sz="24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2000" b="1" dirty="0" smtClean="0"/>
              <a:t>1)</a:t>
            </a:r>
            <a:r>
              <a:rPr lang="ru-RU" sz="2000" b="1" dirty="0" smtClean="0"/>
              <a:t>. Произведение двух множителей равно нулю, если один из  них равен нулю, в второй не теряет при этом своего смысла</a:t>
            </a:r>
            <a:r>
              <a:rPr lang="en-US" sz="2000" b="1" dirty="0" smtClean="0"/>
              <a:t>: </a:t>
            </a:r>
            <a:r>
              <a:rPr lang="en-US" sz="2000" b="1" dirty="0" err="1" smtClean="0">
                <a:solidFill>
                  <a:srgbClr val="C00000"/>
                </a:solidFill>
              </a:rPr>
              <a:t>ab</a:t>
            </a:r>
            <a:r>
              <a:rPr lang="en-US" sz="2000" b="1" dirty="0" smtClean="0">
                <a:solidFill>
                  <a:srgbClr val="C00000"/>
                </a:solidFill>
              </a:rPr>
              <a:t> = 0</a:t>
            </a:r>
            <a:r>
              <a:rPr lang="ru-RU" sz="2000" b="1" dirty="0" smtClean="0"/>
              <a:t>, если </a:t>
            </a:r>
            <a:r>
              <a:rPr lang="en-US" sz="2000" b="1" dirty="0" smtClean="0">
                <a:solidFill>
                  <a:srgbClr val="C00000"/>
                </a:solidFill>
              </a:rPr>
              <a:t>a = 0 </a:t>
            </a:r>
            <a:r>
              <a:rPr lang="ru-RU" sz="2000" b="1" dirty="0" smtClean="0"/>
              <a:t>или </a:t>
            </a:r>
            <a:r>
              <a:rPr lang="en-US" sz="2000" b="1" dirty="0" smtClean="0">
                <a:solidFill>
                  <a:srgbClr val="C00000"/>
                </a:solidFill>
              </a:rPr>
              <a:t>b = 0</a:t>
            </a:r>
            <a:r>
              <a:rPr lang="ru-RU" sz="2000" b="1" dirty="0" smtClean="0"/>
              <a:t>.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2). Вынесение общего множителя и 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a</a:t>
            </a:r>
            <a:r>
              <a:rPr lang="ru-RU" sz="2000" b="1" baseline="30000" dirty="0" smtClean="0">
                <a:solidFill>
                  <a:srgbClr val="C00000"/>
                </a:solidFill>
              </a:rPr>
              <a:t>2 </a:t>
            </a:r>
            <a:r>
              <a:rPr lang="en-US" sz="2000" b="1" dirty="0" smtClean="0">
                <a:solidFill>
                  <a:srgbClr val="C00000"/>
                </a:solidFill>
              </a:rPr>
              <a:t>- b</a:t>
            </a:r>
            <a:r>
              <a:rPr lang="ru-RU" sz="2000" b="1" baseline="30000" dirty="0" smtClean="0">
                <a:solidFill>
                  <a:srgbClr val="C00000"/>
                </a:solidFill>
              </a:rPr>
              <a:t>2 </a:t>
            </a:r>
            <a:r>
              <a:rPr lang="ru-RU" sz="2000" b="1" dirty="0" smtClean="0">
                <a:solidFill>
                  <a:srgbClr val="C00000"/>
                </a:solidFill>
              </a:rPr>
              <a:t> =</a:t>
            </a:r>
            <a:r>
              <a:rPr lang="en-US" sz="2000" b="1" dirty="0" smtClean="0">
                <a:solidFill>
                  <a:srgbClr val="C00000"/>
                </a:solidFill>
              </a:rPr>
              <a:t>(a – b)(a + b)</a:t>
            </a:r>
            <a:r>
              <a:rPr lang="ru-RU" sz="2000" b="1" dirty="0" smtClean="0"/>
              <a:t> - формула разности квадратов. 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3). Полное квадратное уравнение ах</a:t>
            </a:r>
            <a:r>
              <a:rPr lang="ru-RU" sz="2000" b="1" baseline="30000" dirty="0" smtClean="0"/>
              <a:t>2 </a:t>
            </a:r>
            <a:r>
              <a:rPr lang="ru-RU" sz="2000" b="1" dirty="0" smtClean="0"/>
              <a:t>+ </a:t>
            </a:r>
            <a:r>
              <a:rPr lang="en-US" sz="2000" b="1" dirty="0" smtClean="0"/>
              <a:t>b</a:t>
            </a:r>
            <a:r>
              <a:rPr lang="ru-RU" sz="2000" b="1" dirty="0" err="1" smtClean="0"/>
              <a:t>х</a:t>
            </a:r>
            <a:r>
              <a:rPr lang="ru-RU" sz="2000" b="1" dirty="0" smtClean="0"/>
              <a:t> </a:t>
            </a:r>
            <a:r>
              <a:rPr lang="en-US" sz="2000" b="1" dirty="0" smtClean="0"/>
              <a:t>+ c </a:t>
            </a:r>
            <a:r>
              <a:rPr lang="ru-RU" sz="2000" b="1" dirty="0" smtClean="0"/>
              <a:t>= </a:t>
            </a:r>
            <a:r>
              <a:rPr lang="en-US" sz="2000" b="1" dirty="0" smtClean="0"/>
              <a:t>o</a:t>
            </a:r>
            <a:r>
              <a:rPr lang="ru-RU" sz="2000" b="1" dirty="0" smtClean="0"/>
              <a:t>.</a:t>
            </a:r>
          </a:p>
          <a:p>
            <a:pPr>
              <a:buNone/>
            </a:pPr>
            <a:r>
              <a:rPr lang="en-US" sz="2000" b="1" dirty="0" smtClean="0"/>
              <a:t>D=b</a:t>
            </a:r>
            <a:r>
              <a:rPr lang="ru-RU" sz="2000" b="1" baseline="30000" dirty="0" smtClean="0"/>
              <a:t>2 </a:t>
            </a:r>
            <a:r>
              <a:rPr lang="en-US" sz="2000" b="1" dirty="0" smtClean="0"/>
              <a:t>– 4ac</a:t>
            </a:r>
            <a:r>
              <a:rPr lang="ru-RU" sz="2000" b="1" dirty="0" smtClean="0"/>
              <a:t>, если 	</a:t>
            </a:r>
            <a:r>
              <a:rPr lang="en-US" sz="2000" b="1" dirty="0" smtClean="0"/>
              <a:t>D&gt;0</a:t>
            </a:r>
            <a:r>
              <a:rPr lang="ru-RU" sz="2000" b="1" dirty="0" smtClean="0"/>
              <a:t>, 2 корня</a:t>
            </a:r>
            <a:r>
              <a:rPr lang="en-US" sz="2000" b="1" dirty="0" smtClean="0"/>
              <a:t>;</a:t>
            </a: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				</a:t>
            </a:r>
            <a:r>
              <a:rPr lang="en-US" sz="2000" b="1" dirty="0" smtClean="0"/>
              <a:t>D = 0</a:t>
            </a:r>
            <a:r>
              <a:rPr lang="ru-RU" sz="2000" b="1" dirty="0" smtClean="0"/>
              <a:t>, 1 корень</a:t>
            </a:r>
            <a:r>
              <a:rPr lang="en-US" sz="2000" b="1" dirty="0" smtClean="0"/>
              <a:t>;</a:t>
            </a:r>
          </a:p>
          <a:p>
            <a:pPr>
              <a:buNone/>
            </a:pPr>
            <a:r>
              <a:rPr lang="en-US" sz="2000" b="1" dirty="0" smtClean="0"/>
              <a:t>				D &lt; 0</a:t>
            </a:r>
            <a:r>
              <a:rPr lang="ru-RU" sz="2000" b="1" dirty="0" smtClean="0"/>
              <a:t>, нет корней.	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Х</a:t>
            </a:r>
            <a:r>
              <a:rPr lang="ru-RU" sz="2000" b="1" baseline="-25000" dirty="0" smtClean="0"/>
              <a:t>1,2</a:t>
            </a:r>
            <a:r>
              <a:rPr lang="ru-RU" sz="2000" b="1" dirty="0" smtClean="0"/>
              <a:t> = 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 algn="r"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4643446"/>
            <a:ext cx="1571636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642918"/>
            <a:ext cx="8183880" cy="41879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РЕШИТЕ  УРАВНЕНИЯ</a:t>
            </a:r>
            <a:r>
              <a:rPr lang="en-US" sz="2400" dirty="0" smtClean="0">
                <a:solidFill>
                  <a:srgbClr val="C00000"/>
                </a:solidFill>
              </a:rPr>
              <a:t>:</a:t>
            </a:r>
            <a:endParaRPr lang="ru-RU" sz="2400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en-US" sz="24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2400" b="1" dirty="0" smtClean="0"/>
              <a:t>I </a:t>
            </a:r>
            <a:r>
              <a:rPr lang="ru-RU" sz="2400" b="1" dirty="0" smtClean="0"/>
              <a:t>группа</a:t>
            </a:r>
            <a:r>
              <a:rPr lang="en-US" sz="2400" b="1" dirty="0" smtClean="0"/>
              <a:t>:  </a:t>
            </a:r>
            <a:r>
              <a:rPr lang="ru-RU" sz="2400" b="1" dirty="0" smtClean="0"/>
              <a:t>№ 802 стр. 71 </a:t>
            </a:r>
            <a:r>
              <a:rPr lang="ru-RU" sz="2400" b="1" dirty="0" smtClean="0">
                <a:solidFill>
                  <a:srgbClr val="C00000"/>
                </a:solidFill>
              </a:rPr>
              <a:t>х</a:t>
            </a:r>
            <a:r>
              <a:rPr lang="ru-RU" sz="2400" b="1" baseline="30000" dirty="0" smtClean="0">
                <a:solidFill>
                  <a:srgbClr val="C00000"/>
                </a:solidFill>
              </a:rPr>
              <a:t>2 </a:t>
            </a:r>
            <a:r>
              <a:rPr lang="ru-RU" sz="2400" b="1" dirty="0" smtClean="0">
                <a:solidFill>
                  <a:srgbClr val="C00000"/>
                </a:solidFill>
              </a:rPr>
              <a:t>- 5х- 36  =0</a:t>
            </a: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en-US" sz="2400" b="1" dirty="0" smtClean="0"/>
              <a:t>II </a:t>
            </a:r>
            <a:r>
              <a:rPr lang="ru-RU" sz="2400" b="1" dirty="0" smtClean="0"/>
              <a:t>группа</a:t>
            </a:r>
            <a:r>
              <a:rPr lang="en-US" sz="2400" b="1" dirty="0" smtClean="0"/>
              <a:t>: </a:t>
            </a:r>
            <a:r>
              <a:rPr lang="ru-RU" sz="2400" b="1" dirty="0" smtClean="0"/>
              <a:t> № 810 стр. 71 </a:t>
            </a:r>
            <a:r>
              <a:rPr lang="ru-RU" sz="2400" b="1" dirty="0" smtClean="0">
                <a:solidFill>
                  <a:srgbClr val="C00000"/>
                </a:solidFill>
              </a:rPr>
              <a:t>3х</a:t>
            </a:r>
            <a:r>
              <a:rPr lang="ru-RU" sz="2400" b="1" baseline="30000" dirty="0" smtClean="0">
                <a:solidFill>
                  <a:srgbClr val="C00000"/>
                </a:solidFill>
              </a:rPr>
              <a:t>2  </a:t>
            </a:r>
            <a:r>
              <a:rPr lang="ru-RU" sz="2400" b="1" dirty="0" smtClean="0">
                <a:solidFill>
                  <a:srgbClr val="C00000"/>
                </a:solidFill>
              </a:rPr>
              <a:t>- </a:t>
            </a:r>
            <a:r>
              <a:rPr lang="ru-RU" sz="2400" b="1" dirty="0" err="1" smtClean="0">
                <a:solidFill>
                  <a:srgbClr val="C00000"/>
                </a:solidFill>
              </a:rPr>
              <a:t>х</a:t>
            </a:r>
            <a:r>
              <a:rPr lang="ru-RU" sz="2400" b="1" dirty="0" smtClean="0">
                <a:solidFill>
                  <a:srgbClr val="C00000"/>
                </a:solidFill>
              </a:rPr>
              <a:t> + 21=5х</a:t>
            </a:r>
            <a:r>
              <a:rPr lang="ru-RU" sz="2400" b="1" baseline="30000" dirty="0" smtClean="0">
                <a:solidFill>
                  <a:srgbClr val="C00000"/>
                </a:solidFill>
              </a:rPr>
              <a:t>2  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en-US" sz="2400" b="1" dirty="0" smtClean="0"/>
              <a:t>III </a:t>
            </a:r>
            <a:r>
              <a:rPr lang="ru-RU" sz="2400" b="1" dirty="0" smtClean="0"/>
              <a:t>группа</a:t>
            </a:r>
            <a:r>
              <a:rPr lang="en-US" sz="2400" b="1" dirty="0" smtClean="0"/>
              <a:t>: 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х</a:t>
            </a:r>
            <a:r>
              <a:rPr lang="ru-RU" sz="2400" b="1" baseline="30000" dirty="0" smtClean="0">
                <a:solidFill>
                  <a:srgbClr val="C00000"/>
                </a:solidFill>
              </a:rPr>
              <a:t>4 </a:t>
            </a:r>
            <a:r>
              <a:rPr lang="ru-RU" sz="2400" b="1" dirty="0" smtClean="0">
                <a:solidFill>
                  <a:srgbClr val="C00000"/>
                </a:solidFill>
              </a:rPr>
              <a:t>-5х</a:t>
            </a:r>
            <a:r>
              <a:rPr lang="ru-RU" sz="2400" b="1" baseline="30000" dirty="0" smtClean="0">
                <a:solidFill>
                  <a:srgbClr val="C00000"/>
                </a:solidFill>
              </a:rPr>
              <a:t>2</a:t>
            </a:r>
            <a:r>
              <a:rPr lang="ru-RU" sz="2400" b="1" dirty="0" smtClean="0">
                <a:solidFill>
                  <a:srgbClr val="C00000"/>
                </a:solidFill>
              </a:rPr>
              <a:t> - 36 =</a:t>
            </a:r>
            <a:r>
              <a:rPr lang="en-US" sz="2400" b="1" dirty="0" smtClean="0">
                <a:solidFill>
                  <a:srgbClr val="C00000"/>
                </a:solidFill>
              </a:rPr>
              <a:t>0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2400" b="1" dirty="0" smtClean="0"/>
              <a:t> </a:t>
            </a:r>
            <a:endParaRPr lang="ru-RU" sz="2400" b="1" dirty="0" smtClean="0"/>
          </a:p>
          <a:p>
            <a:pPr>
              <a:buNone/>
            </a:pPr>
            <a:r>
              <a:rPr lang="en-US" sz="2400" b="1" dirty="0" smtClean="0"/>
              <a:t>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642918"/>
            <a:ext cx="8183880" cy="41879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III. </a:t>
            </a:r>
            <a:r>
              <a:rPr lang="ru-RU" sz="2400" b="1" dirty="0" smtClean="0">
                <a:solidFill>
                  <a:srgbClr val="C00000"/>
                </a:solidFill>
              </a:rPr>
              <a:t>РЕШИТЕ  УРАВНЕНИЯ</a:t>
            </a:r>
            <a:r>
              <a:rPr lang="en-US" sz="2400" dirty="0" smtClean="0">
                <a:solidFill>
                  <a:srgbClr val="C00000"/>
                </a:solidFill>
              </a:rPr>
              <a:t>:</a:t>
            </a:r>
            <a:endParaRPr lang="ru-RU" sz="2400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en-US" sz="24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2400" b="1" dirty="0" smtClean="0"/>
              <a:t>I </a:t>
            </a:r>
            <a:r>
              <a:rPr lang="ru-RU" sz="2400" b="1" dirty="0" smtClean="0"/>
              <a:t> и</a:t>
            </a:r>
            <a:r>
              <a:rPr lang="en-US" sz="2400" b="1" dirty="0" smtClean="0"/>
              <a:t> II</a:t>
            </a:r>
            <a:r>
              <a:rPr lang="ru-RU" sz="2400" b="1" dirty="0" smtClean="0"/>
              <a:t> группа</a:t>
            </a:r>
            <a:r>
              <a:rPr lang="en-US" sz="2400" b="1" dirty="0" smtClean="0"/>
              <a:t>:  </a:t>
            </a:r>
            <a:r>
              <a:rPr lang="ru-RU" sz="2400" b="1" dirty="0" smtClean="0"/>
              <a:t>№</a:t>
            </a:r>
            <a:r>
              <a:rPr lang="en-US" sz="2400" b="1" dirty="0" smtClean="0"/>
              <a:t> 860                   = 0</a:t>
            </a: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en-US" sz="2400" b="1" dirty="0" smtClean="0"/>
              <a:t>III </a:t>
            </a:r>
            <a:r>
              <a:rPr lang="ru-RU" sz="2400" b="1" dirty="0" smtClean="0"/>
              <a:t>группа</a:t>
            </a:r>
            <a:r>
              <a:rPr lang="en-US" sz="2400" b="1" dirty="0" smtClean="0"/>
              <a:t>:                               =0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2400" b="1" dirty="0" smtClean="0"/>
              <a:t> </a:t>
            </a:r>
            <a:endParaRPr lang="ru-RU" sz="2400" b="1" dirty="0" smtClean="0"/>
          </a:p>
          <a:p>
            <a:pPr>
              <a:buNone/>
            </a:pPr>
            <a:r>
              <a:rPr lang="en-US" sz="2400" b="1" dirty="0" smtClean="0"/>
              <a:t> </a:t>
            </a:r>
            <a:r>
              <a:rPr lang="ru-RU" sz="2400" b="1" dirty="0" smtClean="0"/>
              <a:t>Как называются такие уравнения</a:t>
            </a:r>
            <a:r>
              <a:rPr lang="en-US" sz="2400" b="1" dirty="0" smtClean="0"/>
              <a:t>? </a:t>
            </a:r>
            <a:r>
              <a:rPr lang="ru-RU" sz="2400" b="1" dirty="0" smtClean="0"/>
              <a:t>Какое свойство используется при их решении</a:t>
            </a:r>
            <a:r>
              <a:rPr lang="en-US" sz="2400" b="1" dirty="0" smtClean="0"/>
              <a:t>?</a:t>
            </a:r>
            <a:endParaRPr lang="ru-RU" sz="2400" b="1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1357298"/>
            <a:ext cx="1466850" cy="733425"/>
          </a:xfrm>
          <a:prstGeom prst="rect">
            <a:avLst/>
          </a:prstGeom>
          <a:noFill/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2571744"/>
            <a:ext cx="1524000" cy="723900"/>
          </a:xfrm>
          <a:prstGeom prst="rect">
            <a:avLst/>
          </a:prstGeom>
          <a:noFill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Рациональное уравнение – это уравнение вида     </a:t>
            </a:r>
          </a:p>
          <a:p>
            <a:pPr>
              <a:buNone/>
            </a:pPr>
            <a:r>
              <a:rPr lang="en-US" b="1" dirty="0" smtClean="0"/>
              <a:t>                            =0</a:t>
            </a:r>
            <a:r>
              <a:rPr lang="ru-RU" b="1" dirty="0" smtClean="0"/>
              <a:t>.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Дробь равна нулю, если числитель равен нулю, а знаменатель не равен нулю.            </a:t>
            </a:r>
            <a:r>
              <a:rPr lang="en-US" b="1" dirty="0" smtClean="0"/>
              <a:t>=0</a:t>
            </a:r>
            <a:r>
              <a:rPr lang="ru-RU" b="1" dirty="0" smtClean="0"/>
              <a:t>, если </a:t>
            </a:r>
            <a:r>
              <a:rPr lang="en-US" b="1" dirty="0" smtClean="0"/>
              <a:t>a = 0</a:t>
            </a:r>
            <a:r>
              <a:rPr lang="ru-RU" b="1" dirty="0" smtClean="0"/>
              <a:t>, </a:t>
            </a:r>
            <a:r>
              <a:rPr lang="en-US" b="1" dirty="0" smtClean="0"/>
              <a:t>b≠0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3357562"/>
            <a:ext cx="357190" cy="619125"/>
          </a:xfrm>
          <a:prstGeom prst="rect">
            <a:avLst/>
          </a:prstGeom>
          <a:noFill/>
        </p:spPr>
      </p:pic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1428736"/>
            <a:ext cx="785818" cy="742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041788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Коротко из истории математики</a:t>
            </a:r>
          </a:p>
          <a:p>
            <a:pPr algn="ctr">
              <a:buNone/>
            </a:pPr>
            <a:endParaRPr lang="ru-RU" b="1" i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b="1" i="1" dirty="0" smtClean="0"/>
              <a:t>Квадратные и линейные уравнения умели решать еще математики Древнего Египта.</a:t>
            </a:r>
          </a:p>
          <a:p>
            <a:pPr>
              <a:buFont typeface="Arial" pitchFamily="34" charset="0"/>
              <a:buChar char="•"/>
            </a:pPr>
            <a:endParaRPr lang="ru-RU" sz="2400" b="1" i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i="1" dirty="0" smtClean="0"/>
              <a:t>Персидский средневековый  ученый </a:t>
            </a:r>
            <a:r>
              <a:rPr lang="ru-RU" sz="2400" b="1" i="1" dirty="0" err="1" smtClean="0"/>
              <a:t>Аль-Хорезми</a:t>
            </a:r>
            <a:r>
              <a:rPr lang="ru-RU" sz="2400" b="1" i="1" dirty="0" smtClean="0"/>
              <a:t> (</a:t>
            </a:r>
            <a:r>
              <a:rPr lang="en-US" sz="2400" b="1" i="1" dirty="0" smtClean="0"/>
              <a:t>IX </a:t>
            </a:r>
            <a:r>
              <a:rPr lang="ru-RU" sz="2400" b="1" i="1" dirty="0" smtClean="0"/>
              <a:t>век) впервые представил алгебру как самостоятельную науку об общих методах решения линейных и квадратных уравнений, дал классификацию этих уравнений.</a:t>
            </a:r>
          </a:p>
          <a:p>
            <a:pPr>
              <a:buFont typeface="Arial" pitchFamily="34" charset="0"/>
              <a:buChar char="•"/>
            </a:pPr>
            <a:endParaRPr lang="ru-RU" sz="2400" b="1" i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i="1" dirty="0" smtClean="0"/>
              <a:t>Новый великий прорыв в математике связан с именем французского ученого Франсуа Виета (</a:t>
            </a:r>
            <a:r>
              <a:rPr lang="en-US" sz="2400" b="1" i="1" dirty="0" smtClean="0"/>
              <a:t>XVI </a:t>
            </a:r>
            <a:r>
              <a:rPr lang="ru-RU" sz="2400" b="1" i="1" dirty="0" smtClean="0"/>
              <a:t>век). Именно он ввел буквы в алгебру. Ему принадлежит известная теорема о корнях квадратного уравнения.</a:t>
            </a:r>
          </a:p>
          <a:p>
            <a:pPr>
              <a:buFont typeface="Arial" pitchFamily="34" charset="0"/>
              <a:buChar char="•"/>
            </a:pPr>
            <a:endParaRPr lang="ru-RU" sz="2400" b="1" i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i="1" dirty="0" smtClean="0"/>
              <a:t>А традицией обозначать неизвестные величины последними буквами латинского алфавита (</a:t>
            </a:r>
            <a:r>
              <a:rPr lang="en-US" sz="2400" b="1" i="1" dirty="0" smtClean="0"/>
              <a:t>x, y, z)</a:t>
            </a:r>
            <a:r>
              <a:rPr lang="ru-RU" sz="2400" b="1" i="1" dirty="0" smtClean="0"/>
              <a:t> мы обязаны другому французскому математику – Рене Декарту(</a:t>
            </a:r>
            <a:r>
              <a:rPr lang="en-US" sz="2400" b="1" i="1" dirty="0" smtClean="0"/>
              <a:t>XVII )</a:t>
            </a:r>
            <a:r>
              <a:rPr lang="ru-RU" sz="2400" b="1" i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3786190"/>
            <a:ext cx="1785950" cy="928694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rgbClr val="C00000"/>
                </a:solidFill>
              </a:rPr>
              <a:t>Франсуа Виет</a:t>
            </a:r>
            <a:endParaRPr lang="ru-RU" sz="1800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38" y="500042"/>
            <a:ext cx="1928826" cy="2898775"/>
          </a:xfrm>
          <a:prstGeom prst="rect">
            <a:avLst/>
          </a:prstGeom>
        </p:spPr>
      </p:pic>
      <p:pic>
        <p:nvPicPr>
          <p:cNvPr id="1026" name="Picture 2" descr="E:\220px-Frans_Hals_-_Portret_van_René_Descart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000108"/>
            <a:ext cx="2071702" cy="285752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14678" y="3857628"/>
            <a:ext cx="1785950" cy="571504"/>
          </a:xfrm>
          <a:prstGeom prst="rect">
            <a:avLst/>
          </a:prstGeom>
        </p:spPr>
        <p:txBody>
          <a:bodyPr vert="horz" anchor="b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Рене Декарт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 descr="E:\lar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428604"/>
            <a:ext cx="2143140" cy="27860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857884" y="3429000"/>
            <a:ext cx="19351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endParaRPr lang="ru-RU" b="1" dirty="0" smtClean="0">
              <a:solidFill>
                <a:srgbClr val="C0000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</a:endParaRPr>
          </a:p>
          <a:p>
            <a:pPr lvl="0">
              <a:spcBef>
                <a:spcPct val="0"/>
              </a:spcBef>
              <a:defRPr/>
            </a:pPr>
            <a:endParaRPr lang="ru-RU" b="1" dirty="0" smtClean="0">
              <a:solidFill>
                <a:srgbClr val="C0000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</a:endParaRPr>
          </a:p>
          <a:p>
            <a:pPr lvl="0">
              <a:spcBef>
                <a:spcPct val="0"/>
              </a:spcBef>
              <a:defRPr/>
            </a:pPr>
            <a:r>
              <a:rPr lang="ru-RU" b="1" dirty="0" err="1" smtClean="0"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rPr>
              <a:t>Аль-Хорезми</a:t>
            </a:r>
            <a:endParaRPr lang="ru-RU" b="1" dirty="0">
              <a:solidFill>
                <a:srgbClr val="C0000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Домашнее задание </a:t>
            </a:r>
          </a:p>
          <a:p>
            <a:pPr algn="ctr">
              <a:buNone/>
            </a:pPr>
            <a:endParaRPr lang="en-US" sz="2000" i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2000" b="1" i="1" dirty="0" smtClean="0">
                <a:solidFill>
                  <a:srgbClr val="002060"/>
                </a:solidFill>
              </a:rPr>
              <a:t>Работа с сайтами</a:t>
            </a:r>
            <a:r>
              <a:rPr lang="en-US" sz="2000" b="1" i="1" dirty="0" smtClean="0"/>
              <a:t>:</a:t>
            </a:r>
            <a:endParaRPr lang="ru-RU" sz="2000" b="1" i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- Открытый банк заданий ОГЭ(математика)</a:t>
            </a:r>
            <a:r>
              <a:rPr lang="en-US" sz="2000" b="1" dirty="0" smtClean="0"/>
              <a:t> </a:t>
            </a:r>
            <a:r>
              <a:rPr lang="en-US" sz="2000" b="1" dirty="0" smtClean="0">
                <a:hlinkClick r:id="rId2"/>
              </a:rPr>
              <a:t>http://85.142.162.126/os/xmodules/qprint/index.php?proj=DE0E276E497AB3784C3FC4CC20248DC0</a:t>
            </a:r>
            <a:r>
              <a:rPr lang="ru-RU" sz="2000" b="1" dirty="0" smtClean="0">
                <a:hlinkClick r:id="rId2"/>
              </a:rPr>
              <a:t>  </a:t>
            </a:r>
            <a:r>
              <a:rPr lang="en-US" sz="2000" b="1" dirty="0" smtClean="0"/>
              <a:t>;</a:t>
            </a: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- «Решу ОГЭ» Д.Гущина </a:t>
            </a:r>
            <a:r>
              <a:rPr lang="en-US" sz="2000" b="1" dirty="0" smtClean="0">
                <a:solidFill>
                  <a:srgbClr val="92D050"/>
                </a:solidFill>
                <a:hlinkClick r:id="rId3"/>
              </a:rPr>
              <a:t>https://oge.sdamgia.ru/</a:t>
            </a:r>
            <a:r>
              <a:rPr lang="ru-RU" sz="2000" b="1" dirty="0" smtClean="0">
                <a:solidFill>
                  <a:srgbClr val="92D050"/>
                </a:solidFill>
                <a:hlinkClick r:id="rId3"/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smtClean="0"/>
              <a:t>;</a:t>
            </a: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- Сайт А.Ларина (вариант 119) </a:t>
            </a:r>
            <a:r>
              <a:rPr lang="en-US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hlinkClick r:id="rId4"/>
              </a:rPr>
              <a:t>http://alexlarin.net/ </a:t>
            </a:r>
            <a:r>
              <a:rPr lang="ru-RU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hlinkClick r:id="rId4"/>
              </a:rPr>
              <a:t> </a:t>
            </a:r>
            <a:r>
              <a:rPr lang="ru-RU" sz="2000" b="1" dirty="0" smtClean="0"/>
              <a:t>.</a:t>
            </a:r>
            <a:endParaRPr lang="en-US" sz="2000" b="1" dirty="0" smtClean="0"/>
          </a:p>
          <a:p>
            <a:pPr>
              <a:buNone/>
            </a:pPr>
            <a:endParaRPr lang="ru-RU" sz="2000" b="1" dirty="0" smtClean="0"/>
          </a:p>
          <a:p>
            <a:pPr algn="ctr">
              <a:buNone/>
            </a:pPr>
            <a:r>
              <a:rPr lang="ru-RU" sz="2000" b="1" i="1" dirty="0" smtClean="0">
                <a:solidFill>
                  <a:srgbClr val="002060"/>
                </a:solidFill>
              </a:rPr>
              <a:t>Учебные пособия</a:t>
            </a:r>
            <a:r>
              <a:rPr lang="en-US" sz="2000" b="1" i="1" dirty="0" smtClean="0">
                <a:solidFill>
                  <a:srgbClr val="002060"/>
                </a:solidFill>
              </a:rPr>
              <a:t>: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- Ю.М.Колягин учебник «Алгебра 9 класс», М., «Просвещение»</a:t>
            </a:r>
            <a:r>
              <a:rPr lang="en-US" sz="2000" b="1" dirty="0" smtClean="0"/>
              <a:t>, 2014,</a:t>
            </a:r>
            <a:r>
              <a:rPr lang="ru-RU" sz="2000" b="1" dirty="0" smtClean="0"/>
              <a:t> с. 308-310</a:t>
            </a:r>
            <a:r>
              <a:rPr lang="en-US" sz="2000" b="1" dirty="0" smtClean="0"/>
              <a:t>;</a:t>
            </a:r>
            <a:endParaRPr lang="ru-RU" sz="2000" b="1" dirty="0" smtClean="0"/>
          </a:p>
          <a:p>
            <a:pPr>
              <a:buFontTx/>
              <a:buChar char="-"/>
            </a:pPr>
            <a:endParaRPr lang="en-US" sz="2000" b="1" dirty="0" smtClean="0"/>
          </a:p>
          <a:p>
            <a:pPr>
              <a:buNone/>
            </a:pPr>
            <a:r>
              <a:rPr lang="ru-RU" sz="2000" b="1" dirty="0" smtClean="0"/>
              <a:t>- «3000 заданий» под. редакцией И.В. Ященко, М., «Экзамен», 2017, с.59-74.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Закончите предложения</a:t>
            </a:r>
            <a:r>
              <a:rPr lang="en-US" sz="3600" b="1" dirty="0" smtClean="0">
                <a:solidFill>
                  <a:srgbClr val="C00000"/>
                </a:solidFill>
              </a:rPr>
              <a:t>: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endParaRPr lang="en-US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3200" b="1" dirty="0" smtClean="0"/>
              <a:t>1).</a:t>
            </a:r>
            <a:r>
              <a:rPr lang="ru-RU" sz="3200" b="1" dirty="0" smtClean="0"/>
              <a:t> Уравнение – это …</a:t>
            </a:r>
          </a:p>
          <a:p>
            <a:pPr>
              <a:buNone/>
            </a:pPr>
            <a:endParaRPr lang="ru-RU" sz="3200" b="1" dirty="0" smtClean="0"/>
          </a:p>
          <a:p>
            <a:pPr>
              <a:buNone/>
            </a:pPr>
            <a:r>
              <a:rPr lang="ru-RU" sz="3200" b="1" dirty="0" smtClean="0"/>
              <a:t>2). Корень уравнения – это…</a:t>
            </a:r>
          </a:p>
          <a:p>
            <a:pPr>
              <a:buNone/>
            </a:pPr>
            <a:endParaRPr lang="ru-RU" sz="3200" b="1" dirty="0" smtClean="0"/>
          </a:p>
          <a:p>
            <a:pPr>
              <a:buNone/>
            </a:pPr>
            <a:r>
              <a:rPr lang="ru-RU" sz="3200" b="1" dirty="0" smtClean="0"/>
              <a:t>3). Решить уравнение – это значит …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800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sz="4800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56102"/>
          </a:xfrm>
        </p:spPr>
        <p:txBody>
          <a:bodyPr>
            <a:normAutofit fontScale="92500" lnSpcReduction="10000"/>
          </a:bodyPr>
          <a:lstStyle/>
          <a:p>
            <a:pPr algn="ctr"/>
            <a:endParaRPr lang="en-US" sz="2000" b="1" dirty="0" smtClean="0">
              <a:solidFill>
                <a:srgbClr val="FF0000"/>
              </a:solidFill>
            </a:endParaRPr>
          </a:p>
          <a:p>
            <a:pPr marL="514350" indent="-514350" algn="ctr">
              <a:buNone/>
            </a:pPr>
            <a:r>
              <a:rPr lang="en-US" sz="2600" b="1" dirty="0" smtClean="0">
                <a:solidFill>
                  <a:srgbClr val="C00000"/>
                </a:solidFill>
              </a:rPr>
              <a:t>I</a:t>
            </a:r>
            <a:r>
              <a:rPr lang="ru-RU" sz="2600" b="1" dirty="0" smtClean="0">
                <a:solidFill>
                  <a:srgbClr val="C00000"/>
                </a:solidFill>
              </a:rPr>
              <a:t> .Решите устно уравнения</a:t>
            </a:r>
            <a:r>
              <a:rPr lang="en-US" sz="2600" b="1" dirty="0" smtClean="0">
                <a:solidFill>
                  <a:srgbClr val="C00000"/>
                </a:solidFill>
              </a:rPr>
              <a:t>:</a:t>
            </a:r>
            <a:endParaRPr lang="ru-RU" sz="2600" b="1" dirty="0" smtClean="0">
              <a:solidFill>
                <a:srgbClr val="C00000"/>
              </a:solidFill>
            </a:endParaRPr>
          </a:p>
          <a:p>
            <a:pPr marL="514350" indent="-514350" algn="ctr">
              <a:buAutoNum type="romanUcPeriod"/>
            </a:pPr>
            <a:endParaRPr lang="en-US" sz="2200" b="1" dirty="0" smtClean="0">
              <a:solidFill>
                <a:srgbClr val="C00000"/>
              </a:solidFill>
            </a:endParaRPr>
          </a:p>
          <a:p>
            <a:r>
              <a:rPr lang="en-US" sz="3300" b="1" dirty="0" smtClean="0"/>
              <a:t>1)</a:t>
            </a:r>
            <a:r>
              <a:rPr lang="ru-RU" sz="3300" b="1" dirty="0" smtClean="0"/>
              <a:t>.  6х + 18=0</a:t>
            </a:r>
          </a:p>
          <a:p>
            <a:r>
              <a:rPr lang="ru-RU" sz="3300" b="1" dirty="0" smtClean="0"/>
              <a:t>2).  2х + 5=0</a:t>
            </a:r>
          </a:p>
          <a:p>
            <a:r>
              <a:rPr lang="ru-RU" sz="3300" b="1" dirty="0" smtClean="0"/>
              <a:t>3).  5х – 3=0</a:t>
            </a:r>
          </a:p>
          <a:p>
            <a:r>
              <a:rPr lang="ru-RU" sz="3300" b="1" dirty="0" smtClean="0"/>
              <a:t>4). -3х + 9=0</a:t>
            </a:r>
          </a:p>
          <a:p>
            <a:r>
              <a:rPr lang="ru-RU" sz="3300" b="1" dirty="0" smtClean="0"/>
              <a:t>5). -5х + 1=0</a:t>
            </a:r>
          </a:p>
          <a:p>
            <a:r>
              <a:rPr lang="ru-RU" sz="3300" b="1" dirty="0" smtClean="0"/>
              <a:t>6). -2х – 10=0</a:t>
            </a:r>
          </a:p>
          <a:p>
            <a:r>
              <a:rPr lang="ru-RU" sz="3300" b="1" dirty="0" smtClean="0"/>
              <a:t>7).  6х – 7=5х</a:t>
            </a:r>
          </a:p>
          <a:p>
            <a:r>
              <a:rPr lang="ru-RU" sz="3300" b="1" dirty="0" smtClean="0"/>
              <a:t>8).  9х + 6=10х</a:t>
            </a:r>
          </a:p>
          <a:p>
            <a:r>
              <a:rPr lang="ru-RU" sz="3300" b="1" dirty="0" smtClean="0"/>
              <a:t>9).  5х - 12=8х</a:t>
            </a:r>
          </a:p>
          <a:p>
            <a:endParaRPr lang="ru-RU" sz="33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183880" cy="4187952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Какое из приведенных ниже уравнений не имеет решений</a:t>
            </a:r>
            <a:r>
              <a:rPr lang="en-US" b="1" dirty="0" smtClean="0">
                <a:solidFill>
                  <a:srgbClr val="C00000"/>
                </a:solidFill>
              </a:rPr>
              <a:t>:</a:t>
            </a:r>
          </a:p>
          <a:p>
            <a:endParaRPr lang="en-US" sz="35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3500" b="1" dirty="0" smtClean="0"/>
              <a:t>а). 2х – 14 = </a:t>
            </a:r>
            <a:r>
              <a:rPr lang="ru-RU" sz="3500" b="1" dirty="0" err="1" smtClean="0"/>
              <a:t>х</a:t>
            </a:r>
            <a:r>
              <a:rPr lang="ru-RU" sz="3500" b="1" dirty="0" smtClean="0"/>
              <a:t> + 7</a:t>
            </a:r>
          </a:p>
          <a:p>
            <a:endParaRPr lang="ru-RU" sz="3500" b="1" dirty="0" smtClean="0"/>
          </a:p>
          <a:p>
            <a:pPr>
              <a:buNone/>
            </a:pPr>
            <a:r>
              <a:rPr lang="ru-RU" sz="3500" b="1" dirty="0" smtClean="0"/>
              <a:t>б). 2х  - 14 = 2( </a:t>
            </a:r>
            <a:r>
              <a:rPr lang="ru-RU" sz="3500" b="1" dirty="0" err="1" smtClean="0"/>
              <a:t>х</a:t>
            </a:r>
            <a:r>
              <a:rPr lang="ru-RU" sz="3500" b="1" dirty="0" smtClean="0"/>
              <a:t> – 7)</a:t>
            </a:r>
          </a:p>
          <a:p>
            <a:endParaRPr lang="ru-RU" sz="3500" b="1" dirty="0" smtClean="0"/>
          </a:p>
          <a:p>
            <a:pPr>
              <a:buNone/>
            </a:pPr>
            <a:r>
              <a:rPr lang="ru-RU" sz="3500" b="1" dirty="0" smtClean="0"/>
              <a:t>в). </a:t>
            </a:r>
            <a:r>
              <a:rPr lang="ru-RU" sz="3500" b="1" dirty="0" err="1" smtClean="0"/>
              <a:t>х</a:t>
            </a:r>
            <a:r>
              <a:rPr lang="ru-RU" sz="3500" b="1" dirty="0" smtClean="0"/>
              <a:t> – 7 = 2х + 14</a:t>
            </a:r>
          </a:p>
          <a:p>
            <a:endParaRPr lang="ru-RU" sz="3500" b="1" dirty="0" smtClean="0"/>
          </a:p>
          <a:p>
            <a:pPr>
              <a:buNone/>
            </a:pPr>
            <a:r>
              <a:rPr lang="ru-RU" sz="3500" b="1" dirty="0" smtClean="0"/>
              <a:t>г). 2х- 14 = 2х + 7 </a:t>
            </a:r>
            <a:r>
              <a:rPr lang="en-US" sz="3500" b="1" dirty="0" smtClean="0"/>
              <a:t>?</a:t>
            </a:r>
            <a:endParaRPr lang="ru-RU" sz="35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Какое из уравнений имеет бесконечно много решений</a:t>
            </a:r>
            <a:r>
              <a:rPr lang="en-US" b="1" dirty="0" smtClean="0">
                <a:solidFill>
                  <a:srgbClr val="C00000"/>
                </a:solidFill>
              </a:rPr>
              <a:t>:</a:t>
            </a: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3500" b="1" dirty="0" smtClean="0"/>
              <a:t>а). 4х – 12 = </a:t>
            </a:r>
            <a:r>
              <a:rPr lang="ru-RU" sz="3500" b="1" dirty="0" err="1" smtClean="0"/>
              <a:t>х</a:t>
            </a:r>
            <a:r>
              <a:rPr lang="ru-RU" sz="3500" b="1" dirty="0" smtClean="0"/>
              <a:t> – 12</a:t>
            </a:r>
          </a:p>
          <a:p>
            <a:pPr>
              <a:buNone/>
            </a:pPr>
            <a:endParaRPr lang="ru-RU" sz="3500" b="1" dirty="0" smtClean="0"/>
          </a:p>
          <a:p>
            <a:pPr>
              <a:buNone/>
            </a:pPr>
            <a:r>
              <a:rPr lang="ru-RU" sz="3500" b="1" dirty="0" smtClean="0"/>
              <a:t>б). 4х – 12 = 4х + 12</a:t>
            </a:r>
          </a:p>
          <a:p>
            <a:pPr>
              <a:buNone/>
            </a:pPr>
            <a:endParaRPr lang="ru-RU" sz="3500" b="1" dirty="0" smtClean="0"/>
          </a:p>
          <a:p>
            <a:pPr>
              <a:buNone/>
            </a:pPr>
            <a:r>
              <a:rPr lang="ru-RU" sz="3500" b="1" dirty="0" smtClean="0"/>
              <a:t>в). 4(</a:t>
            </a:r>
            <a:r>
              <a:rPr lang="ru-RU" sz="3500" b="1" dirty="0" err="1" smtClean="0"/>
              <a:t>х</a:t>
            </a:r>
            <a:r>
              <a:rPr lang="ru-RU" sz="3500" b="1" dirty="0" smtClean="0"/>
              <a:t> – 3) = 4х – 12</a:t>
            </a:r>
          </a:p>
          <a:p>
            <a:pPr>
              <a:buNone/>
            </a:pPr>
            <a:endParaRPr lang="ru-RU" sz="3500" b="1" dirty="0" smtClean="0"/>
          </a:p>
          <a:p>
            <a:pPr>
              <a:buNone/>
            </a:pPr>
            <a:r>
              <a:rPr lang="ru-RU" sz="3500" b="1" dirty="0" smtClean="0"/>
              <a:t>г). 4(</a:t>
            </a:r>
            <a:r>
              <a:rPr lang="ru-RU" sz="3500" b="1" dirty="0" err="1" smtClean="0"/>
              <a:t>х</a:t>
            </a:r>
            <a:r>
              <a:rPr lang="ru-RU" sz="3500" b="1" dirty="0" smtClean="0"/>
              <a:t> – 3) = </a:t>
            </a:r>
            <a:r>
              <a:rPr lang="ru-RU" sz="3500" b="1" dirty="0" err="1" smtClean="0"/>
              <a:t>х</a:t>
            </a:r>
            <a:r>
              <a:rPr lang="ru-RU" sz="3500" b="1" dirty="0" smtClean="0"/>
              <a:t> – 10 </a:t>
            </a:r>
            <a:r>
              <a:rPr lang="en-US" sz="3500" b="1" dirty="0" smtClean="0"/>
              <a:t>?</a:t>
            </a:r>
            <a:endParaRPr lang="ru-RU" sz="35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642918"/>
            <a:ext cx="8183880" cy="4187952"/>
          </a:xfrm>
        </p:spPr>
        <p:txBody>
          <a:bodyPr>
            <a:normAutofit/>
          </a:bodyPr>
          <a:lstStyle/>
          <a:p>
            <a:pPr algn="ctr"/>
            <a:endParaRPr lang="en-US" sz="3600" b="1" dirty="0" smtClean="0">
              <a:solidFill>
                <a:srgbClr val="C00000"/>
              </a:solidFill>
            </a:endParaRPr>
          </a:p>
          <a:p>
            <a:pPr algn="ctr"/>
            <a:endParaRPr lang="en-US" sz="36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К какому типу относятся приведенные выше уравнения</a:t>
            </a:r>
            <a:r>
              <a:rPr lang="en-US" sz="3600" b="1" dirty="0" smtClean="0">
                <a:solidFill>
                  <a:srgbClr val="C00000"/>
                </a:solidFill>
              </a:rPr>
              <a:t>?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2000" b="1" dirty="0" smtClean="0"/>
              <a:t>УРАВНЕНИЯ ВИДА </a:t>
            </a:r>
            <a:endParaRPr lang="en-US" sz="2000" b="1" dirty="0" smtClean="0"/>
          </a:p>
          <a:p>
            <a:pPr algn="ctr">
              <a:buNone/>
            </a:pPr>
            <a:r>
              <a:rPr lang="en-US" sz="2000" b="1" i="1" dirty="0" err="1" smtClean="0">
                <a:solidFill>
                  <a:srgbClr val="C00000"/>
                </a:solidFill>
              </a:rPr>
              <a:t>kx</a:t>
            </a:r>
            <a:r>
              <a:rPr lang="en-US" sz="2000" b="1" i="1" dirty="0" smtClean="0">
                <a:solidFill>
                  <a:srgbClr val="C00000"/>
                </a:solidFill>
              </a:rPr>
              <a:t> + b = 0</a:t>
            </a:r>
          </a:p>
          <a:p>
            <a:pPr algn="ctr">
              <a:buNone/>
            </a:pPr>
            <a:r>
              <a:rPr lang="ru-RU" sz="2000" b="1" dirty="0" smtClean="0"/>
              <a:t>НАЗЫВАЮТСЯ ЛИНЕЙНЫМИ .</a:t>
            </a:r>
          </a:p>
          <a:p>
            <a:pPr algn="ctr">
              <a:buNone/>
            </a:pPr>
            <a:endParaRPr lang="ru-RU" sz="2000" b="1" i="1" dirty="0" smtClean="0"/>
          </a:p>
          <a:p>
            <a:pPr algn="ctr">
              <a:buNone/>
            </a:pPr>
            <a:r>
              <a:rPr lang="ru-RU" sz="2000" b="1" i="1" dirty="0" smtClean="0">
                <a:solidFill>
                  <a:srgbClr val="C00000"/>
                </a:solidFill>
              </a:rPr>
              <a:t>Алгоритм решения линейных уравнений</a:t>
            </a:r>
            <a:r>
              <a:rPr lang="en-US" sz="2000" b="1" i="1" dirty="0" smtClean="0">
                <a:solidFill>
                  <a:srgbClr val="C00000"/>
                </a:solidFill>
                <a:latin typeface="Baskerville Old Face" pitchFamily="18" charset="0"/>
              </a:rPr>
              <a:t>:</a:t>
            </a:r>
            <a:endParaRPr lang="ru-RU" sz="2000" b="1" i="1" dirty="0" smtClean="0">
              <a:solidFill>
                <a:srgbClr val="C00000"/>
              </a:solidFill>
              <a:latin typeface="Baskerville Old Face" pitchFamily="18" charset="0"/>
            </a:endParaRPr>
          </a:p>
          <a:p>
            <a:pPr algn="ctr">
              <a:buNone/>
            </a:pPr>
            <a:endParaRPr lang="ru-RU" sz="2000" b="1" i="1" dirty="0" smtClean="0">
              <a:solidFill>
                <a:srgbClr val="C00000"/>
              </a:solidFill>
              <a:latin typeface="Baskerville Old Face" pitchFamily="18" charset="0"/>
            </a:endParaRPr>
          </a:p>
          <a:p>
            <a:pPr>
              <a:buNone/>
            </a:pPr>
            <a:r>
              <a:rPr lang="ru-RU" sz="2000" b="1" dirty="0" smtClean="0"/>
              <a:t>1). перенести  члены, содержащие неизвестное, в левую часть, а члены, не содержащие неизвестное, в правую часть (знак  переносимого члена  меняется на противоположный)</a:t>
            </a:r>
            <a:r>
              <a:rPr lang="en-US" sz="2000" b="1" dirty="0" smtClean="0"/>
              <a:t>;</a:t>
            </a: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2). привести подобные члены</a:t>
            </a:r>
            <a:r>
              <a:rPr lang="en-US" sz="2000" b="1" dirty="0" smtClean="0"/>
              <a:t>;</a:t>
            </a: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3).разделить обе части  уравнения на коэффициент при неизвестном, если он не равен нулю.</a:t>
            </a:r>
          </a:p>
          <a:p>
            <a:pPr>
              <a:buNone/>
            </a:pPr>
            <a:r>
              <a:rPr lang="ru-RU" sz="2000" b="1" dirty="0" smtClean="0"/>
              <a:t> </a:t>
            </a:r>
          </a:p>
          <a:p>
            <a:pPr algn="ctr">
              <a:buNone/>
            </a:pPr>
            <a:r>
              <a:rPr lang="ru-RU" sz="2000" b="1" dirty="0" smtClean="0"/>
              <a:t> </a:t>
            </a:r>
          </a:p>
          <a:p>
            <a:pPr algn="ctr">
              <a:buNone/>
            </a:pPr>
            <a:endParaRPr lang="en-US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857628"/>
            <a:ext cx="8183880" cy="10001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500042"/>
            <a:ext cx="8183880" cy="928694"/>
          </a:xfrm>
        </p:spPr>
        <p:txBody>
          <a:bodyPr numCol="2"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Решите в тетрадях уравнения</a:t>
            </a:r>
            <a:r>
              <a:rPr lang="en-US" dirty="0" smtClean="0">
                <a:solidFill>
                  <a:srgbClr val="C00000"/>
                </a:solidFill>
              </a:rPr>
              <a:t>:</a:t>
            </a:r>
            <a:endParaRPr lang="ru-RU" dirty="0" smtClean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714488"/>
            <a:ext cx="4071966" cy="163121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en-US" sz="2000" b="1" dirty="0" smtClean="0"/>
              <a:t>I</a:t>
            </a:r>
            <a:r>
              <a:rPr lang="ru-RU" sz="2000" b="1" dirty="0" smtClean="0"/>
              <a:t> группа</a:t>
            </a:r>
            <a:r>
              <a:rPr lang="en-US" sz="2000" b="1" dirty="0" smtClean="0"/>
              <a:t>:</a:t>
            </a:r>
            <a:r>
              <a:rPr lang="ru-RU" sz="2000" b="1" dirty="0" smtClean="0"/>
              <a:t> </a:t>
            </a:r>
          </a:p>
          <a:p>
            <a:r>
              <a:rPr lang="ru-RU" sz="2000" b="1" dirty="0" smtClean="0"/>
              <a:t>№ 681 стр.63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6(4-х)+3х=3 </a:t>
            </a:r>
          </a:p>
          <a:p>
            <a:r>
              <a:rPr lang="ru-RU" sz="2000" b="1" dirty="0" smtClean="0"/>
              <a:t> </a:t>
            </a:r>
          </a:p>
          <a:p>
            <a:endParaRPr lang="ru-RU" sz="2000" b="1" dirty="0" smtClean="0"/>
          </a:p>
          <a:p>
            <a:endParaRPr lang="ru-RU" sz="2000" b="1" dirty="0" smtClean="0"/>
          </a:p>
          <a:p>
            <a:r>
              <a:rPr lang="en-US" sz="2000" b="1" dirty="0" smtClean="0"/>
              <a:t> </a:t>
            </a:r>
            <a:r>
              <a:rPr lang="ru-RU" sz="2000" b="1" dirty="0" smtClean="0"/>
              <a:t> 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628" y="1643050"/>
            <a:ext cx="41433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II</a:t>
            </a:r>
            <a:r>
              <a:rPr lang="ru-RU" sz="2000" b="1" dirty="0" smtClean="0"/>
              <a:t> группа</a:t>
            </a:r>
            <a:r>
              <a:rPr lang="en-US" sz="2000" b="1" dirty="0" smtClean="0"/>
              <a:t>:</a:t>
            </a:r>
            <a:r>
              <a:rPr lang="ru-RU" sz="2000" b="1" dirty="0" smtClean="0"/>
              <a:t> № 697 стр.63</a:t>
            </a:r>
            <a:endParaRPr lang="en-US" sz="2000" b="1" dirty="0" smtClean="0"/>
          </a:p>
          <a:p>
            <a:r>
              <a:rPr lang="ru-RU" sz="2000" b="1" dirty="0" smtClean="0">
                <a:solidFill>
                  <a:srgbClr val="C00000"/>
                </a:solidFill>
              </a:rPr>
              <a:t>х-1 +(х+2) = -4(-5-х)-5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3714752"/>
            <a:ext cx="71721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III </a:t>
            </a:r>
            <a:r>
              <a:rPr lang="ru-RU" sz="2000" b="1" dirty="0" smtClean="0"/>
              <a:t>группа</a:t>
            </a:r>
            <a:r>
              <a:rPr lang="en-US" sz="2000" b="1" dirty="0" smtClean="0"/>
              <a:t>:</a:t>
            </a:r>
            <a:r>
              <a:rPr lang="ru-RU" sz="2000" b="1" dirty="0" smtClean="0"/>
              <a:t> № 767 стр. 67</a:t>
            </a:r>
          </a:p>
          <a:p>
            <a:r>
              <a:rPr lang="en-US" sz="2000" b="1" dirty="0" smtClean="0"/>
              <a:t> </a:t>
            </a:r>
            <a:r>
              <a:rPr lang="en-US" sz="2000" b="1" dirty="0" smtClean="0">
                <a:solidFill>
                  <a:srgbClr val="C00000"/>
                </a:solidFill>
              </a:rPr>
              <a:t>(</a:t>
            </a:r>
            <a:r>
              <a:rPr lang="ru-RU" sz="2000" b="1" dirty="0" err="1" smtClean="0">
                <a:solidFill>
                  <a:srgbClr val="C00000"/>
                </a:solidFill>
              </a:rPr>
              <a:t>х</a:t>
            </a:r>
            <a:r>
              <a:rPr lang="en-US" sz="2000" b="1" dirty="0" smtClean="0">
                <a:solidFill>
                  <a:srgbClr val="C00000"/>
                </a:solidFill>
              </a:rPr>
              <a:t> + 6)</a:t>
            </a:r>
            <a:r>
              <a:rPr lang="ru-RU" sz="2000" b="1" baseline="30000" dirty="0" smtClean="0">
                <a:solidFill>
                  <a:srgbClr val="C00000"/>
                </a:solidFill>
              </a:rPr>
              <a:t>2 </a:t>
            </a:r>
            <a:r>
              <a:rPr lang="ru-RU" sz="2000" b="1" dirty="0" smtClean="0">
                <a:solidFill>
                  <a:srgbClr val="C00000"/>
                </a:solidFill>
              </a:rPr>
              <a:t>+</a:t>
            </a:r>
            <a:r>
              <a:rPr lang="en-US" sz="2000" b="1" dirty="0" smtClean="0">
                <a:solidFill>
                  <a:srgbClr val="C00000"/>
                </a:solidFill>
              </a:rPr>
              <a:t> (</a:t>
            </a:r>
            <a:r>
              <a:rPr lang="ru-RU" sz="2000" b="1" dirty="0" err="1" smtClean="0">
                <a:solidFill>
                  <a:srgbClr val="C00000"/>
                </a:solidFill>
              </a:rPr>
              <a:t>х</a:t>
            </a:r>
            <a:r>
              <a:rPr lang="en-US" sz="2000" b="1" dirty="0" smtClean="0">
                <a:solidFill>
                  <a:srgbClr val="C00000"/>
                </a:solidFill>
              </a:rPr>
              <a:t> + 3)</a:t>
            </a:r>
            <a:r>
              <a:rPr lang="ru-RU" sz="2000" b="1" baseline="30000" dirty="0" smtClean="0">
                <a:solidFill>
                  <a:srgbClr val="C00000"/>
                </a:solidFill>
              </a:rPr>
              <a:t>2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=</a:t>
            </a:r>
            <a:r>
              <a:rPr lang="en-US" sz="2000" b="1" dirty="0" smtClean="0">
                <a:solidFill>
                  <a:srgbClr val="C00000"/>
                </a:solidFill>
              </a:rPr>
              <a:t> 2 </a:t>
            </a:r>
            <a:r>
              <a:rPr lang="ru-RU" sz="2000" b="1" dirty="0" err="1" smtClean="0">
                <a:solidFill>
                  <a:srgbClr val="C00000"/>
                </a:solidFill>
              </a:rPr>
              <a:t>х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baseline="30000" dirty="0" smtClean="0">
                <a:solidFill>
                  <a:srgbClr val="C00000"/>
                </a:solidFill>
              </a:rPr>
              <a:t>2</a:t>
            </a:r>
            <a:r>
              <a:rPr lang="ru-RU" sz="2000" b="1" dirty="0" smtClean="0"/>
              <a:t>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 smtClean="0">
                <a:solidFill>
                  <a:srgbClr val="C000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</a:rPr>
              <a:t>Какие уравнения называются квадратными </a:t>
            </a:r>
            <a:r>
              <a:rPr lang="en-US" sz="3600" b="1" dirty="0" smtClean="0">
                <a:solidFill>
                  <a:srgbClr val="C00000"/>
                </a:solidFill>
              </a:rPr>
              <a:t>? </a:t>
            </a:r>
            <a:r>
              <a:rPr lang="ru-RU" sz="3600" b="1" dirty="0" smtClean="0">
                <a:solidFill>
                  <a:srgbClr val="C00000"/>
                </a:solidFill>
              </a:rPr>
              <a:t>Какие квадратные уравнения являются полными, а какие неполными</a:t>
            </a:r>
            <a:r>
              <a:rPr lang="en-US" sz="3600" b="1" dirty="0" smtClean="0">
                <a:solidFill>
                  <a:srgbClr val="C00000"/>
                </a:solidFill>
              </a:rPr>
              <a:t>?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617</TotalTime>
  <Words>910</Words>
  <Application>Microsoft Office PowerPoint</Application>
  <PresentationFormat>Экран (4:3)</PresentationFormat>
  <Paragraphs>167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Аспект</vt:lpstr>
      <vt:lpstr>Уравнения           </vt:lpstr>
      <vt:lpstr>Слайд 2</vt:lpstr>
      <vt:lpstr> 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Франсуа Виет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УРАВНЕНИЙ</dc:title>
  <dc:creator>Путрова</dc:creator>
  <cp:lastModifiedBy>Пользователь Windows</cp:lastModifiedBy>
  <cp:revision>126</cp:revision>
  <dcterms:created xsi:type="dcterms:W3CDTF">2016-11-14T14:30:47Z</dcterms:created>
  <dcterms:modified xsi:type="dcterms:W3CDTF">2018-01-05T11:12:29Z</dcterms:modified>
</cp:coreProperties>
</file>