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3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84;&#1072;&#1084;&#1072;2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форм.цели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42.2</c:v>
                </c:pt>
                <c:pt idx="1">
                  <c:v>66.66</c:v>
                </c:pt>
                <c:pt idx="2">
                  <c:v>84.45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пост.задач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48.879999999999995</c:v>
                </c:pt>
                <c:pt idx="1">
                  <c:v>73.33</c:v>
                </c:pt>
                <c:pt idx="2">
                  <c:v>91.11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форм.гипотезы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46.660000000000011</c:v>
                </c:pt>
                <c:pt idx="1">
                  <c:v>82.22</c:v>
                </c:pt>
                <c:pt idx="2">
                  <c:v>88.89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пл.этапов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71.11</c:v>
                </c:pt>
                <c:pt idx="1">
                  <c:v>84.45</c:v>
                </c:pt>
                <c:pt idx="2">
                  <c:v>97.78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анал.рез.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40</c:v>
                </c:pt>
                <c:pt idx="1">
                  <c:v>75.56</c:v>
                </c:pt>
                <c:pt idx="2">
                  <c:v>86.669999999999987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выводы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55.55</c:v>
                </c:pt>
                <c:pt idx="1">
                  <c:v>73.33</c:v>
                </c:pt>
                <c:pt idx="2">
                  <c:v>86.669999999999987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Ряд 7</c:v>
                </c:pt>
              </c:strCache>
            </c:strRef>
          </c:tx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Ряд 8</c:v>
                </c:pt>
              </c:strCache>
            </c:strRef>
          </c:tx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Лист1!$I$2:$I$4</c:f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Ряд 9</c:v>
                </c:pt>
              </c:strCache>
            </c:strRef>
          </c:tx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2010-2011</c:v>
                </c:pt>
                <c:pt idx="1">
                  <c:v>2011-2012</c:v>
                </c:pt>
                <c:pt idx="2">
                  <c:v>2013-2014</c:v>
                </c:pt>
              </c:strCache>
            </c:strRef>
          </c:cat>
          <c:val>
            <c:numRef>
              <c:f>Лист1!$J$2:$J$4</c:f>
            </c:numRef>
          </c:val>
        </c:ser>
        <c:marker val="1"/>
        <c:axId val="123443072"/>
        <c:axId val="123444608"/>
      </c:lineChart>
      <c:catAx>
        <c:axId val="123443072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123444608"/>
        <c:crosses val="autoZero"/>
        <c:auto val="1"/>
        <c:lblAlgn val="ctr"/>
        <c:lblOffset val="100"/>
      </c:catAx>
      <c:valAx>
        <c:axId val="1234446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23443072"/>
        <c:crosses val="autoZero"/>
        <c:crossBetween val="between"/>
      </c:valAx>
      <c:spPr>
        <a:ln w="38100"/>
      </c:spPr>
    </c:plotArea>
    <c:legend>
      <c:legendPos val="r"/>
      <c:legendEntry>
        <c:idx val="6"/>
        <c:delete val="1"/>
      </c:legendEntry>
      <c:layout>
        <c:manualLayout>
          <c:xMode val="edge"/>
          <c:yMode val="edge"/>
          <c:x val="0.7004737900069814"/>
          <c:y val="2.9437077360895531E-2"/>
          <c:w val="0.29643201150554582"/>
          <c:h val="0.6100013791125517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txPr>
    <a:bodyPr/>
    <a:lstStyle/>
    <a:p>
      <a:pPr>
        <a:defRPr sz="1300" b="1" i="0" baseline="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</c:dLbls>
          <c:cat>
            <c:strRef>
              <c:f>Лист1!$A$1:$A$5</c:f>
              <c:strCache>
                <c:ptCount val="5"/>
                <c:pt idx="0">
                  <c:v>6 класс</c:v>
                </c:pt>
                <c:pt idx="1">
                  <c:v>7 класс</c:v>
                </c:pt>
                <c:pt idx="2">
                  <c:v>8 класс</c:v>
                </c:pt>
                <c:pt idx="3">
                  <c:v>9 класс</c:v>
                </c:pt>
                <c:pt idx="4">
                  <c:v>10 класс,1п/г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4.3</c:v>
                </c:pt>
                <c:pt idx="1">
                  <c:v>4.1899999999999995</c:v>
                </c:pt>
                <c:pt idx="2">
                  <c:v>4.2300000000000004</c:v>
                </c:pt>
                <c:pt idx="3">
                  <c:v>4.2300000000000004</c:v>
                </c:pt>
                <c:pt idx="4">
                  <c:v>4.25</c:v>
                </c:pt>
              </c:numCache>
            </c:numRef>
          </c:val>
        </c:ser>
        <c:shape val="cylinder"/>
        <c:axId val="91571328"/>
        <c:axId val="91572864"/>
        <c:axId val="0"/>
      </c:bar3DChart>
      <c:catAx>
        <c:axId val="91571328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91572864"/>
        <c:crosses val="autoZero"/>
        <c:auto val="1"/>
        <c:lblAlgn val="ctr"/>
        <c:lblOffset val="100"/>
      </c:catAx>
      <c:valAx>
        <c:axId val="91572864"/>
        <c:scaling>
          <c:orientation val="minMax"/>
          <c:max val="5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91571328"/>
        <c:crosses val="autoZero"/>
        <c:crossBetween val="between"/>
        <c:majorUnit val="0.5"/>
        <c:minorUnit val="4.0000000000000114E-3"/>
      </c:valAx>
      <c:spPr>
        <a:noFill/>
      </c:spPr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179512" y="6507342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1512168" cy="65527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1835696" y="188640"/>
            <a:ext cx="7147126" cy="6526508"/>
          </a:xfrm>
          <a:prstGeom prst="rect">
            <a:avLst/>
          </a:prstGeom>
          <a:blipFill>
            <a:blip r:embed="rId1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7524328" y="0"/>
            <a:ext cx="16196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" descr="http://www.playcast.ru/uploads/2015/02/09/12027652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79511" y="332657"/>
            <a:ext cx="3235649" cy="6408712"/>
          </a:xfrm>
          <a:prstGeom prst="rect">
            <a:avLst/>
          </a:prstGeom>
          <a:noFill/>
        </p:spPr>
      </p:pic>
      <p:pic>
        <p:nvPicPr>
          <p:cNvPr id="45" name="Picture 4" descr="http://img-fotki.yandex.ru/get/5409/47407354.274/0_8e961_2109d486_S.png"/>
          <p:cNvPicPr>
            <a:picLocks noChangeAspect="1" noChangeArrowheads="1"/>
          </p:cNvPicPr>
          <p:nvPr userDrawn="1"/>
        </p:nvPicPr>
        <p:blipFill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24328" y="5733256"/>
            <a:ext cx="1428750" cy="8953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ycast.ru/uploads/2015/02/09/12027652.png" TargetMode="External"/><Relationship Id="rId2" Type="http://schemas.openxmlformats.org/officeDocument/2006/relationships/hyperlink" Target="http://www.playcast.ru/uploads/2014/09/21/9915829.jpe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mg-fotki.yandex.ru/get/5409/47407354.274/0_8e961_2109d486_S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7" y="908720"/>
            <a:ext cx="67687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60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267744" y="1196752"/>
            <a:ext cx="6476256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«Технология проектов на уроках биологии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 экологии </a:t>
            </a:r>
            <a:r>
              <a:rPr lang="ru-RU" b="1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»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44008" y="4077072"/>
            <a:ext cx="3992488" cy="1752600"/>
          </a:xfrm>
        </p:spPr>
        <p:txBody>
          <a:bodyPr/>
          <a:lstStyle/>
          <a:p>
            <a:pPr algn="l" eaLnBrk="1" hangingPunct="1"/>
            <a:r>
              <a:rPr lang="ru-RU" sz="1800" b="1" dirty="0" smtClean="0">
                <a:solidFill>
                  <a:schemeClr val="tx1"/>
                </a:solidFill>
              </a:rPr>
              <a:t>Выступление учителя биологии  высшей категории, МБОУ «Средней общеобразовательной  школы №7 г.Йошкар-Олы»</a:t>
            </a:r>
          </a:p>
          <a:p>
            <a:pPr algn="l" eaLnBrk="1" hangingPunct="1"/>
            <a:r>
              <a:rPr lang="ru-RU" sz="1800" b="1" dirty="0" smtClean="0">
                <a:solidFill>
                  <a:schemeClr val="tx1"/>
                </a:solidFill>
              </a:rPr>
              <a:t>Муравьевой Светланы Леонидовны</a:t>
            </a:r>
          </a:p>
          <a:p>
            <a:pPr algn="l" eaLnBrk="1" hangingPunct="1"/>
            <a:r>
              <a:rPr lang="ru-RU" b="1" dirty="0" smtClean="0"/>
              <a:t>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5949280"/>
            <a:ext cx="2232248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Февраль, 2017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143000"/>
          </a:xfrm>
        </p:spPr>
        <p:txBody>
          <a:bodyPr/>
          <a:lstStyle/>
          <a:p>
            <a:r>
              <a:rPr lang="ru-RU" sz="3600" b="1" dirty="0" smtClean="0"/>
              <a:t>Диаграмма результатов мониторинговых исследований </a:t>
            </a:r>
            <a:r>
              <a:rPr lang="ru-RU" sz="3600" b="1" dirty="0" err="1" smtClean="0"/>
              <a:t>общеучебных</a:t>
            </a:r>
            <a:r>
              <a:rPr lang="ru-RU" sz="3600" b="1" dirty="0" smtClean="0"/>
              <a:t> умений и навыков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2152967"/>
          <a:ext cx="8208911" cy="4372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146" name="Picture 2" descr="C:\Users\Светлана\Desktop\i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46572"/>
            <a:ext cx="1547664" cy="1902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6516216" cy="1143000"/>
          </a:xfrm>
        </p:spPr>
        <p:txBody>
          <a:bodyPr/>
          <a:lstStyle/>
          <a:p>
            <a:r>
              <a:rPr lang="ru-RU" sz="3600" b="1" dirty="0" smtClean="0"/>
              <a:t>Диаграмма динамики среднего балла </a:t>
            </a:r>
            <a:r>
              <a:rPr lang="ru-RU" sz="3600" b="1" smtClean="0"/>
              <a:t>обученности</a:t>
            </a:r>
            <a:br>
              <a:rPr lang="ru-RU" sz="3600" b="1" smtClean="0"/>
            </a:br>
            <a:r>
              <a:rPr lang="ru-RU" sz="3600" b="1" smtClean="0"/>
              <a:t> </a:t>
            </a:r>
            <a:r>
              <a:rPr lang="ru-RU" sz="3600" b="1" dirty="0" smtClean="0"/>
              <a:t>в  классе при 100%  успеваемости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2444090"/>
          <a:ext cx="7992888" cy="441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3314" name="Picture 2" descr="https://im3-tub-ru.yandex.net/i?id=19a213e1dc487cf34069c6e46f228d0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692696"/>
            <a:ext cx="2179142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ВЫВОДЫ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052736"/>
            <a:ext cx="6336704" cy="4525963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ru-RU" sz="2600" b="1" dirty="0" smtClean="0"/>
              <a:t>Технология проектов позволяет повысить активность учебно-познавательной деятельности учащихся на уроках и интерес к предмету.</a:t>
            </a:r>
          </a:p>
          <a:p>
            <a:pPr lvl="0">
              <a:buFont typeface="Wingdings" pitchFamily="2" charset="2"/>
              <a:buChar char="Ø"/>
            </a:pPr>
            <a:r>
              <a:rPr lang="ru-RU" sz="2600" b="1" dirty="0" smtClean="0"/>
              <a:t>Повышается мотивация в учебно-познавательной деятельности школьника, развивается логическое мышление и практическое значение биологических знаний.</a:t>
            </a:r>
          </a:p>
          <a:p>
            <a:pPr lvl="0">
              <a:buFont typeface="Wingdings" pitchFamily="2" charset="2"/>
              <a:buChar char="Ø"/>
            </a:pPr>
            <a:r>
              <a:rPr lang="ru-RU" sz="2600" b="1" dirty="0" smtClean="0"/>
              <a:t> Технология проектов значительно повышает качество полученных знаний в изучении биологии.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1835696" y="3212976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chemeClr val="accent3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620688"/>
            <a:ext cx="65527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Используемые источники</a:t>
            </a:r>
          </a:p>
          <a:p>
            <a:pPr algn="ctr"/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Лист в клетку 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2"/>
              </a:rPr>
              <a:t>http://www.playcast.ru/uploads/2014/09/21/9915829.jpeg</a:t>
            </a:r>
            <a:endParaRPr lang="ru-RU" sz="2000" u="sng" dirty="0" smtClean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Учительница </a:t>
            </a:r>
            <a:r>
              <a:rPr lang="en-US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http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://</a:t>
            </a:r>
            <a:r>
              <a:rPr lang="en-US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www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.</a:t>
            </a:r>
            <a:r>
              <a:rPr lang="en-US" sz="2000" u="sng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playcast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.</a:t>
            </a:r>
            <a:r>
              <a:rPr lang="en-US" sz="2000" u="sng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ru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/</a:t>
            </a:r>
            <a:r>
              <a:rPr lang="en-US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uploads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/2015/02/09/12027652.</a:t>
            </a:r>
            <a:r>
              <a:rPr lang="en-US" sz="2000" u="sng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png</a:t>
            </a:r>
            <a:endParaRPr lang="ru-RU" sz="2000" u="sng" dirty="0" smtClean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Цифры</a:t>
            </a:r>
            <a:r>
              <a:rPr lang="ru-RU" sz="2000" u="sng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2000" dirty="0" smtClean="0">
                <a:latin typeface="Monotype Corsiva" pitchFamily="66" charset="0"/>
                <a:hlinkClick r:id="rId4"/>
              </a:rPr>
              <a:t>http://img-fotki.yandex.ru/get/5409/47407354.274/0_8e961_2109d486_S.png</a:t>
            </a:r>
            <a:r>
              <a:rPr lang="ru-RU" sz="2000" dirty="0" smtClean="0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://img2.labirint.ru/books/37495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80920" cy="63367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979712" y="332656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Под </a:t>
            </a:r>
            <a:r>
              <a:rPr lang="ru-RU" sz="2400" b="1" u="sng" dirty="0" smtClean="0"/>
              <a:t>учебным проектом </a:t>
            </a:r>
            <a:r>
              <a:rPr lang="ru-RU" sz="2400" b="1" dirty="0" smtClean="0"/>
              <a:t>подразумевается комплекс поисковых, исследовательских расчётных, графических и других видов работ, выполняемых учащимися самостоятельно ( в парах, группах или индивидуально) с целью практического или теоретического решения значимой проблемы.</a:t>
            </a:r>
          </a:p>
        </p:txBody>
      </p:sp>
      <p:pic>
        <p:nvPicPr>
          <p:cNvPr id="1026" name="Picture 2" descr="C:\Users\Светлана\Desktop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581128"/>
            <a:ext cx="1403648" cy="1830846"/>
          </a:xfrm>
          <a:prstGeom prst="rect">
            <a:avLst/>
          </a:prstGeom>
          <a:noFill/>
        </p:spPr>
      </p:pic>
      <p:pic>
        <p:nvPicPr>
          <p:cNvPr id="10" name="Picture 5" descr="J:\Муравьева С.Л\PB2900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046470"/>
            <a:ext cx="5112568" cy="33945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://img2.labirint.ru/books/37495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51520" y="260648"/>
            <a:ext cx="8424936" cy="633670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476672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Использование учителем метода проектов делает учебный процесс  творческим, сжатым, целенаправленным, а ученика - ответственным и целеустремленным.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Данный метод не только новая форма обучения, но и очень удачно применимый  к предметам естественнонаучного цикла, в том числе и для биологии.</a:t>
            </a:r>
          </a:p>
          <a:p>
            <a:pPr>
              <a:buFont typeface="Wingdings" pitchFamily="2" charset="2"/>
              <a:buChar char="Ø"/>
            </a:pPr>
            <a:endParaRPr lang="ru-RU" sz="2400" b="1" dirty="0"/>
          </a:p>
        </p:txBody>
      </p:sp>
      <p:pic>
        <p:nvPicPr>
          <p:cNvPr id="10244" name="Picture 4" descr="http://www.prestonglobal.net/wp-content/uploads/2015/11/Untitled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013857" cy="2664296"/>
          </a:xfrm>
          <a:prstGeom prst="rect">
            <a:avLst/>
          </a:prstGeom>
          <a:noFill/>
        </p:spPr>
      </p:pic>
      <p:pic>
        <p:nvPicPr>
          <p:cNvPr id="7" name="Picture 3" descr="H:\FOTO0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35005"/>
            <a:ext cx="3528392" cy="26458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://img2.labirint.ru/books/37495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835696" y="210126"/>
            <a:ext cx="676875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Тема методического проекта: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Мониторинг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общеучебных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умений и навыков при разработке исследовательского проекта».</a:t>
            </a:r>
          </a:p>
          <a:p>
            <a:r>
              <a:rPr lang="ru-RU" sz="2400" b="1" u="sng" dirty="0" smtClean="0"/>
              <a:t>Актуальность проекта</a:t>
            </a:r>
            <a:r>
              <a:rPr lang="ru-RU" sz="2400" b="1" dirty="0" smtClean="0"/>
              <a:t>: </a:t>
            </a:r>
            <a:r>
              <a:rPr lang="ru-RU" sz="2200" b="1" dirty="0" smtClean="0"/>
              <a:t>Технология научно-исследовательского проекта повышает качество обучения и образования, позволяют человеку успешнее и быстрее адаптироваться к окружающей среде и происходящим социальным изменениям. Помогает  учащимся лучше разобраться в теоретическом материале предмета. </a:t>
            </a:r>
          </a:p>
          <a:p>
            <a:r>
              <a:rPr lang="ru-RU" sz="2400" b="1" u="sng" dirty="0" smtClean="0"/>
              <a:t>Цель проекта</a:t>
            </a:r>
            <a:r>
              <a:rPr lang="ru-RU" sz="2400" b="1" dirty="0" smtClean="0"/>
              <a:t>: </a:t>
            </a:r>
            <a:r>
              <a:rPr lang="ru-RU" sz="2200" b="1" dirty="0" smtClean="0"/>
              <a:t>апробирование технологии проектов на уроках биологии, изучение влияния этой технологии на формирование личностно – ориентированного обучения, обеспечение качественного образования.</a:t>
            </a:r>
          </a:p>
          <a:p>
            <a:r>
              <a:rPr lang="ru-RU" sz="2400" b="1" u="sng" dirty="0" smtClean="0"/>
              <a:t>Объектом исследования </a:t>
            </a:r>
            <a:r>
              <a:rPr lang="ru-RU" sz="2200" b="1" dirty="0" smtClean="0"/>
              <a:t>данной работы является группа учащихся (15 человек) одного из классов школы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074" name="Picture 2" descr="C:\Users\Светлана\Desktop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8625" y="4077072"/>
            <a:ext cx="10953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://img2.labirint.ru/books/37495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23528" y="260648"/>
            <a:ext cx="8389440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599783"/>
            <a:ext cx="511256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07988" algn="l"/>
                <a:tab pos="449263" algn="l"/>
              </a:tabLst>
            </a:pPr>
            <a:r>
              <a:rPr lang="ru-RU" sz="2800" b="1" u="sng" dirty="0" smtClean="0">
                <a:ea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200" b="1" dirty="0" smtClean="0">
                <a:ea typeface="Times New Roman" pitchFamily="18" charset="0"/>
                <a:cs typeface="Times New Roman" pitchFamily="18" charset="0"/>
              </a:rPr>
              <a:t> Введение  технологии проектов  при изучении биологии позволит: повысить учебно-познавательную мотивацию учащихся; активизировать и рационально организовать познавательную деятельность учащихся в ходе учебного процесса; позволяет индивидуализировать учебный процесс и обратиться к принципиально новым познавательным средствам; конкретным образом изменить организацию процесса познания путем смещения его в сторону системного мышления; повысить качество обучения биологии.</a:t>
            </a:r>
            <a:endParaRPr lang="ru-RU" sz="2200" b="1" dirty="0" smtClean="0"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07988" algn="l"/>
                <a:tab pos="449263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8194" name="Picture 2" descr="https://im2-tub-ru.yandex.net/i?id=b53c9ae1200c1d05fae77e325421665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980728"/>
            <a:ext cx="301078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://img2.labirint.ru/books/374954/scrn_big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03648" y="99066"/>
            <a:ext cx="7272808" cy="63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988" algn="l"/>
                <a:tab pos="449263" algn="l"/>
              </a:tabLst>
            </a:pPr>
            <a:r>
              <a:rPr kumimoji="0" lang="ru-RU" sz="2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Этапы исследования</a:t>
            </a:r>
            <a:r>
              <a:rPr lang="ru-RU" sz="2200" b="1" dirty="0" smtClean="0"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Исследование проводилось в период с 2009 г. по 2014 г. и состояло из </a:t>
            </a:r>
            <a:r>
              <a:rPr lang="ru-RU" sz="2200" b="1" dirty="0" smtClean="0">
                <a:ea typeface="Calibri" pitchFamily="34" charset="0"/>
                <a:cs typeface="Times New Roman" pitchFamily="18" charset="0"/>
              </a:rPr>
              <a:t>следующих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этапов: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07988" algn="l"/>
                <a:tab pos="449263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Первый этап (2009 - 2010 гг.) - теоретическое осмысление проблемы, определение наиболее значимых теоретических положений, уточнение и наполнение содержанием исследование, разработка и определение задач исследования.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07988" algn="l"/>
                <a:tab pos="449263" algn="l"/>
              </a:tabLst>
            </a:pPr>
            <a:endParaRPr kumimoji="0" lang="ru-RU" sz="21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07988" algn="l"/>
                <a:tab pos="449263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Второй этап (2011 - 2012г.) - практическая организация работы по анализу мотивации к обучению учащихся, </a:t>
            </a:r>
            <a:r>
              <a:rPr lang="ru-RU" sz="2100" b="1" dirty="0" smtClean="0"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еализация методики развития мотивации к обучению учащихся биологии через использование технологии проектов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7988" algn="l"/>
                <a:tab pos="449263" algn="l"/>
              </a:tabLst>
            </a:pPr>
            <a:endParaRPr kumimoji="0" lang="ru-RU" sz="21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07988" algn="l"/>
                <a:tab pos="449263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Третий этап (2013 - 2014г.) - уточнение и обобщение результатов опытно-экспериментальной работы.</a:t>
            </a:r>
            <a:endParaRPr kumimoji="0" lang="ru-RU" sz="21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7988" algn="l"/>
                <a:tab pos="449263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	</a:t>
            </a:r>
            <a:r>
              <a:rPr kumimoji="0" lang="ru-RU" sz="2200" b="1" i="0" u="sng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Критерии оценивания следующие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 0- не может;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1- пытается; 2- умеет  частично; 3- умеет полностью.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5122" name="Picture 2" descr="C:\Users\Светлана\Desktop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49056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9355383" y="4077068"/>
          <a:ext cx="669434" cy="2074277"/>
        </p:xfrm>
        <a:graphic>
          <a:graphicData uri="http://schemas.openxmlformats.org/drawingml/2006/table">
            <a:tbl>
              <a:tblPr/>
              <a:tblGrid>
                <a:gridCol w="40614"/>
                <a:gridCol w="209560"/>
                <a:gridCol w="40614"/>
                <a:gridCol w="99163"/>
                <a:gridCol w="83250"/>
                <a:gridCol w="56456"/>
                <a:gridCol w="69924"/>
                <a:gridCol w="69853"/>
              </a:tblGrid>
              <a:tr h="419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Фамилия, имя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8 класс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2010-2011 уч.год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Формулирование цели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Постановка задач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Формулирование гипотезы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Планирование этапов исследования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Анализ результатов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Умение делать выводы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Айплатов Артём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Девятилова Екатерина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Дмитриева Татьяна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Еманаев Артем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6470" algn="ctr"/>
                          <a:tab pos="1932940" algn="r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    1	1	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Замятин Илья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Ивантаева Анна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Канашин Владислав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Крюков Иван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Лысикова Дарина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Маштакова Юлия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Поликарпов Алексей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Самигуллин Рустам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Тупанов Александр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Шубина Мария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Шубёнкина Дарья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Итоги умений и навыков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42,20%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48,88%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46,66%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71,11%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40,00%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latin typeface="Times New Roman"/>
                          <a:ea typeface="Calibri"/>
                          <a:cs typeface="Times New Roman"/>
                        </a:rPr>
                        <a:t>55,55%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07" marR="7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771800" y="0"/>
            <a:ext cx="37146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6788" algn="ctr"/>
                <a:tab pos="1933575" algn="r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Результаты исследования: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509402"/>
          <a:ext cx="8964488" cy="6348598"/>
        </p:xfrm>
        <a:graphic>
          <a:graphicData uri="http://schemas.openxmlformats.org/drawingml/2006/table">
            <a:tbl>
              <a:tblPr/>
              <a:tblGrid>
                <a:gridCol w="536094"/>
                <a:gridCol w="2369064"/>
                <a:gridCol w="1376994"/>
                <a:gridCol w="936278"/>
                <a:gridCol w="936278"/>
                <a:gridCol w="936278"/>
                <a:gridCol w="937224"/>
                <a:gridCol w="936278"/>
              </a:tblGrid>
              <a:tr h="1581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Фамилия, имя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8 класс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2010-2011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уч.год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цели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Постановка задач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гипотезы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Планирование этапов исследования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Анализ результатов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Умение делать выводы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Б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Г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6470" algn="ctr"/>
                          <a:tab pos="193294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  1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Д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Е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Ж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З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Л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Н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О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</a:t>
                      </a:r>
                      <a:endParaRPr lang="ru-RU" sz="1600" b="1" dirty="0"/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Итоги умений и навыков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42,20%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48,88%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46,66%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71,11%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40,00%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55,55%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535" y="404666"/>
          <a:ext cx="8424938" cy="6264697"/>
        </p:xfrm>
        <a:graphic>
          <a:graphicData uri="http://schemas.openxmlformats.org/drawingml/2006/table">
            <a:tbl>
              <a:tblPr/>
              <a:tblGrid>
                <a:gridCol w="503828"/>
                <a:gridCol w="2639778"/>
                <a:gridCol w="880814"/>
                <a:gridCol w="879926"/>
                <a:gridCol w="879926"/>
                <a:gridCol w="879926"/>
                <a:gridCol w="880814"/>
                <a:gridCol w="879926"/>
              </a:tblGrid>
              <a:tr h="1491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Фамилия, имя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9 класс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2011-2012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уч.год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цели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Постановка задач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гипотезы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Планирование этапов исследования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Анализ результатов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Умение делать выводы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Б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Г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6470" algn="ctr"/>
                          <a:tab pos="193294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Д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Е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Ж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З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Л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Н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О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</a:t>
                      </a:r>
                      <a:endParaRPr lang="ru-RU" sz="1600" b="1" dirty="0"/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Итоги умений и навыков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66,66%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73,33%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82,22%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84,45%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75,56%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73,33%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79712" y="620688"/>
            <a:ext cx="6480720" cy="228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30" y="260654"/>
          <a:ext cx="8568950" cy="6435359"/>
        </p:xfrm>
        <a:graphic>
          <a:graphicData uri="http://schemas.openxmlformats.org/drawingml/2006/table">
            <a:tbl>
              <a:tblPr/>
              <a:tblGrid>
                <a:gridCol w="483498"/>
                <a:gridCol w="2694548"/>
                <a:gridCol w="899088"/>
                <a:gridCol w="898182"/>
                <a:gridCol w="898182"/>
                <a:gridCol w="898182"/>
                <a:gridCol w="899088"/>
                <a:gridCol w="898182"/>
              </a:tblGrid>
              <a:tr h="16718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Фамилия, имя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11 класс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2013-14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. год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цели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Постановка задач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Формулирование гипотезы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Планирование этапов исследования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Анализ результатов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Умение делать выводы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Б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Г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6470" algn="ctr"/>
                          <a:tab pos="193294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Д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Е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Ж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З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Л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Н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О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</a:t>
                      </a:r>
                      <a:endParaRPr lang="ru-RU" sz="1600" b="1" dirty="0"/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Итоги умений и навыков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84,45%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91,118%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88,89%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97,78%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86,67%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86,67%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1093</Words>
  <Application>Microsoft Office PowerPoint</Application>
  <PresentationFormat>Экран (4:3)</PresentationFormat>
  <Paragraphs>580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1_Тема Office</vt:lpstr>
      <vt:lpstr>«Технология проектов на уроках биологии  и экологии 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Диаграмма результатов мониторинговых исследований общеучебных умений и навыков </vt:lpstr>
      <vt:lpstr>Диаграмма динамики среднего балла обученности  в  классе при 100%  успеваемости </vt:lpstr>
      <vt:lpstr>ВЫВОДЫ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Светлана Муравьева</cp:lastModifiedBy>
  <cp:revision>31</cp:revision>
  <dcterms:created xsi:type="dcterms:W3CDTF">2014-07-06T18:18:01Z</dcterms:created>
  <dcterms:modified xsi:type="dcterms:W3CDTF">2017-12-18T21:18:55Z</dcterms:modified>
</cp:coreProperties>
</file>