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5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5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2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2CAEE9-23F5-4960-B771-032240C4768B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D6988-F14C-4054-A7D0-B84B8A0398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68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11055F-8E7B-431C-B37C-37CB7BEA5E46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C4F3CA-26B1-41B6-850F-6A5119FE81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3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8ECF07-083C-4CF6-BB7D-C5C8A4660924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CA8A30-4FCD-4835-BD7E-EC4885329E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25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CB7C65-1066-4B22-8020-52AE8703F76D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AF74BE-C02A-48AA-8717-4B75F3B0D3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7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A588D5-AA93-4CAB-B456-EA1480B7BC1B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AE726-170B-4234-B101-BEC9840E71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148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7639C4-F9A3-4D69-80B2-00594DACB2AD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95DE55-4EF8-4E48-856C-75004B5348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65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F9701E-D03B-4E0C-BDEA-565C6839B3D7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FDF7BF-1E80-4616-A57B-15E5A2034F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469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2F26AF-BC2A-4F12-9D38-E7FC66B9D1CD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061F59-6F84-43DF-B9E6-EB3C54A4CE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02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8FAF1D-F9F5-41B5-9AEB-E71F164E2F5F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604A82-932C-4AA8-B2EF-2AE7A6E602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6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90414A2-12D4-419B-AC2D-622BCD64622A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3C1FED7-4584-4D38-BBD4-5805D9340E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8C17A1-9013-430A-8574-2B867A135BE1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87A8B-8CA6-4315-90B6-C258963BDA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4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FAA0E3-A188-4026-B219-1FEC44B43563}" type="datetimeFigureOut">
              <a:rPr lang="ru-RU" smtClean="0"/>
              <a:pPr>
                <a:defRPr/>
              </a:pPr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15EE2B0-13CC-43D8-9F1A-856DD42E53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43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ist4ereshnya.livejournal.com/" TargetMode="External"/><Relationship Id="rId13" Type="http://schemas.openxmlformats.org/officeDocument/2006/relationships/hyperlink" Target="http://www.platina-zolo.ru/older/351/JUvelirnyj_zavod_jashma.html" TargetMode="External"/><Relationship Id="rId18" Type="http://schemas.openxmlformats.org/officeDocument/2006/relationships/hyperlink" Target="http://krychokrichi.blog.ru/?year=2010&amp;page=2" TargetMode="External"/><Relationship Id="rId3" Type="http://schemas.openxmlformats.org/officeDocument/2006/relationships/hyperlink" Target="http://ru.wikipedia.org/wiki/%D0%A4%D0%B0%D0%B9%D0%BB:Kronborg_-_Gobelin_Rhinozerus.jpg" TargetMode="External"/><Relationship Id="rId21" Type="http://schemas.openxmlformats.org/officeDocument/2006/relationships/hyperlink" Target="http://www.youtube.com/watch?v=16fqbrJyFRc&amp;feature=related" TargetMode="External"/><Relationship Id="rId7" Type="http://schemas.openxmlformats.org/officeDocument/2006/relationships/hyperlink" Target="http://vdemotivatore.ru/1015-celnaya-kost-ruchnaya-rabota-eshhe-gordishsya-tem-chto-umeesh-vyshivat-krestikom.html" TargetMode="External"/><Relationship Id="rId12" Type="http://schemas.openxmlformats.org/officeDocument/2006/relationships/hyperlink" Target="http://news.day.az/culture/334956.html" TargetMode="External"/><Relationship Id="rId17" Type="http://schemas.openxmlformats.org/officeDocument/2006/relationships/hyperlink" Target="http://ru.wikipedia.org/wiki/%D0%A4%D0%B0%D0%B9%D0%BB:Chromolithografie-Glasmalerei.jpg" TargetMode="External"/><Relationship Id="rId2" Type="http://schemas.openxmlformats.org/officeDocument/2006/relationships/hyperlink" Target="http://ru.wikipedia.org/wiki/%D0%A4%D0%B0%D0%B9%D0%BB:White_Peacock.JPG" TargetMode="External"/><Relationship Id="rId16" Type="http://schemas.openxmlformats.org/officeDocument/2006/relationships/hyperlink" Target="http://prekrasna-vasilisa.org/post180473224/" TargetMode="External"/><Relationship Id="rId20" Type="http://schemas.openxmlformats.org/officeDocument/2006/relationships/hyperlink" Target="http://www.youtube.com/watch?v=myx0zKwj0vw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ormashki.net/page/210/" TargetMode="External"/><Relationship Id="rId11" Type="http://schemas.openxmlformats.org/officeDocument/2006/relationships/hyperlink" Target="http://gerdadragongerl.livejournal.com/155821.html" TargetMode="External"/><Relationship Id="rId5" Type="http://schemas.openxmlformats.org/officeDocument/2006/relationships/hyperlink" Target="http://club.foto.ru/gallery/photos/279669/?&amp;author_id=24889&amp;sort=views&amp;next_photo_id=570880&amp;prev_photo_id=570025" TargetMode="External"/><Relationship Id="rId15" Type="http://schemas.openxmlformats.org/officeDocument/2006/relationships/hyperlink" Target="http://alldayplus.ru/design_art_photo/culture/3757-filigran-iskusstvo-azhurnogo-metalla.html" TargetMode="External"/><Relationship Id="rId10" Type="http://schemas.openxmlformats.org/officeDocument/2006/relationships/hyperlink" Target="http://forum.flowernisage.ru/viewtopic.php?f=25&amp;t=700&amp;sid=2fed1bdd765da24489b2dea832bb9b30&amp;p=75729" TargetMode="External"/><Relationship Id="rId19" Type="http://schemas.openxmlformats.org/officeDocument/2006/relationships/hyperlink" Target="http://www.youtube.com/watch?v=kmHBEo8ze2A" TargetMode="External"/><Relationship Id="rId4" Type="http://schemas.openxmlformats.org/officeDocument/2006/relationships/hyperlink" Target="http://s56.radikal.ru/i151/1106/ea/352a13957c94t.jpg" TargetMode="External"/><Relationship Id="rId9" Type="http://schemas.openxmlformats.org/officeDocument/2006/relationships/hyperlink" Target="http://bookvisor.ru/vyshivka-krestikom-besplatnye-sxemy-skachat.html" TargetMode="External"/><Relationship Id="rId14" Type="http://schemas.openxmlformats.org/officeDocument/2006/relationships/hyperlink" Target="http://ru.picscdn.com/domain/mirtesen.ru/147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9" y="642938"/>
            <a:ext cx="64807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214313"/>
            <a:ext cx="8715375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5.Керамика</a:t>
            </a:r>
            <a:r>
              <a:rPr lang="ru-RU" sz="2400" dirty="0"/>
              <a:t> (</a:t>
            </a:r>
            <a:r>
              <a:rPr lang="ru-RU" sz="2400" dirty="0" err="1"/>
              <a:t>др.-греч</a:t>
            </a:r>
            <a:r>
              <a:rPr lang="ru-RU" sz="2400" dirty="0"/>
              <a:t>. </a:t>
            </a:r>
            <a:r>
              <a:rPr lang="ru-RU" sz="2400" dirty="0" err="1"/>
              <a:t>κέραμος </a:t>
            </a:r>
            <a:r>
              <a:rPr lang="ru-RU" sz="2400" dirty="0"/>
              <a:t>— глина) — изделия из неорганических материалов (например, глины) и их смесей с минеральными добавками, изготавливаемые под воздействием высокой температуры с последующим охлаждением.</a:t>
            </a:r>
          </a:p>
        </p:txBody>
      </p:sp>
      <p:pic>
        <p:nvPicPr>
          <p:cNvPr id="19459" name="Picture 2" descr="&amp;Kcy;&amp;acy;&amp;rcy;&amp;tcy;&amp;icy;&amp;ncy;&amp;kcy;&amp;acy; 61 &amp;icy;&amp;zcy; 1645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286000"/>
            <a:ext cx="707231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14313"/>
            <a:ext cx="87153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6.Вышива́ние</a:t>
            </a:r>
            <a:r>
              <a:rPr lang="ru-RU" sz="2400" dirty="0"/>
              <a:t> — общеизвестное и распространенное рукодельное искусство украшать самыми разными узорами всевозможные ткани и материалы, от самых грубых и плотных, как, например: сукно, холст, кожа, до тончайших материй — батиста, кисеи</a:t>
            </a:r>
            <a:r>
              <a:rPr lang="ru-RU" sz="2400" dirty="0" smtClean="0"/>
              <a:t>, </a:t>
            </a:r>
            <a:r>
              <a:rPr lang="ru-RU" sz="2400" dirty="0"/>
              <a:t>тюля и пр.</a:t>
            </a:r>
          </a:p>
          <a:p>
            <a:pPr algn="ctr"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483" name="Picture 4" descr="&amp;Kcy;&amp;acy;&amp;rcy;&amp;tcy;&amp;icy;&amp;ncy;&amp;kcy;&amp;acy; 30 &amp;icy;&amp;zcy; 2128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1356" y="2204864"/>
            <a:ext cx="6021288" cy="386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214313"/>
            <a:ext cx="878681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7.Вяза́ние</a:t>
            </a:r>
            <a:r>
              <a:rPr lang="ru-RU" sz="2400" dirty="0"/>
              <a:t> — процесс изготовления изделий (обычно элементов одежды) из непрерывных нитей путём изгибания их в петли и соединения петель друг с другом с помощью несложных инструментов вручную (вязальный крючок, спицы, игла) или на специальной машине (механическое вязание).</a:t>
            </a:r>
          </a:p>
        </p:txBody>
      </p:sp>
      <p:pic>
        <p:nvPicPr>
          <p:cNvPr id="21507" name="Picture 2" descr="&amp;Kcy;&amp;acy;&amp;rcy;&amp;tcy;&amp;icy;&amp;ncy;&amp;kcy;&amp;acy; 401 &amp;icy;&amp;zcy; 1704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202" y="2522538"/>
            <a:ext cx="4024468" cy="301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22538"/>
            <a:ext cx="4040427" cy="30303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85750"/>
            <a:ext cx="83581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8.Макраме</a:t>
            </a:r>
            <a:r>
              <a:rPr lang="ru-RU" sz="2400" dirty="0"/>
              <a:t> (фр. </a:t>
            </a:r>
            <a:r>
              <a:rPr lang="ru-RU" sz="2400" i="1" dirty="0" err="1"/>
              <a:t>Macramé</a:t>
            </a:r>
            <a:r>
              <a:rPr lang="ru-RU" sz="2400" dirty="0"/>
              <a:t>, от </a:t>
            </a:r>
            <a:r>
              <a:rPr lang="ru-RU" sz="2400" dirty="0" err="1"/>
              <a:t>арабск</a:t>
            </a:r>
            <a:r>
              <a:rPr lang="ru-RU" sz="2400" dirty="0"/>
              <a:t>. — тесьма, бахрома, кружево или от </a:t>
            </a:r>
            <a:r>
              <a:rPr lang="ru-RU" sz="2400" dirty="0" err="1"/>
              <a:t>турецк</a:t>
            </a:r>
            <a:r>
              <a:rPr lang="ru-RU" sz="2400" dirty="0"/>
              <a:t>. — шарф или салфетка с бахромой) — техника узелкового плетения.</a:t>
            </a:r>
          </a:p>
        </p:txBody>
      </p:sp>
      <p:pic>
        <p:nvPicPr>
          <p:cNvPr id="22531" name="Picture 2" descr="&amp;Kcy;&amp;acy;&amp;rcy;&amp;tcy;&amp;icy;&amp;ncy;&amp;kcy;&amp;acy; 19 &amp;icy;&amp;zcy; 59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340" y="1647011"/>
            <a:ext cx="3798168" cy="379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7868" r="33860"/>
          <a:stretch/>
        </p:blipFill>
        <p:spPr>
          <a:xfrm>
            <a:off x="4788024" y="1647011"/>
            <a:ext cx="3635499" cy="37981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14313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/>
              <a:t>9. </a:t>
            </a:r>
            <a:r>
              <a:rPr lang="ru-RU" sz="2400" b="1" dirty="0" err="1"/>
              <a:t>Ковроделие</a:t>
            </a:r>
            <a:r>
              <a:rPr lang="ru-RU" sz="2400" b="1" dirty="0"/>
              <a:t> </a:t>
            </a:r>
            <a:r>
              <a:rPr lang="ru-RU" sz="2400" dirty="0"/>
              <a:t>–  производство </a:t>
            </a:r>
            <a:r>
              <a:rPr lang="ru-RU" sz="2400" dirty="0" err="1"/>
              <a:t>ковров.Ковёр</a:t>
            </a:r>
            <a:r>
              <a:rPr lang="ru-RU" sz="2400" dirty="0"/>
              <a:t>, художественное текстильное изделие, обычно с многоцветными узорами или изображениями, служащее главным образом для украшения и утепления помещений, а также для звукопоглощения (бесшумности).</a:t>
            </a:r>
          </a:p>
        </p:txBody>
      </p:sp>
      <p:pic>
        <p:nvPicPr>
          <p:cNvPr id="23555" name="Picture 2" descr="&amp;Kcy;&amp;acy;&amp;rcy;&amp;tcy;&amp;icy;&amp;ncy;&amp;kcy;&amp;acy; 682 &amp;icy;&amp;zcy; 791"/>
          <p:cNvPicPr>
            <a:picLocks noChangeAspect="1" noChangeArrowheads="1"/>
          </p:cNvPicPr>
          <p:nvPr/>
        </p:nvPicPr>
        <p:blipFill rotWithShape="1">
          <a:blip r:embed="rId2"/>
          <a:srcRect l="17917" t="1554" r="1629" b="4367"/>
          <a:stretch/>
        </p:blipFill>
        <p:spPr bwMode="auto">
          <a:xfrm>
            <a:off x="179512" y="2184333"/>
            <a:ext cx="3613298" cy="316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9517"/>
          <a:stretch/>
        </p:blipFill>
        <p:spPr>
          <a:xfrm>
            <a:off x="4139952" y="2184334"/>
            <a:ext cx="4666050" cy="31664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14313"/>
            <a:ext cx="871537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10.</a:t>
            </a:r>
            <a:r>
              <a:rPr lang="en-US" sz="2400" b="1" dirty="0"/>
              <a:t> </a:t>
            </a:r>
            <a:r>
              <a:rPr lang="ru-RU" sz="2400" b="1" dirty="0"/>
              <a:t>Ювелирное искусство </a:t>
            </a:r>
            <a:r>
              <a:rPr lang="ru-RU" sz="2400" dirty="0"/>
              <a:t>- (от немецкого </a:t>
            </a:r>
            <a:r>
              <a:rPr lang="ru-RU" sz="2400" dirty="0" err="1"/>
              <a:t>Juwel</a:t>
            </a:r>
            <a:r>
              <a:rPr lang="ru-RU" sz="2400" dirty="0"/>
              <a:t> - драгоценный камень) изготовление художественных изделий (личных украшений, предметов быта, культа, вооружения и др.) преимущественно из </a:t>
            </a:r>
            <a:r>
              <a:rPr lang="ru-RU" sz="2400" dirty="0" smtClean="0"/>
              <a:t>драгоценных материалов </a:t>
            </a:r>
            <a:r>
              <a:rPr lang="ru-RU" sz="2400" dirty="0"/>
              <a:t>(золото, серебро, платина)</a:t>
            </a:r>
          </a:p>
        </p:txBody>
      </p:sp>
      <p:pic>
        <p:nvPicPr>
          <p:cNvPr id="24579" name="Picture 4" descr="&amp;Kcy;&amp;acy;&amp;rcy;&amp;tcy;&amp;icy;&amp;ncy;&amp;kcy;&amp;acy; 487 &amp;icy;&amp;zcy; 79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962" y="2352631"/>
            <a:ext cx="3393030" cy="352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2352630"/>
            <a:ext cx="4699520" cy="35246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357188"/>
            <a:ext cx="8215312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11. Художественная обработка кожи</a:t>
            </a:r>
            <a:r>
              <a:rPr lang="ru-RU" sz="2400" dirty="0"/>
              <a:t> —вид декоративно-прикладного искусства, изготовление из кожи различных предметов как бытового, так и декоративно-художественного назначения.</a:t>
            </a:r>
          </a:p>
        </p:txBody>
      </p:sp>
      <p:pic>
        <p:nvPicPr>
          <p:cNvPr id="25603" name="Picture 2" descr="&amp;Kcy;&amp;acy;&amp;rcy;&amp;tcy;&amp;icy;&amp;ncy;&amp;kcy;&amp;acy; 11 &amp;icy;&amp;zcy; 54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928813"/>
            <a:ext cx="4714875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57188" y="500063"/>
            <a:ext cx="8215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63" y="428625"/>
            <a:ext cx="8358187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12. Художественная обработка металла</a:t>
            </a:r>
            <a:r>
              <a:rPr lang="ru-RU" sz="2400" dirty="0"/>
              <a:t> — вид декоративно-прикладного искусства, изготовление из металла различных предметов как бытового, так и декоративно-художественного назначения.</a:t>
            </a:r>
          </a:p>
        </p:txBody>
      </p:sp>
      <p:pic>
        <p:nvPicPr>
          <p:cNvPr id="26628" name="Picture 2" descr="&amp;Kcy;&amp;acy;&amp;rcy;&amp;tcy;&amp;icy;&amp;ncy;&amp;kcy;&amp;acy; 3 &amp;icy;&amp;zcy; 121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300762"/>
            <a:ext cx="4136862" cy="268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300762"/>
            <a:ext cx="3580229" cy="26851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571500"/>
            <a:ext cx="85725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13. </a:t>
            </a:r>
            <a:r>
              <a:rPr lang="ru-RU" sz="2400" b="1" dirty="0" err="1"/>
              <a:t>Пирография</a:t>
            </a:r>
            <a:r>
              <a:rPr lang="ru-RU" sz="2400" dirty="0"/>
              <a:t> </a:t>
            </a:r>
            <a:r>
              <a:rPr lang="ru-RU" sz="2400" i="1" dirty="0"/>
              <a:t>(буквально: «рисование огнём»)</a:t>
            </a:r>
            <a:r>
              <a:rPr lang="ru-RU" sz="2400" dirty="0"/>
              <a:t> — техника, когда  на поверхность какого-либо материала при помощи раскалённой иглы наносится рисунок. В основном в качестве материала применяется древесина, поэтому </a:t>
            </a:r>
            <a:r>
              <a:rPr lang="ru-RU" sz="2400" dirty="0" err="1"/>
              <a:t>пирография</a:t>
            </a:r>
            <a:r>
              <a:rPr lang="ru-RU" sz="2400" dirty="0"/>
              <a:t> широко известна как </a:t>
            </a:r>
            <a:r>
              <a:rPr lang="ru-RU" sz="2400" b="1" dirty="0"/>
              <a:t>выжигание по дереву</a:t>
            </a:r>
            <a:r>
              <a:rPr lang="ru-RU" sz="2400" dirty="0"/>
              <a:t>.</a:t>
            </a:r>
          </a:p>
        </p:txBody>
      </p:sp>
      <p:pic>
        <p:nvPicPr>
          <p:cNvPr id="27651" name="Picture 2" descr="&amp;Kcy;&amp;acy;&amp;rcy;&amp;tcy;&amp;icy;&amp;ncy;&amp;kcy;&amp;acy; 1 &amp;icy;&amp;zcy; 102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311" y="2541110"/>
            <a:ext cx="3866649" cy="323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437" y="2541110"/>
            <a:ext cx="4314251" cy="32356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85750"/>
            <a:ext cx="8643938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14. </a:t>
            </a:r>
            <a:r>
              <a:rPr lang="ru-RU" sz="2400" b="1" dirty="0" err="1"/>
              <a:t>Витра́ж</a:t>
            </a:r>
            <a:r>
              <a:rPr lang="ru-RU" sz="2400" dirty="0"/>
              <a:t> (фр. </a:t>
            </a:r>
            <a:r>
              <a:rPr lang="ru-RU" sz="2400" i="1" dirty="0" err="1"/>
              <a:t>vitre</a:t>
            </a:r>
            <a:r>
              <a:rPr lang="ru-RU" sz="2400" dirty="0"/>
              <a:t> — оконное стекло, от лат. </a:t>
            </a:r>
            <a:r>
              <a:rPr lang="ru-RU" sz="2400" i="1" dirty="0" err="1"/>
              <a:t>vitrum</a:t>
            </a:r>
            <a:r>
              <a:rPr lang="ru-RU" sz="2400" dirty="0"/>
              <a:t> — стекло) — произведение декоративного искусства изобразительного или орнаментального характера из цветного стекла, рассчитанное на сквозное освещение и предназначенное для заполнения проёма, чаще всего оконного, в каком-либо архитектурном сооружении.</a:t>
            </a:r>
          </a:p>
        </p:txBody>
      </p:sp>
      <p:pic>
        <p:nvPicPr>
          <p:cNvPr id="28675" name="Picture 2" descr="&amp;Fcy;&amp;acy;&amp;jcy;&amp;lcy;:Chromolithografie-Glasmalere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593975"/>
            <a:ext cx="4368527" cy="317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 r="16424" b="8716"/>
          <a:stretch/>
        </p:blipFill>
        <p:spPr>
          <a:xfrm>
            <a:off x="5364088" y="2593974"/>
            <a:ext cx="3093158" cy="31724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3" y="285750"/>
            <a:ext cx="8501062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Декоративно-прикладное искусство</a:t>
            </a:r>
            <a:r>
              <a:rPr lang="en-US" sz="2400" dirty="0"/>
              <a:t> - </a:t>
            </a:r>
            <a:r>
              <a:rPr lang="ru-RU" sz="2400" dirty="0"/>
              <a:t> </a:t>
            </a:r>
            <a:r>
              <a:rPr lang="ru-RU" sz="2400" dirty="0" smtClean="0"/>
              <a:t>раздел декоративного искусства; </a:t>
            </a:r>
            <a:r>
              <a:rPr lang="ru-RU" sz="2400" dirty="0"/>
              <a:t>охватывает ряд отраслей творчества, которые посвящены созданию художественных изделий, предназначенных главным образом для быта. </a:t>
            </a:r>
          </a:p>
        </p:txBody>
      </p:sp>
      <p:pic>
        <p:nvPicPr>
          <p:cNvPr id="11267" name="Picture 10" descr="&amp;Kcy;&amp;acy;&amp;rcy;&amp;tcy;&amp;icy;&amp;ncy;&amp;kcy;&amp;acy; 23 &amp;icy;&amp;zcy; 1533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3787775"/>
            <a:ext cx="414337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 descr="&amp;Kcy;&amp;acy;&amp;rcy;&amp;tcy;&amp;icy;&amp;ncy;&amp;kcy;&amp;acy; 13 &amp;icy;&amp;zcy; 1533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54238"/>
            <a:ext cx="307181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8" descr="&amp;Kcy;&amp;acy;&amp;rcy;&amp;tcy;&amp;icy;&amp;ncy;&amp;kcy;&amp;acy; 16 &amp;icy;&amp;zcy; 1533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2143125"/>
            <a:ext cx="32146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85750"/>
            <a:ext cx="85010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15</a:t>
            </a:r>
            <a:r>
              <a:rPr lang="ru-RU" sz="2400" b="1" dirty="0"/>
              <a:t>. </a:t>
            </a:r>
            <a:r>
              <a:rPr lang="ru-RU" sz="2400" b="1" dirty="0" err="1"/>
              <a:t>Бисероплетение</a:t>
            </a:r>
            <a:r>
              <a:rPr lang="ru-RU" sz="2400" dirty="0"/>
              <a:t> — вид декоративно-прикладного искусства, рукоделия; создание украшений, художественных изделий из бисера.</a:t>
            </a:r>
          </a:p>
        </p:txBody>
      </p:sp>
      <p:pic>
        <p:nvPicPr>
          <p:cNvPr id="29699" name="Picture 2" descr="&amp;Kcy;&amp;acy;&amp;rcy;&amp;tcy;&amp;icy;&amp;ncy;&amp;kcy;&amp;acy; 1 &amp;icy;&amp;zcy; 1473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489" y="1556792"/>
            <a:ext cx="3937792" cy="437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332" t="33202" r="54724" b="8007"/>
          <a:stretch/>
        </p:blipFill>
        <p:spPr>
          <a:xfrm>
            <a:off x="4932040" y="1556792"/>
            <a:ext cx="3854774" cy="41512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45238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Проверочная работа.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1071563"/>
            <a:ext cx="835818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1. </a:t>
            </a:r>
            <a:r>
              <a:rPr lang="ru-RU" sz="2400" dirty="0"/>
              <a:t>Как называется вид  декоративно-прикладного искусства?</a:t>
            </a:r>
          </a:p>
        </p:txBody>
      </p:sp>
      <p:pic>
        <p:nvPicPr>
          <p:cNvPr id="30724" name="Picture 2" descr="&amp;Kcy;&amp;acy;&amp;rcy;&amp;tcy;&amp;icy;&amp;ncy;&amp;kcy;&amp;acy; 2 &amp;icy;&amp;zcy; 139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928813"/>
            <a:ext cx="2643188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&amp;Kcy;&amp;acy;&amp;rcy;&amp;tcy;&amp;icy;&amp;ncy;&amp;kcy;&amp;acy; 3 &amp;icy;&amp;zcy; 139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1857375"/>
            <a:ext cx="2714625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&amp;Kcy;&amp;acy;&amp;rcy;&amp;tcy;&amp;icy;&amp;ncy;&amp;kcy;&amp;acy; 18 &amp;icy;&amp;zcy; 139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2786063"/>
            <a:ext cx="2895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285750"/>
            <a:ext cx="83581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2. </a:t>
            </a:r>
            <a:r>
              <a:rPr lang="ru-RU" sz="2400" dirty="0"/>
              <a:t>Как называется вид  декоративно-прикладного искусства?</a:t>
            </a:r>
          </a:p>
        </p:txBody>
      </p:sp>
      <p:pic>
        <p:nvPicPr>
          <p:cNvPr id="31747" name="Picture 2" descr="&amp;Kcy;&amp;acy;&amp;rcy;&amp;tcy;&amp;icy;&amp;ncy;&amp;kcy;&amp;acy; 15 &amp;icy;&amp;zcy; 1676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4214813"/>
            <a:ext cx="257175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&amp;Kcy;&amp;acy;&amp;rcy;&amp;tcy;&amp;icy;&amp;ncy;&amp;kcy;&amp;acy; 30 &amp;icy;&amp;zcy; 1676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1214438"/>
            <a:ext cx="2643188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6" descr="&amp;Kcy;&amp;acy;&amp;rcy;&amp;tcy;&amp;icy;&amp;ncy;&amp;kcy;&amp;acy; 57 &amp;icy;&amp;zcy; 1676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071563"/>
            <a:ext cx="2857500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285750"/>
            <a:ext cx="83581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3. </a:t>
            </a:r>
            <a:r>
              <a:rPr lang="ru-RU" sz="2400" dirty="0"/>
              <a:t>Как называется вид  декоративно-прикладного искусства?</a:t>
            </a:r>
          </a:p>
        </p:txBody>
      </p:sp>
      <p:pic>
        <p:nvPicPr>
          <p:cNvPr id="32771" name="Picture 2" descr="&amp;Kcy;&amp;acy;&amp;rcy;&amp;tcy;&amp;icy;&amp;ncy;&amp;kcy;&amp;acy; 3 &amp;icy;&amp;zcy; 226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35050"/>
            <a:ext cx="2714625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&amp;Kcy;&amp;acy;&amp;rcy;&amp;tcy;&amp;icy;&amp;ncy;&amp;kcy;&amp;acy; 4 &amp;icy;&amp;zcy; 226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1000125"/>
            <a:ext cx="27241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&amp;Kcy;&amp;acy;&amp;rcy;&amp;tcy;&amp;icy;&amp;ncy;&amp;kcy;&amp;acy; 6 &amp;icy;&amp;zcy; 226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13" y="3357563"/>
            <a:ext cx="2801937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7428" y="254793"/>
            <a:ext cx="83581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4. Как называется вид  декоративно-прикладного искусства?</a:t>
            </a:r>
          </a:p>
        </p:txBody>
      </p:sp>
      <p:pic>
        <p:nvPicPr>
          <p:cNvPr id="33795" name="Picture 2" descr="&amp;Kcy;&amp;acy;&amp;rcy;&amp;tcy;&amp;icy;&amp;ncy;&amp;kcy;&amp;acy; 13 &amp;icy;&amp;zcy; 100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85813"/>
            <a:ext cx="32448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&amp;Kcy;&amp;acy;&amp;rcy;&amp;tcy;&amp;icy;&amp;ncy;&amp;kcy;&amp;acy; 17 &amp;icy;&amp;zcy; 102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3214688"/>
            <a:ext cx="31273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&amp;Kcy;&amp;acy;&amp;rcy;&amp;tcy;&amp;icy;&amp;ncy;&amp;kcy;&amp;acy; 27 &amp;icy;&amp;zcy; 102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714375"/>
            <a:ext cx="3286125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285750"/>
            <a:ext cx="83581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5. Как называется вид  декоративно-прикладного искусства?</a:t>
            </a:r>
          </a:p>
        </p:txBody>
      </p:sp>
      <p:pic>
        <p:nvPicPr>
          <p:cNvPr id="34819" name="Picture 4" descr="&amp;Kcy;&amp;acy;&amp;rcy;&amp;tcy;&amp;icy;&amp;ncy;&amp;kcy;&amp;acy; 37 &amp;icy;&amp;zcy; 59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6106" y="2348880"/>
            <a:ext cx="2819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&amp;Kcy;&amp;acy;&amp;rcy;&amp;tcy;&amp;icy;&amp;ncy;&amp;kcy;&amp;acy; 42 &amp;icy;&amp;zcy; 59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1285875"/>
            <a:ext cx="2847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8" descr="&amp;Kcy;&amp;acy;&amp;rcy;&amp;tcy;&amp;icy;&amp;ncy;&amp;kcy;&amp;acy; 49 &amp;icy;&amp;zcy; 592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000125"/>
            <a:ext cx="28765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75404"/>
            <a:ext cx="8358188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6. Как называется вид  декоративно-прикладного искусства?</a:t>
            </a:r>
          </a:p>
        </p:txBody>
      </p:sp>
      <p:pic>
        <p:nvPicPr>
          <p:cNvPr id="35843" name="Picture 4" descr="&amp;Kcy;&amp;acy;&amp;rcy;&amp;tcy;&amp;icy;&amp;ncy;&amp;kcy;&amp;acy; 27 &amp;icy;&amp;zcy; 1585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912" y="3356992"/>
            <a:ext cx="4680520" cy="284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 descr="&amp;Kcy;&amp;acy;&amp;rcy;&amp;tcy;&amp;icy;&amp;ncy;&amp;kcy;&amp;acy; 39 &amp;icy;&amp;zcy; 1585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105667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8" descr="&amp;Kcy;&amp;acy;&amp;rcy;&amp;tcy;&amp;icy;&amp;ncy;&amp;kcy;&amp;acy; 57 &amp;icy;&amp;zcy; 1585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006" y="1105667"/>
            <a:ext cx="278606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75" y="42863"/>
            <a:ext cx="365125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14625" y="1428750"/>
            <a:ext cx="54292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Резьба по кости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400" b="1" dirty="0" smtClean="0"/>
              <a:t>Вязание</a:t>
            </a:r>
            <a:endParaRPr lang="ru-RU" sz="2400" b="1" dirty="0"/>
          </a:p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Нитяная графика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400" b="1" dirty="0" err="1"/>
              <a:t>Пирография</a:t>
            </a:r>
            <a:endParaRPr lang="ru-RU" sz="2400" b="1" dirty="0"/>
          </a:p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Макраме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Художественная резьба.</a:t>
            </a:r>
            <a:r>
              <a:rPr lang="ru-RU" sz="2400" dirty="0"/>
              <a:t> </a:t>
            </a:r>
            <a:endParaRPr lang="ru-RU" sz="2400" b="1" dirty="0"/>
          </a:p>
          <a:p>
            <a:pPr marL="457200" indent="-457200">
              <a:buFontTx/>
              <a:buAutoNum type="arabicPeriod"/>
              <a:defRPr/>
            </a:pP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>
              <a:buFontTx/>
              <a:buAutoNum type="arabicPeriod"/>
              <a:defRPr/>
            </a:pP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634413" cy="6416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Ссылки на источники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hlinkClick r:id="rId2"/>
              </a:rPr>
              <a:t>http://ru.wikipedia.org/wiki/%D0%A4%D0%B0%D0%B9%D0%BB:White_Peacock.JPG</a:t>
            </a: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http://ru.wikipedia.org/wiki/%D0%A4%D0%B0%D0%B9%D0%BB:Kronborg_-_Gobelin_Rhinozerus.jpg</a:t>
            </a: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http://s56.radikal.ru/i151/1106/ea/352a13957c94t.jpg</a:t>
            </a: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hlinkClick r:id="rId5"/>
              </a:rPr>
              <a:t>http://club.foto.ru/gallery/photos/279669/?&amp;author_id=24889&amp;sort=views&amp;next_photo_id=570880&amp;prev_photo_id=570025</a:t>
            </a: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6"/>
              </a:rPr>
              <a:t>http://tormashki.net/page/210/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7"/>
              </a:rPr>
              <a:t>http://vdemotivatore.ru/1015-celnaya-kost-ruchnaya-rabota-eshhe-gordishsya-tem-chto-umeesh-vyshivat-krestikom.html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8"/>
              </a:rPr>
              <a:t>http://ist4ereshnya.livejournal.com/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9"/>
              </a:rPr>
              <a:t>http://bookvisor.ru/vyshivka-krestikom-besplatnye-sxemy-skachat.html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0"/>
              </a:rPr>
              <a:t>ttp://forum.flowernisage.ru/viewtopic.php?f=25&amp;t=700&amp;p=75729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1"/>
              </a:rPr>
              <a:t>http://gerdadragongerl.livejournal.com/155821.html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2"/>
              </a:rPr>
              <a:t>http://news.day.az/culture/334956.html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3"/>
              </a:rPr>
              <a:t>http://www.platina-zolo.ru/older/351/JUvelirnyj_zavod_jashma.html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4"/>
              </a:rPr>
              <a:t>http://ru.picscdn.com/domain/mirtesen.ru/147/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5"/>
              </a:rPr>
              <a:t>http://alldayplus.ru/design_art_photo/culture/3757-filigran-iskusstvo-azhurnogo-metalla.html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6"/>
              </a:rPr>
              <a:t>http://prekrasna-vasilisa.org/post180473224/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7"/>
              </a:rPr>
              <a:t>http://ru.wikipedia.org/wiki/%D0%A4%D0%B0%D0%B9%D0%BB:Chromolithografie-Glasmalerei.jpg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r>
              <a:rPr lang="en-US" sz="1100" dirty="0">
                <a:hlinkClick r:id="rId18"/>
              </a:rPr>
              <a:t>http://krychokrichi.blog.ru/?year=2010&amp;page=2</a:t>
            </a: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Ссылки на видео: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hlinkClick r:id="rId19"/>
              </a:rPr>
              <a:t>http://www.youtube.com/watch?v=kmHBEo8ze2A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Мультик про Хохлому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hlinkClick r:id="rId20"/>
              </a:rPr>
              <a:t>http://www.youtube.com/watch?v=myx0zKwj0vw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Вышивка лентами ЦВЕТОЧНАЯ РАПСОДИЯ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hlinkClick r:id="rId21"/>
              </a:rPr>
              <a:t>http://www.youtube.com/watch?v=16fqbrJyFRc&amp;feature=related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1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00" b="1" dirty="0" err="1">
                <a:solidFill>
                  <a:schemeClr val="accent2">
                    <a:lumMod val="75000"/>
                  </a:schemeClr>
                </a:solidFill>
              </a:rPr>
              <a:t>Изонить</a:t>
            </a:r>
            <a:endParaRPr lang="ru-RU" sz="11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ru-RU" sz="11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dirty="0"/>
          </a:p>
          <a:p>
            <a:pPr marL="342900" indent="-342900">
              <a:buFontTx/>
              <a:buAutoNum type="arabicPeriod"/>
              <a:defRPr/>
            </a:pP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14313"/>
            <a:ext cx="86439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Произведения декоративно-прикладного искусства могут быть: различная утварь, мебель, ткани, орудия труда, оружие, одежда, всякого рода украшения. </a:t>
            </a:r>
          </a:p>
        </p:txBody>
      </p:sp>
      <p:pic>
        <p:nvPicPr>
          <p:cNvPr id="12291" name="Picture 4" descr="&amp;Kcy;&amp;acy;&amp;rcy;&amp;tcy;&amp;icy;&amp;ncy;&amp;kcy;&amp;acy; 46 &amp;icy;&amp;zcy; 269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357313"/>
            <a:ext cx="3500437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&amp;Kcy;&amp;acy;&amp;rcy;&amp;tcy;&amp;icy;&amp;ncy;&amp;kcy;&amp;acy; 39 &amp;icy;&amp;zcy; 1519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357313"/>
            <a:ext cx="2714625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&amp;Kcy;&amp;acy;&amp;rcy;&amp;tcy;&amp;icy;&amp;ncy;&amp;kcy;&amp;acy; 626 &amp;icy;&amp;zcy; 692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4071938"/>
            <a:ext cx="3643312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357188"/>
            <a:ext cx="87153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Основные виды декоративно-прикладного искусства: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1285875"/>
            <a:ext cx="82867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1.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Ба́тик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 — ручная роспись по ткани.</a:t>
            </a:r>
          </a:p>
        </p:txBody>
      </p:sp>
      <p:pic>
        <p:nvPicPr>
          <p:cNvPr id="13316" name="Picture 3" descr="&amp;Fcy;&amp;acy;&amp;jcy;&amp;lcy;:White Peaco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133" y="1777987"/>
            <a:ext cx="3523828" cy="349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285749" y="5445224"/>
            <a:ext cx="4143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«Павлины»</a:t>
            </a:r>
            <a:b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—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Алёна Леонова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3920404" cy="29471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357188"/>
            <a:ext cx="8501062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2.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Гобеле́н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(фр.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gobelin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), или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шпалера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, — один из видов декоративно-прикладного искусства, стенной односторонний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</a:rPr>
              <a:t>безворсовый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ковёр с сюжетной или орнаментальной композицией, вытканный вручную перекрёстным переплетением нитей.</a:t>
            </a:r>
          </a:p>
        </p:txBody>
      </p:sp>
      <p:pic>
        <p:nvPicPr>
          <p:cNvPr id="14339" name="Picture 2" descr="&amp;Fcy;&amp;acy;&amp;jcy;&amp;lcy;:Kronborg - Gobelin Rhinozer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273508"/>
            <a:ext cx="4207656" cy="315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571500" y="5429250"/>
            <a:ext cx="57195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Носорог. Фландрия. </a:t>
            </a:r>
          </a:p>
          <a:p>
            <a:pPr algn="ctr">
              <a:defRPr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1550.</a:t>
            </a:r>
          </a:p>
          <a:p>
            <a:pPr algn="ctr">
              <a:defRPr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Замок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Кронборг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547" y="2273508"/>
            <a:ext cx="4207656" cy="31557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88"/>
            <a:ext cx="900112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3.Нитяна́я </a:t>
            </a:r>
            <a:r>
              <a:rPr lang="ru-RU" sz="2400" b="1" dirty="0" err="1"/>
              <a:t>гра́фика</a:t>
            </a:r>
            <a:r>
              <a:rPr lang="ru-RU" sz="2400" dirty="0"/>
              <a:t> (варианты названия: </a:t>
            </a:r>
            <a:r>
              <a:rPr lang="ru-RU" sz="2400" b="1" dirty="0" err="1"/>
              <a:t>изонить</a:t>
            </a:r>
            <a:r>
              <a:rPr lang="ru-RU" sz="2400" dirty="0"/>
              <a:t>, </a:t>
            </a:r>
          </a:p>
          <a:p>
            <a:pPr algn="ctr">
              <a:defRPr/>
            </a:pPr>
            <a:r>
              <a:rPr lang="ru-RU" sz="2400" b="1" dirty="0"/>
              <a:t>изображение нитью</a:t>
            </a:r>
            <a:r>
              <a:rPr lang="ru-RU" sz="2400" dirty="0"/>
              <a:t>, </a:t>
            </a:r>
            <a:r>
              <a:rPr lang="ru-RU" sz="2400" b="1" dirty="0"/>
              <a:t>ниточный дизайн</a:t>
            </a:r>
            <a:r>
              <a:rPr lang="ru-RU" sz="2400" dirty="0"/>
              <a:t>) — </a:t>
            </a:r>
          </a:p>
          <a:p>
            <a:pPr algn="ctr">
              <a:defRPr/>
            </a:pPr>
            <a:r>
              <a:rPr lang="ru-RU" sz="2400" dirty="0"/>
              <a:t>графическая техника, получение изображения нитками на картоне или другом твёрдом основании. </a:t>
            </a:r>
          </a:p>
        </p:txBody>
      </p:sp>
      <p:pic>
        <p:nvPicPr>
          <p:cNvPr id="15363" name="Picture 2" descr="http://s56.radikal.ru/i151/1106/ea/352a13957c94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324" y="1958551"/>
            <a:ext cx="4055450" cy="28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971600" y="5542112"/>
            <a:ext cx="4608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О.А. Вороновой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Парусник"</a:t>
            </a:r>
            <a:r>
              <a:rPr lang="ru-RU" sz="2400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9" t="7032" r="5906" b="5062"/>
          <a:stretch/>
        </p:blipFill>
        <p:spPr>
          <a:xfrm>
            <a:off x="5220072" y="1958551"/>
            <a:ext cx="3600400" cy="28720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142875"/>
            <a:ext cx="42179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/>
              <a:t>4.Художественная резьба:</a:t>
            </a:r>
          </a:p>
          <a:p>
            <a:pPr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500063"/>
            <a:ext cx="87391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 dirty="0"/>
          </a:p>
          <a:p>
            <a:pPr algn="ctr" eaLnBrk="0" hangingPunct="0">
              <a:defRPr/>
            </a:pPr>
            <a:r>
              <a:rPr lang="ru-RU" sz="2400" dirty="0"/>
              <a:t>а. </a:t>
            </a:r>
            <a:r>
              <a:rPr lang="ru-RU" sz="2400" b="1" dirty="0"/>
              <a:t>Резьба по камню </a:t>
            </a:r>
            <a:r>
              <a:rPr lang="ru-RU" sz="2400" dirty="0"/>
              <a:t>- процесс придания камню требуемой </a:t>
            </a:r>
          </a:p>
          <a:p>
            <a:pPr algn="ctr" eaLnBrk="0" hangingPunct="0">
              <a:defRPr/>
            </a:pPr>
            <a:r>
              <a:rPr lang="ru-RU" sz="2400" dirty="0"/>
              <a:t>формы и </a:t>
            </a:r>
            <a:r>
              <a:rPr lang="ru-RU" sz="2400" dirty="0" smtClean="0"/>
              <a:t>внешней </a:t>
            </a:r>
            <a:r>
              <a:rPr lang="ru-RU" sz="2400" dirty="0"/>
              <a:t>отделки при помощи распиловки,</a:t>
            </a:r>
          </a:p>
          <a:p>
            <a:pPr algn="ctr" eaLnBrk="0" hangingPunct="0">
              <a:defRPr/>
            </a:pPr>
            <a:r>
              <a:rPr lang="ru-RU" sz="2400" dirty="0"/>
              <a:t> токарной обработки, сверления, шлифовки, полировки, </a:t>
            </a:r>
          </a:p>
          <a:p>
            <a:pPr algn="ctr" eaLnBrk="0" hangingPunct="0">
              <a:defRPr/>
            </a:pPr>
            <a:r>
              <a:rPr lang="ru-RU" sz="2400" dirty="0"/>
              <a:t>гравировки (резцом, ультразвуком).</a:t>
            </a:r>
          </a:p>
          <a:p>
            <a:pPr algn="ctr" eaLnBrk="0" hangingPunct="0"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388" name="Picture 9" descr="&amp;Rcy;&amp;iecy;&amp;zcy;&amp;softcy;&amp;bcy;&amp;acy; &amp;pcy;&amp;ocy; &amp;kcy;&amp;acy;&amp;mcy;&amp;ncy;&amp;yucy; XVI &amp;vcy;&amp;ie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18" y="2348880"/>
            <a:ext cx="3735259" cy="329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8"/>
          <p:cNvSpPr>
            <a:spLocks noChangeArrowheads="1"/>
          </p:cNvSpPr>
          <p:nvPr/>
        </p:nvSpPr>
        <p:spPr bwMode="auto">
          <a:xfrm>
            <a:off x="0" y="5643563"/>
            <a:ext cx="4000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/>
              <a:t>Резьба по камню XVI века</a:t>
            </a:r>
            <a:br>
              <a:rPr lang="ru-RU" altLang="ru-RU" sz="2400"/>
            </a:br>
            <a:endParaRPr lang="ru-RU" alt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4" r="6132"/>
          <a:stretch/>
        </p:blipFill>
        <p:spPr>
          <a:xfrm>
            <a:off x="4932040" y="2348880"/>
            <a:ext cx="3672408" cy="33050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85750"/>
            <a:ext cx="850106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б.Резьба по дереву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—является одним из видов художественной обработки дерева .</a:t>
            </a:r>
          </a:p>
        </p:txBody>
      </p:sp>
      <p:pic>
        <p:nvPicPr>
          <p:cNvPr id="17411" name="Picture 2" descr="&amp;Kcy;&amp;acy;&amp;rcy;&amp;tcy;&amp;icy;&amp;ncy;&amp;kcy;&amp;acy; 38 &amp;icy;&amp;zcy; 1587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0097" y="3781217"/>
            <a:ext cx="3312368" cy="247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75" y="1094054"/>
            <a:ext cx="2711860" cy="26263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1094054"/>
            <a:ext cx="3501801" cy="26263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214313"/>
            <a:ext cx="78581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в. Резьба по кости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— это искусство вырезания орнаментов и фигур и произведений искусства из кости</a:t>
            </a:r>
          </a:p>
        </p:txBody>
      </p:sp>
      <p:pic>
        <p:nvPicPr>
          <p:cNvPr id="18435" name="Picture 2" descr="&amp;Kcy;&amp;acy;&amp;rcy;&amp;tcy;&amp;icy;&amp;ncy;&amp;kcy;&amp;acy; 138 &amp;icy;&amp;zcy; 139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6086" y="3952263"/>
            <a:ext cx="2862589" cy="214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3" r="10204" b="5246"/>
          <a:stretch/>
        </p:blipFill>
        <p:spPr>
          <a:xfrm>
            <a:off x="5220072" y="3942878"/>
            <a:ext cx="2448272" cy="21313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"/>
          <a:stretch/>
        </p:blipFill>
        <p:spPr>
          <a:xfrm>
            <a:off x="842545" y="1390693"/>
            <a:ext cx="3206130" cy="2232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0" r="14608"/>
          <a:stretch/>
        </p:blipFill>
        <p:spPr>
          <a:xfrm>
            <a:off x="5220072" y="1414463"/>
            <a:ext cx="2243684" cy="20997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448</TotalTime>
  <Words>480</Words>
  <Application>Microsoft Office PowerPoint</Application>
  <PresentationFormat>Экран (4:3)</PresentationFormat>
  <Paragraphs>83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Bur</cp:lastModifiedBy>
  <cp:revision>48</cp:revision>
  <dcterms:created xsi:type="dcterms:W3CDTF">2011-02-22T11:42:35Z</dcterms:created>
  <dcterms:modified xsi:type="dcterms:W3CDTF">2017-04-28T01:18:01Z</dcterms:modified>
</cp:coreProperties>
</file>