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31"/>
  </p:notesMasterIdLst>
  <p:sldIdLst>
    <p:sldId id="281" r:id="rId2"/>
    <p:sldId id="307" r:id="rId3"/>
    <p:sldId id="283" r:id="rId4"/>
    <p:sldId id="261" r:id="rId5"/>
    <p:sldId id="308" r:id="rId6"/>
    <p:sldId id="282" r:id="rId7"/>
    <p:sldId id="310" r:id="rId8"/>
    <p:sldId id="312" r:id="rId9"/>
    <p:sldId id="320" r:id="rId10"/>
    <p:sldId id="298" r:id="rId11"/>
    <p:sldId id="314" r:id="rId12"/>
    <p:sldId id="315" r:id="rId13"/>
    <p:sldId id="321" r:id="rId14"/>
    <p:sldId id="316" r:id="rId15"/>
    <p:sldId id="317" r:id="rId16"/>
    <p:sldId id="277" r:id="rId17"/>
    <p:sldId id="299" r:id="rId18"/>
    <p:sldId id="322" r:id="rId19"/>
    <p:sldId id="323" r:id="rId20"/>
    <p:sldId id="304" r:id="rId21"/>
    <p:sldId id="266" r:id="rId22"/>
    <p:sldId id="303" r:id="rId23"/>
    <p:sldId id="296" r:id="rId24"/>
    <p:sldId id="305" r:id="rId25"/>
    <p:sldId id="263" r:id="rId26"/>
    <p:sldId id="284" r:id="rId27"/>
    <p:sldId id="306" r:id="rId28"/>
    <p:sldId id="319" r:id="rId29"/>
    <p:sldId id="32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1" autoAdjust="0"/>
    <p:restoredTop sz="89088" autoAdjust="0"/>
  </p:normalViewPr>
  <p:slideViewPr>
    <p:cSldViewPr>
      <p:cViewPr varScale="1">
        <p:scale>
          <a:sx n="63" d="100"/>
          <a:sy n="63" d="100"/>
        </p:scale>
        <p:origin x="-924" y="-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38784-06DB-4F4D-8D64-FD2A236D4246}" type="datetimeFigureOut">
              <a:rPr lang="ru-RU" smtClean="0"/>
              <a:t>05.11.2017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B5037-2863-42F3-A823-432D797011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284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747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54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53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:\фоны и шаблоны\691208225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05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340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37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47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290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592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55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870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45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12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23728" y="2348880"/>
            <a:ext cx="4680520" cy="266429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22 октября</a:t>
            </a:r>
          </a:p>
          <a:p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Классная работа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59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Подумай!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78112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Почему произведение </a:t>
            </a:r>
          </a:p>
          <a:p>
            <a:pPr marL="0" indent="0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  так называется?</a:t>
            </a:r>
          </a:p>
          <a:p>
            <a:r>
              <a:rPr lang="ru-RU" sz="4800" b="1" dirty="0" smtClean="0"/>
              <a:t>Почему это </a:t>
            </a:r>
          </a:p>
          <a:p>
            <a:pPr marL="0" indent="0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  сказка - рассказ?</a:t>
            </a:r>
            <a:endParaRPr lang="ru-RU" sz="48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73016"/>
            <a:ext cx="2133785" cy="227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39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Словарная работа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/>
              <a:t>р</a:t>
            </a:r>
            <a:r>
              <a:rPr lang="ru-RU" sz="4000" b="1" dirty="0" smtClean="0"/>
              <a:t>еставрировали </a:t>
            </a:r>
            <a:r>
              <a:rPr lang="ru-RU" sz="4000" b="1" dirty="0"/>
              <a:t> </a:t>
            </a:r>
            <a:r>
              <a:rPr lang="ru-RU" sz="4000" b="1" dirty="0" smtClean="0"/>
              <a:t>      </a:t>
            </a:r>
            <a:r>
              <a:rPr lang="ru-RU" sz="4000" b="1" dirty="0"/>
              <a:t>р</a:t>
            </a:r>
            <a:r>
              <a:rPr lang="ru-RU" sz="4000" b="1" dirty="0" smtClean="0"/>
              <a:t>еставратор патина 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/>
              <a:t>д</a:t>
            </a:r>
            <a:r>
              <a:rPr lang="ru-RU" sz="4000" b="1" dirty="0" smtClean="0"/>
              <a:t>еревянные леса </a:t>
            </a:r>
          </a:p>
          <a:p>
            <a:pPr marL="0" indent="0">
              <a:buNone/>
            </a:pPr>
            <a:r>
              <a:rPr lang="ru-RU" sz="4000" b="1" dirty="0"/>
              <a:t>м</a:t>
            </a:r>
            <a:r>
              <a:rPr lang="ru-RU" sz="4000" b="1" dirty="0" smtClean="0"/>
              <a:t>едные </a:t>
            </a:r>
          </a:p>
          <a:p>
            <a:pPr marL="0" indent="0">
              <a:buNone/>
            </a:pPr>
            <a:r>
              <a:rPr lang="ru-RU" sz="4000" b="1" dirty="0"/>
              <a:t>с</a:t>
            </a:r>
            <a:r>
              <a:rPr lang="ru-RU" sz="4000" b="1" dirty="0" smtClean="0"/>
              <a:t>лед простыл  </a:t>
            </a:r>
            <a:r>
              <a:rPr lang="ru-RU" sz="4000" b="1" dirty="0"/>
              <a:t> </a:t>
            </a:r>
            <a:r>
              <a:rPr lang="ru-RU" sz="4000" b="1" dirty="0" smtClean="0"/>
              <a:t>         обгоняя ветер  </a:t>
            </a:r>
          </a:p>
          <a:p>
            <a:pPr marL="0" indent="0">
              <a:buNone/>
            </a:pPr>
            <a:r>
              <a:rPr lang="ru-RU" sz="4000" b="1" dirty="0"/>
              <a:t>п</a:t>
            </a:r>
            <a:r>
              <a:rPr lang="ru-RU" sz="4000" b="1" dirty="0" smtClean="0"/>
              <a:t>риблудный </a:t>
            </a:r>
          </a:p>
          <a:p>
            <a:pPr marL="0" indent="0">
              <a:buNone/>
            </a:pPr>
            <a:r>
              <a:rPr lang="ru-RU" sz="4000" b="1" dirty="0"/>
              <a:t>н</a:t>
            </a:r>
            <a:r>
              <a:rPr lang="ru-RU" sz="4000" b="1" dirty="0" smtClean="0"/>
              <a:t>очное – </a:t>
            </a:r>
            <a:r>
              <a:rPr lang="ru-RU" sz="3600" b="1" i="1" dirty="0" smtClean="0">
                <a:solidFill>
                  <a:srgbClr val="FF0000"/>
                </a:solidFill>
              </a:rPr>
              <a:t>толковый словарь, с.175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7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4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Деформированный план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b="1" dirty="0" smtClean="0"/>
          </a:p>
          <a:p>
            <a:pPr marL="0" indent="0">
              <a:buNone/>
            </a:pPr>
            <a:r>
              <a:rPr lang="ru-RU" sz="4800" b="1" dirty="0" smtClean="0"/>
              <a:t>1.Конь Мотылёк на природе</a:t>
            </a:r>
            <a:r>
              <a:rPr lang="ru-RU" sz="4800" b="1" dirty="0"/>
              <a:t>. </a:t>
            </a:r>
            <a:endParaRPr lang="ru-RU" sz="4800" b="1" dirty="0" smtClean="0"/>
          </a:p>
          <a:p>
            <a:pPr marL="0" indent="0">
              <a:buNone/>
            </a:pPr>
            <a:r>
              <a:rPr lang="ru-RU" sz="4800" b="1" dirty="0" smtClean="0"/>
              <a:t>2.Беглец найден.</a:t>
            </a:r>
          </a:p>
          <a:p>
            <a:pPr marL="0" indent="0">
              <a:buNone/>
            </a:pPr>
            <a:r>
              <a:rPr lang="ru-RU" sz="4800" b="1" dirty="0" smtClean="0"/>
              <a:t>3.Шутка. </a:t>
            </a:r>
          </a:p>
          <a:p>
            <a:pPr marL="0" indent="0">
              <a:buNone/>
            </a:pPr>
            <a:r>
              <a:rPr lang="ru-RU" sz="4800" b="1" dirty="0" smtClean="0"/>
              <a:t>4.В ночном.</a:t>
            </a:r>
            <a:endParaRPr lang="ru-RU" sz="4800" b="1" dirty="0"/>
          </a:p>
          <a:p>
            <a:endParaRPr lang="ru-RU" sz="4800" b="1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223678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31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latin typeface="+mn-lt"/>
              </a:rPr>
              <a:t>План</a:t>
            </a:r>
            <a:endParaRPr lang="ru-RU" sz="6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800" b="1" dirty="0" smtClean="0"/>
              <a:t>Шутка.</a:t>
            </a:r>
          </a:p>
          <a:p>
            <a:pPr marL="514350" indent="-514350">
              <a:buAutoNum type="arabicPeriod"/>
            </a:pPr>
            <a:r>
              <a:rPr lang="ru-RU" sz="4800" b="1" dirty="0" smtClean="0"/>
              <a:t>Конь Мотылёк на природе.</a:t>
            </a:r>
          </a:p>
          <a:p>
            <a:pPr marL="514350" indent="-514350">
              <a:buAutoNum type="arabicPeriod"/>
            </a:pPr>
            <a:r>
              <a:rPr lang="ru-RU" sz="4800" b="1" dirty="0" smtClean="0"/>
              <a:t>В ночном.</a:t>
            </a:r>
          </a:p>
          <a:p>
            <a:pPr marL="514350" indent="-514350">
              <a:buAutoNum type="arabicPeriod"/>
            </a:pPr>
            <a:r>
              <a:rPr lang="ru-RU" sz="4800" b="1" dirty="0" smtClean="0"/>
              <a:t>Беглец найден.</a:t>
            </a:r>
            <a:endParaRPr lang="ru-RU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6632"/>
            <a:ext cx="308218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45024"/>
            <a:ext cx="308218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18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+mn-lt"/>
                <a:cs typeface="Arial" pitchFamily="34" charset="0"/>
              </a:rPr>
              <a:t>Оцени свою работу:</a:t>
            </a:r>
            <a:endParaRPr lang="ru-RU" sz="6000" b="1" dirty="0">
              <a:latin typeface="+mn-lt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640960" cy="47133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тебе нужно было сделать?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Задание выполнено в полном объёме?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Ты сделал всё правильно или были                            недочёты? Разобрался в своей ошибке?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 Ты выполнил всё сам или </a:t>
            </a: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с чьей-то  помощью?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5. Как бы ты оценил свою работу?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04665"/>
            <a:ext cx="2232025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95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59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latin typeface="+mn-lt"/>
              </a:rPr>
              <a:t>Собери пословицы</a:t>
            </a:r>
            <a:endParaRPr lang="ru-RU" sz="6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1600200"/>
            <a:ext cx="8147248" cy="4525963"/>
          </a:xfrm>
        </p:spPr>
        <p:txBody>
          <a:bodyPr>
            <a:normAutofit/>
          </a:bodyPr>
          <a:lstStyle/>
          <a:p>
            <a:r>
              <a:rPr lang="ru-RU" b="1" dirty="0"/>
              <a:t>Чужая земля  </a:t>
            </a:r>
            <a:r>
              <a:rPr lang="ru-RU" b="1" dirty="0" smtClean="0"/>
              <a:t>                  Родина </a:t>
            </a:r>
            <a:r>
              <a:rPr lang="ru-RU" b="1" dirty="0"/>
              <a:t>милей вдвойне.            </a:t>
            </a:r>
          </a:p>
          <a:p>
            <a:r>
              <a:rPr lang="ru-RU" b="1" dirty="0"/>
              <a:t>Кто на чужбине не бывал </a:t>
            </a:r>
            <a:r>
              <a:rPr lang="ru-RU" b="1" dirty="0" smtClean="0"/>
              <a:t>             и </a:t>
            </a:r>
            <a:r>
              <a:rPr lang="ru-RU" b="1" dirty="0"/>
              <a:t>сердце поёт.</a:t>
            </a:r>
          </a:p>
          <a:p>
            <a:r>
              <a:rPr lang="ru-RU" b="1" dirty="0"/>
              <a:t>Каждому </a:t>
            </a:r>
            <a:r>
              <a:rPr lang="ru-RU" b="1" dirty="0" smtClean="0"/>
              <a:t>мила                    радости </a:t>
            </a:r>
            <a:r>
              <a:rPr lang="ru-RU" b="1" dirty="0"/>
              <a:t>не прибавит.</a:t>
            </a:r>
          </a:p>
          <a:p>
            <a:r>
              <a:rPr lang="ru-RU" b="1" dirty="0"/>
              <a:t>На чужой стороне </a:t>
            </a:r>
            <a:r>
              <a:rPr lang="ru-RU" b="1" dirty="0" smtClean="0"/>
              <a:t>                            своя </a:t>
            </a:r>
            <a:r>
              <a:rPr lang="ru-RU" b="1" dirty="0"/>
              <a:t>сторона.       </a:t>
            </a:r>
          </a:p>
          <a:p>
            <a:r>
              <a:rPr lang="ru-RU" b="1" dirty="0"/>
              <a:t>На родимой сторонке </a:t>
            </a:r>
            <a:r>
              <a:rPr lang="ru-RU" b="1" dirty="0" smtClean="0"/>
              <a:t>      цену </a:t>
            </a:r>
            <a:r>
              <a:rPr lang="ru-RU" b="1" dirty="0"/>
              <a:t>Родине не узнал.</a:t>
            </a:r>
          </a:p>
          <a:p>
            <a:endParaRPr lang="ru-RU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365104"/>
            <a:ext cx="223678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66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latin typeface="+mn-lt"/>
              </a:rPr>
              <a:t>Пословицы</a:t>
            </a:r>
            <a:endParaRPr lang="ru-RU" sz="6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Чужая земля  радости не прибавит.</a:t>
            </a:r>
          </a:p>
          <a:p>
            <a:r>
              <a:rPr lang="ru-RU" sz="3600" b="1" dirty="0"/>
              <a:t>Кто на чужбине не бывал,  цену Родине не узнал.</a:t>
            </a:r>
          </a:p>
          <a:p>
            <a:r>
              <a:rPr lang="ru-RU" sz="3600" b="1" dirty="0"/>
              <a:t>Каждому мила своя сторона.</a:t>
            </a:r>
          </a:p>
          <a:p>
            <a:r>
              <a:rPr lang="ru-RU" sz="3600" b="1" dirty="0"/>
              <a:t>На чужой стороне Родина милей вдвойне.</a:t>
            </a:r>
          </a:p>
          <a:p>
            <a:r>
              <a:rPr lang="ru-RU" sz="3600" b="1" dirty="0"/>
              <a:t>На родимой сторонке и сердце поёт.</a:t>
            </a:r>
          </a:p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1478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Психологический</a:t>
            </a:r>
            <a:r>
              <a:rPr lang="ru-RU" sz="6000" b="1" dirty="0" smtClean="0">
                <a:latin typeface="+mn-lt"/>
              </a:rPr>
              <a:t> </a:t>
            </a:r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настрой: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ru-RU" sz="4800" b="1" dirty="0"/>
              <a:t>я</a:t>
            </a:r>
            <a:r>
              <a:rPr lang="ru-RU" sz="4800" b="1" dirty="0" smtClean="0"/>
              <a:t> могу выполнить все задания;</a:t>
            </a:r>
          </a:p>
          <a:p>
            <a:r>
              <a:rPr lang="ru-RU" sz="4800" b="1" dirty="0"/>
              <a:t>у</a:t>
            </a:r>
            <a:r>
              <a:rPr lang="ru-RU" sz="4800" b="1" dirty="0" smtClean="0"/>
              <a:t> меня всё получится;</a:t>
            </a:r>
          </a:p>
          <a:p>
            <a:r>
              <a:rPr lang="ru-RU" sz="4800" b="1" dirty="0"/>
              <a:t>ж</a:t>
            </a:r>
            <a:r>
              <a:rPr lang="ru-RU" sz="4800" b="1" dirty="0" smtClean="0"/>
              <a:t>елаю успехов себе </a:t>
            </a:r>
            <a:r>
              <a:rPr lang="ru-RU" sz="4800" b="1" smtClean="0"/>
              <a:t>и </a:t>
            </a:r>
            <a:r>
              <a:rPr lang="ru-RU" sz="4800" b="1" smtClean="0"/>
              <a:t>друзьям.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54733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79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latin typeface="+mn-lt"/>
              </a:rPr>
              <a:t>     За </a:t>
            </a:r>
            <a:r>
              <a:rPr lang="ru-RU" sz="1400" b="1" dirty="0">
                <a:latin typeface="+mn-lt"/>
              </a:rPr>
              <a:t>свою долгую творческую жизнь Б. Н. </a:t>
            </a:r>
            <a:r>
              <a:rPr lang="ru-RU" sz="1400" b="1" dirty="0" err="1">
                <a:latin typeface="+mn-lt"/>
              </a:rPr>
              <a:t>Сергуненков</a:t>
            </a:r>
            <a:r>
              <a:rPr lang="ru-RU" sz="1400" b="1" dirty="0">
                <a:latin typeface="+mn-lt"/>
              </a:rPr>
              <a:t> написал сотни сказок: о природе, о русской деревне, о добре и зле. В новую книгу сказочника вошли сказки-мифы о родном городе на Неве, всего около </a:t>
            </a:r>
            <a:r>
              <a:rPr lang="ru-RU" sz="1400" b="1" dirty="0" smtClean="0">
                <a:latin typeface="+mn-lt"/>
              </a:rPr>
              <a:t>20 сказок </a:t>
            </a:r>
            <a:r>
              <a:rPr lang="ru-RU" sz="1400" b="1" dirty="0">
                <a:latin typeface="+mn-lt"/>
              </a:rPr>
              <a:t>о Летнем саде и Зимней канавке, о Невском проспекте и петербургских мостах, сфинксах у Академии художеств и Литейном проспекте и других известных и любимых петербуржцами местах.</a:t>
            </a:r>
            <a:br>
              <a:rPr lang="ru-RU" sz="1400" b="1" dirty="0">
                <a:latin typeface="+mn-lt"/>
              </a:rPr>
            </a:br>
            <a:r>
              <a:rPr lang="ru-RU" sz="1400" b="1" dirty="0" smtClean="0">
                <a:latin typeface="+mn-lt"/>
              </a:rPr>
              <a:t>     Книгу</a:t>
            </a:r>
            <a:r>
              <a:rPr lang="ru-RU" sz="1400" b="1" dirty="0">
                <a:latin typeface="+mn-lt"/>
              </a:rPr>
              <a:t>, которая без сомнения будет интересна и детям, и старшему поколению читателей, иллюстрировал художник Александр </a:t>
            </a:r>
            <a:r>
              <a:rPr lang="ru-RU" sz="1400" b="1" dirty="0" err="1">
                <a:latin typeface="+mn-lt"/>
              </a:rPr>
              <a:t>Траугот</a:t>
            </a:r>
            <a:r>
              <a:rPr lang="ru-RU" sz="1400" b="1" dirty="0">
                <a:latin typeface="+mn-lt"/>
              </a:rPr>
              <a:t>. Всего в ней более ста прекрасных иллюстраций, которые, вместе с уникальным по поэтичности текстом </a:t>
            </a:r>
            <a:r>
              <a:rPr lang="ru-RU" sz="1400" b="1" dirty="0" err="1">
                <a:latin typeface="+mn-lt"/>
              </a:rPr>
              <a:t>Сергуненкова</a:t>
            </a:r>
            <a:r>
              <a:rPr lang="ru-RU" sz="1400" b="1" dirty="0">
                <a:latin typeface="+mn-lt"/>
              </a:rPr>
              <a:t> должны стать книжным памятником Петербургу. Выпуск приурочен к 310-летию города.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/>
              <a:t>    </a:t>
            </a:r>
            <a:endParaRPr lang="ru-RU" sz="5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2808312" cy="365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80929"/>
            <a:ext cx="5040560" cy="3650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83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Домашнее задание 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4800" b="1" dirty="0" smtClean="0"/>
              <a:t>1.Подробный пересказ,</a:t>
            </a:r>
          </a:p>
          <a:p>
            <a:pPr marL="0" indent="0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  стр.134-136       </a:t>
            </a:r>
          </a:p>
          <a:p>
            <a:pPr marL="0" indent="0">
              <a:buNone/>
            </a:pPr>
            <a:r>
              <a:rPr lang="ru-RU" sz="4800" b="1" dirty="0" smtClean="0"/>
              <a:t>2.Выполнить иллюстрацию</a:t>
            </a:r>
          </a:p>
          <a:p>
            <a:pPr marL="0" indent="0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  к сказке (по желанию).</a:t>
            </a:r>
          </a:p>
          <a:p>
            <a:pPr marL="0" indent="0">
              <a:buNone/>
            </a:pPr>
            <a:endParaRPr lang="ru-RU" sz="7300" b="1" dirty="0"/>
          </a:p>
        </p:txBody>
      </p:sp>
    </p:spTree>
    <p:extLst>
      <p:ext uri="{BB962C8B-B14F-4D97-AF65-F5344CB8AC3E}">
        <p14:creationId xmlns:p14="http://schemas.microsoft.com/office/powerpoint/2010/main" val="38143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27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502" y="188640"/>
            <a:ext cx="8496944" cy="6336704"/>
          </a:xfrm>
        </p:spPr>
        <p:txBody>
          <a:bodyPr>
            <a:normAutofit fontScale="90000"/>
          </a:bodyPr>
          <a:lstStyle/>
          <a:p>
            <a:pPr algn="l"/>
            <a:r>
              <a:rPr lang="ru-RU" sz="6700" b="1" dirty="0" smtClean="0">
                <a:solidFill>
                  <a:srgbClr val="0070C0"/>
                </a:solidFill>
                <a:latin typeface="+mn-lt"/>
              </a:rPr>
              <a:t>       </a:t>
            </a:r>
            <a:br>
              <a:rPr lang="ru-RU" sz="67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67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6700" b="1" dirty="0" smtClean="0">
                <a:solidFill>
                  <a:srgbClr val="0070C0"/>
                </a:solidFill>
                <a:latin typeface="+mn-lt"/>
              </a:rPr>
              <a:t>          </a:t>
            </a:r>
            <a:r>
              <a:rPr lang="ru-RU" sz="7300" b="1" dirty="0" smtClean="0">
                <a:solidFill>
                  <a:srgbClr val="0070C0"/>
                </a:solidFill>
                <a:latin typeface="+mn-lt"/>
              </a:rPr>
              <a:t>Итог урока</a:t>
            </a:r>
            <a:br>
              <a:rPr lang="ru-RU" sz="73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7300" b="1" dirty="0" smtClean="0">
                <a:solidFill>
                  <a:srgbClr val="0070C0"/>
                </a:solidFill>
                <a:latin typeface="+mn-lt"/>
              </a:rPr>
              <a:t> </a:t>
            </a:r>
            <a:br>
              <a:rPr lang="ru-RU" sz="73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6700" b="1" i="1" dirty="0" smtClean="0">
                <a:solidFill>
                  <a:srgbClr val="FF0000"/>
                </a:solidFill>
                <a:latin typeface="+mn-lt"/>
              </a:rPr>
              <a:t>Сегодня на уроке:</a:t>
            </a:r>
            <a:r>
              <a:rPr lang="ru-RU" sz="5300" b="1" i="1" dirty="0">
                <a:solidFill>
                  <a:srgbClr val="FF0000"/>
                </a:solidFill>
                <a:latin typeface="+mn-lt"/>
              </a:rPr>
              <a:t/>
            </a:r>
            <a:br>
              <a:rPr lang="ru-RU" sz="5300" b="1" i="1" dirty="0">
                <a:solidFill>
                  <a:srgbClr val="FF0000"/>
                </a:solidFill>
                <a:latin typeface="+mn-lt"/>
              </a:rPr>
            </a:br>
            <a:r>
              <a:rPr lang="ru-RU" sz="53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6700" b="1" dirty="0" smtClean="0">
                <a:latin typeface="+mn-lt"/>
              </a:rPr>
              <a:t>я </a:t>
            </a:r>
            <a:r>
              <a:rPr lang="ru-RU" sz="6700" b="1" dirty="0" smtClean="0">
                <a:latin typeface="+mn-lt"/>
                <a:cs typeface="Arial" pitchFamily="34" charset="0"/>
              </a:rPr>
              <a:t>узнал…   </a:t>
            </a:r>
            <a:br>
              <a:rPr lang="ru-RU" sz="6700" b="1" dirty="0" smtClean="0">
                <a:latin typeface="+mn-lt"/>
                <a:cs typeface="Arial" pitchFamily="34" charset="0"/>
              </a:rPr>
            </a:br>
            <a:r>
              <a:rPr lang="ru-RU" sz="6700" b="1" dirty="0" smtClean="0">
                <a:latin typeface="+mn-lt"/>
                <a:cs typeface="Arial" pitchFamily="34" charset="0"/>
              </a:rPr>
              <a:t> я научился…</a:t>
            </a:r>
            <a:br>
              <a:rPr lang="ru-RU" sz="6700" b="1" dirty="0" smtClean="0">
                <a:latin typeface="+mn-lt"/>
                <a:cs typeface="Arial" pitchFamily="34" charset="0"/>
              </a:rPr>
            </a:br>
            <a:r>
              <a:rPr lang="ru-RU" sz="6700" b="1" dirty="0" smtClean="0">
                <a:latin typeface="+mn-lt"/>
                <a:cs typeface="Arial" pitchFamily="34" charset="0"/>
              </a:rPr>
              <a:t/>
            </a:r>
            <a:br>
              <a:rPr lang="ru-RU" sz="6700" b="1" dirty="0" smtClean="0">
                <a:latin typeface="+mn-lt"/>
                <a:cs typeface="Arial" pitchFamily="34" charset="0"/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55676"/>
            <a:ext cx="2908300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+mn-lt"/>
              </a:rPr>
              <a:t>Оцените свою работу на уроке:</a:t>
            </a:r>
            <a:endParaRPr lang="ru-RU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400" b="1" dirty="0" smtClean="0"/>
              <a:t>     </a:t>
            </a:r>
            <a:endParaRPr lang="ru-RU" sz="24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2411760" y="1268760"/>
            <a:ext cx="6275040" cy="4857403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считаете, что урок прошёл для вас плодотворно, с пользой. Вы поняли тему и можете помочь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другим;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считаете, что поняли тему,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вам ещё нужна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помощь;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считаете, что было трудно на уроке.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1536700" cy="1609725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146367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9" y="5085184"/>
            <a:ext cx="1036637" cy="10366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7401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23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+mn-lt"/>
              </a:rPr>
              <a:t>Обращение писателя </a:t>
            </a:r>
            <a:br>
              <a:rPr lang="ru-RU" sz="54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5400" b="1" dirty="0" smtClean="0">
                <a:solidFill>
                  <a:srgbClr val="0070C0"/>
                </a:solidFill>
                <a:latin typeface="+mn-lt"/>
              </a:rPr>
              <a:t>к детям</a:t>
            </a:r>
            <a:endParaRPr lang="ru-RU" sz="5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Мы живём на одной большой планете и нам надо научиться  беречь нашу Землю, понимать её,</a:t>
            </a:r>
          </a:p>
          <a:p>
            <a:pPr marL="0" indent="0">
              <a:buNone/>
            </a:pPr>
            <a:r>
              <a:rPr lang="ru-RU" b="1" dirty="0" smtClean="0"/>
              <a:t> научиться слушать сердцем.  Вы, ребята, должны подружиться со своей планетой.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Наша планета – это дом, в котором мы живём. Мы – взрослые, передаём планету </a:t>
            </a:r>
          </a:p>
          <a:p>
            <a:pPr marL="0" indent="0">
              <a:buNone/>
            </a:pPr>
            <a:r>
              <a:rPr lang="ru-RU" b="1" dirty="0" smtClean="0"/>
              <a:t>в ваши руки. Берегите это чудо!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Ваш друг – </a:t>
            </a:r>
            <a:r>
              <a:rPr lang="ru-RU" b="1" dirty="0" smtClean="0">
                <a:solidFill>
                  <a:schemeClr val="tx2"/>
                </a:solidFill>
              </a:rPr>
              <a:t>писатель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Борис </a:t>
            </a:r>
            <a:r>
              <a:rPr lang="ru-RU" b="1" dirty="0" err="1" smtClean="0">
                <a:solidFill>
                  <a:srgbClr val="FF0000"/>
                </a:solidFill>
              </a:rPr>
              <a:t>Сергуненков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304256" cy="226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67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60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Страница учебника: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Часть 1, стр. 134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Борис Николаевич</a:t>
            </a:r>
          </a:p>
          <a:p>
            <a:pPr marL="0" indent="0" algn="ctr">
              <a:buNone/>
            </a:pPr>
            <a:r>
              <a:rPr lang="ru-RU" sz="5400" b="1" i="1" dirty="0" err="1" smtClean="0">
                <a:solidFill>
                  <a:srgbClr val="FF0000"/>
                </a:solidFill>
              </a:rPr>
              <a:t>Сергуненков</a:t>
            </a:r>
            <a:endParaRPr lang="ru-RU" sz="54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«Конь Мотылёк»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eaLnBrk="1" hangingPunct="1"/>
            <a:r>
              <a:rPr lang="ru-RU" sz="6000" b="1" dirty="0" smtClean="0">
                <a:solidFill>
                  <a:srgbClr val="0070C0"/>
                </a:solidFill>
                <a:latin typeface="+mn-lt"/>
                <a:cs typeface="Arial" pitchFamily="34" charset="0"/>
              </a:rPr>
              <a:t>Цель урока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300" b="1" dirty="0" smtClean="0">
                <a:cs typeface="Arial" pitchFamily="34" charset="0"/>
              </a:rPr>
              <a:t>   </a:t>
            </a:r>
            <a:r>
              <a:rPr lang="ru-RU" sz="6000" b="1" i="1" dirty="0" smtClean="0">
                <a:solidFill>
                  <a:srgbClr val="FF0000"/>
                </a:solidFill>
                <a:cs typeface="Arial" pitchFamily="34" charset="0"/>
              </a:rPr>
              <a:t>Я хочу:</a:t>
            </a:r>
          </a:p>
          <a:p>
            <a:r>
              <a:rPr lang="ru-RU" sz="6000" b="1" dirty="0">
                <a:cs typeface="Arial" pitchFamily="34" charset="0"/>
              </a:rPr>
              <a:t>у</a:t>
            </a:r>
            <a:r>
              <a:rPr lang="ru-RU" sz="6000" b="1" dirty="0" smtClean="0">
                <a:cs typeface="Arial" pitchFamily="34" charset="0"/>
              </a:rPr>
              <a:t>знать… 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  <a:cs typeface="Arial" pitchFamily="34" charset="0"/>
              </a:rPr>
              <a:t>  Я хочу: </a:t>
            </a:r>
          </a:p>
          <a:p>
            <a:r>
              <a:rPr lang="ru-RU" sz="6000" b="1" dirty="0">
                <a:cs typeface="Arial" pitchFamily="34" charset="0"/>
              </a:rPr>
              <a:t>н</a:t>
            </a:r>
            <a:r>
              <a:rPr lang="ru-RU" sz="6000" b="1" dirty="0" smtClean="0">
                <a:cs typeface="Arial" pitchFamily="34" charset="0"/>
              </a:rPr>
              <a:t>аучиться…</a:t>
            </a:r>
          </a:p>
          <a:p>
            <a:pPr marL="0" indent="0">
              <a:buNone/>
            </a:pPr>
            <a:endParaRPr lang="ru-RU" sz="4000" b="1" i="1" dirty="0" smtClean="0">
              <a:cs typeface="Arial" pitchFamily="34" charset="0"/>
            </a:endParaRPr>
          </a:p>
          <a:p>
            <a:endParaRPr lang="ru-RU" sz="4300" b="1" dirty="0" smtClean="0">
              <a:cs typeface="Arial" pitchFamily="34" charset="0"/>
            </a:endParaRPr>
          </a:p>
          <a:p>
            <a:pPr eaLnBrk="1" hangingPunct="1">
              <a:buNone/>
            </a:pPr>
            <a:endParaRPr lang="ru-RU" sz="6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26527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2413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План работы на урок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ru-RU" sz="6000" b="1" dirty="0" smtClean="0">
              <a:solidFill>
                <a:srgbClr val="0070C0"/>
              </a:solidFill>
            </a:endParaRPr>
          </a:p>
          <a:p>
            <a:endParaRPr lang="ru-RU" sz="6000" b="1" dirty="0" smtClean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96952"/>
            <a:ext cx="338437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43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Законы урока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Умей слушать и понимать других.</a:t>
            </a:r>
          </a:p>
          <a:p>
            <a:r>
              <a:rPr lang="ru-RU" sz="3600" b="1" dirty="0" smtClean="0"/>
              <a:t>Не перебивай!</a:t>
            </a:r>
          </a:p>
          <a:p>
            <a:r>
              <a:rPr lang="ru-RU" sz="3600" b="1" dirty="0" smtClean="0"/>
              <a:t>Дай возможность высказать своё мнение каждому.</a:t>
            </a:r>
          </a:p>
          <a:p>
            <a:r>
              <a:rPr lang="ru-RU" sz="3600" b="1" dirty="0" smtClean="0"/>
              <a:t>Умей договариваться и </a:t>
            </a:r>
          </a:p>
          <a:p>
            <a:pPr marL="0" indent="0">
              <a:buNone/>
            </a:pPr>
            <a:r>
              <a:rPr lang="ru-RU" sz="3600" b="1" dirty="0"/>
              <a:t> </a:t>
            </a:r>
            <a:r>
              <a:rPr lang="ru-RU" sz="3600" b="1" dirty="0" smtClean="0"/>
              <a:t>   приходить к общему </a:t>
            </a:r>
          </a:p>
          <a:p>
            <a:pPr marL="0" indent="0">
              <a:buNone/>
            </a:pPr>
            <a:r>
              <a:rPr lang="ru-RU" sz="3600" b="1" dirty="0"/>
              <a:t> </a:t>
            </a:r>
            <a:r>
              <a:rPr lang="ru-RU" sz="3600" b="1" dirty="0" smtClean="0"/>
              <a:t>   мнению.</a:t>
            </a:r>
            <a:endParaRPr lang="ru-RU" sz="36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077072"/>
            <a:ext cx="265217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090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Борис </a:t>
            </a:r>
            <a:r>
              <a:rPr lang="ru-RU" sz="6000" b="1" dirty="0" err="1" smtClean="0">
                <a:solidFill>
                  <a:srgbClr val="0070C0"/>
                </a:solidFill>
                <a:latin typeface="+mn-lt"/>
              </a:rPr>
              <a:t>Сергуненков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409178"/>
            <a:ext cx="248427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37112"/>
            <a:ext cx="1728192" cy="22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437112"/>
            <a:ext cx="1742306" cy="22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112"/>
            <a:ext cx="1653468" cy="220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4437111"/>
            <a:ext cx="1656185" cy="220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700807"/>
            <a:ext cx="2066925" cy="229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47" y="1484784"/>
            <a:ext cx="2095500" cy="251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8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Нарвские ворота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403860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378699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10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+mn-lt"/>
              </a:rPr>
              <a:t>Сказка-рассказ</a:t>
            </a:r>
            <a:endParaRPr lang="ru-RU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Сказка </a:t>
            </a:r>
            <a:r>
              <a:rPr lang="ru-RU" sz="5400" b="1" dirty="0" smtClean="0"/>
              <a:t>– вымышленные герои.</a:t>
            </a:r>
          </a:p>
          <a:p>
            <a:r>
              <a:rPr lang="ru-RU" sz="5400" b="1" smtClean="0">
                <a:solidFill>
                  <a:srgbClr val="FF0000"/>
                </a:solidFill>
              </a:rPr>
              <a:t>Рассказ  </a:t>
            </a:r>
            <a:r>
              <a:rPr lang="ru-RU" sz="5400" b="1" smtClean="0"/>
              <a:t>– герои </a:t>
            </a:r>
            <a:r>
              <a:rPr lang="ru-RU" sz="5400" b="1" dirty="0" smtClean="0"/>
              <a:t>и события реальные.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7416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1427</TotalTime>
  <Words>507</Words>
  <Application>Microsoft Office PowerPoint</Application>
  <PresentationFormat>Экран (4:3)</PresentationFormat>
  <Paragraphs>96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Психологический настрой:</vt:lpstr>
      <vt:lpstr>Страница учебника:</vt:lpstr>
      <vt:lpstr>Цель урока</vt:lpstr>
      <vt:lpstr>План работы на урок</vt:lpstr>
      <vt:lpstr>Законы урока</vt:lpstr>
      <vt:lpstr>Борис Сергуненков</vt:lpstr>
      <vt:lpstr>Нарвские ворота</vt:lpstr>
      <vt:lpstr>Сказка-рассказ</vt:lpstr>
      <vt:lpstr>Презентация PowerPoint</vt:lpstr>
      <vt:lpstr>Подумай!</vt:lpstr>
      <vt:lpstr>Словарная работа</vt:lpstr>
      <vt:lpstr>Презентация PowerPoint</vt:lpstr>
      <vt:lpstr>Деформированный план</vt:lpstr>
      <vt:lpstr>План</vt:lpstr>
      <vt:lpstr>Оцени свою работу:</vt:lpstr>
      <vt:lpstr>Презентация PowerPoint</vt:lpstr>
      <vt:lpstr>Собери пословицы</vt:lpstr>
      <vt:lpstr>Пословицы</vt:lpstr>
      <vt:lpstr>Презентация PowerPoint</vt:lpstr>
      <vt:lpstr>     За свою долгую творческую жизнь Б. Н. Сергуненков написал сотни сказок: о природе, о русской деревне, о добре и зле. В новую книгу сказочника вошли сказки-мифы о родном городе на Неве, всего около 20 сказок о Летнем саде и Зимней канавке, о Невском проспекте и петербургских мостах, сфинксах у Академии художеств и Литейном проспекте и других известных и любимых петербуржцами местах.      Книгу, которая без сомнения будет интересна и детям, и старшему поколению читателей, иллюстрировал художник Александр Траугот. Всего в ней более ста прекрасных иллюстраций, которые, вместе с уникальным по поэтичности текстом Сергуненкова должны стать книжным памятником Петербургу. Выпуск приурочен к 310-летию города.</vt:lpstr>
      <vt:lpstr>Презентация PowerPoint</vt:lpstr>
      <vt:lpstr>Домашнее задание </vt:lpstr>
      <vt:lpstr>Презентация PowerPoint</vt:lpstr>
      <vt:lpstr>                   Итог урока   Сегодня на уроке:  я узнал…     я научился…   </vt:lpstr>
      <vt:lpstr>Оцените свою работу на уроке:</vt:lpstr>
      <vt:lpstr>Презентация PowerPoint</vt:lpstr>
      <vt:lpstr>Обращение писателя  к детям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Что такое суффикс? 2. Где стоит в слове?  3. Для чего служит в нашем языке?  </dc:title>
  <cp:lastModifiedBy>artbook</cp:lastModifiedBy>
  <cp:revision>168</cp:revision>
  <dcterms:modified xsi:type="dcterms:W3CDTF">2017-11-05T19:01:40Z</dcterms:modified>
</cp:coreProperties>
</file>