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3" r:id="rId6"/>
    <p:sldId id="262" r:id="rId7"/>
    <p:sldId id="259" r:id="rId8"/>
    <p:sldId id="270" r:id="rId9"/>
    <p:sldId id="265" r:id="rId10"/>
    <p:sldId id="268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A50021"/>
    <a:srgbClr val="CCECFF"/>
    <a:srgbClr val="00FFFF"/>
    <a:srgbClr val="00FF99"/>
    <a:srgbClr val="00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327CC-4401-4CCE-AC6C-FD9D9352EE7C}" type="datetimeFigureOut">
              <a:rPr lang="ru-RU" smtClean="0"/>
              <a:pPr/>
              <a:t>18.10.2017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7FFA2-18A2-4170-99AC-4C268D53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7FFA2-18A2-4170-99AC-4C268D53066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A582-BCB3-42E6-945B-7E3F5356EC69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309C9-365C-4E73-88B7-9CED252342B7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DE47-7F56-4878-9450-0CF159729EC2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EF591-33F1-4C8D-8453-B295971AB63B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3261-9B28-463D-978F-7CB650BAECB2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03BB-A6E7-43F8-BE8A-66871DDB306B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E4E-FCA3-4714-AF5B-0FC2941924D4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F6B02-FCEF-472E-936A-D4899DD8EC90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75B64-50B1-4E86-A434-4085E3D83925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F366-B3AE-4832-B973-CE4B0B78754E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D7E9-8C97-4782-8F20-C02BD4064789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53F79-AC59-4DBD-AF19-53CEEDFF2099}" type="datetime1">
              <a:rPr lang="ru-RU" smtClean="0"/>
              <a:pPr/>
              <a:t>18.10.2017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strolab.ru/cgi-bin/galery.cgi?id=2&amp;no=1120" TargetMode="External"/><Relationship Id="rId13" Type="http://schemas.openxmlformats.org/officeDocument/2006/relationships/hyperlink" Target="http://kuzin.multiply.com/reviews" TargetMode="External"/><Relationship Id="rId3" Type="http://schemas.openxmlformats.org/officeDocument/2006/relationships/hyperlink" Target="http://iwalk.ru/wp-content/uploads/2008/06/sky2.jpg" TargetMode="External"/><Relationship Id="rId7" Type="http://schemas.openxmlformats.org/officeDocument/2006/relationships/hyperlink" Target="http://festival.1september.ru/articles/624780/" TargetMode="External"/><Relationship Id="rId12" Type="http://schemas.openxmlformats.org/officeDocument/2006/relationships/hyperlink" Target="http://twilightsaga.ru/robertpattinson/92-fotografiya-roberta-pattinsona-ot-22-yanvarya-2010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sak6.narod.ru/himiya/5.html" TargetMode="External"/><Relationship Id="rId11" Type="http://schemas.openxmlformats.org/officeDocument/2006/relationships/hyperlink" Target="http://www.16x10.ru/photo/animals/ptica_na_vetke_cvety_malenkie/4-0-17346" TargetMode="External"/><Relationship Id="rId5" Type="http://schemas.openxmlformats.org/officeDocument/2006/relationships/hyperlink" Target="http://biology.ru/course/content/chapter12/section3/paragraph1/theory.html" TargetMode="External"/><Relationship Id="rId10" Type="http://schemas.openxmlformats.org/officeDocument/2006/relationships/hyperlink" Target="http://topreferat.znate.ru/docs/index-15780.html" TargetMode="External"/><Relationship Id="rId4" Type="http://schemas.openxmlformats.org/officeDocument/2006/relationships/hyperlink" Target="http://www.klassika.ru/stihi/lomonosov/" TargetMode="External"/><Relationship Id="rId9" Type="http://schemas.openxmlformats.org/officeDocument/2006/relationships/hyperlink" Target="http://www.voprosy-kak-i-pochemu.ru/chto-takoe-ozonovyj-sloj-i-pochemu-ego-razrushenie-vredno/" TargetMode="External"/><Relationship Id="rId14" Type="http://schemas.openxmlformats.org/officeDocument/2006/relationships/hyperlink" Target="http://900igr.net/kartinki/astronomija/Komety-3/017-Meteorit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2132856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АТМОСФЕРА, </a:t>
            </a:r>
            <a:br>
              <a:rPr lang="ru-RU" sz="5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ЕЕ СОСТАВ, СТРОЕНИЕ И ЗНАЧЕНИЕ</a:t>
            </a:r>
            <a:endParaRPr lang="ru-RU" sz="54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4725144"/>
            <a:ext cx="4572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 географии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Маховская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О.Г.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400600"/>
          </a:xfrm>
          <a:solidFill>
            <a:schemeClr val="accent1"/>
          </a:solidFill>
        </p:spPr>
        <p:txBody>
          <a:bodyPr>
            <a:normAutofit fontScale="625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Какого газа в воздухе больше всего? </a:t>
            </a:r>
          </a:p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газ воздуха нужен для фотосинтеза? </a:t>
            </a:r>
          </a:p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газ воздуха нужен для горения, гниения  и дыхания? </a:t>
            </a:r>
          </a:p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озоновые дыры – это опасное явление? </a:t>
            </a:r>
          </a:p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называется слой атмосферы, где живем мы с вами? </a:t>
            </a:r>
          </a:p>
          <a:p>
            <a:pPr lvl="0">
              <a:buFont typeface="Wingdings" pitchFamily="2" charset="2"/>
              <a:buChar char="v"/>
            </a:pP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для полетов в </a:t>
            </a:r>
            <a:r>
              <a:rPr lang="ru-RU" sz="51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стратосферу </a:t>
            </a:r>
            <a:r>
              <a:rPr lang="ru-RU" sz="51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запасу горючего берут и запас кислорода в баллонах? 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voprosy-kak-i-pochemu.ru/wp-content/uploads/2010/08/ozone-layer.jpg"/>
          <p:cNvPicPr>
            <a:picLocks noChangeAspect="1" noChangeArrowheads="1"/>
          </p:cNvPicPr>
          <p:nvPr/>
        </p:nvPicPr>
        <p:blipFill>
          <a:blip r:embed="rId2" cstate="print"/>
          <a:srcRect b="1257"/>
          <a:stretch>
            <a:fillRect/>
          </a:stretch>
        </p:blipFill>
        <p:spPr bwMode="auto">
          <a:xfrm>
            <a:off x="5724128" y="4509120"/>
            <a:ext cx="3131840" cy="2348880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Содержимое 3" descr="19-101247.jpg"/>
          <p:cNvPicPr>
            <a:picLocks noChangeAspect="1"/>
          </p:cNvPicPr>
          <p:nvPr/>
        </p:nvPicPr>
        <p:blipFill>
          <a:blip r:embed="rId3" cstate="print"/>
          <a:srcRect l="18500" t="540" r="1001" b="20402"/>
          <a:stretch>
            <a:fillRect/>
          </a:stretch>
        </p:blipFill>
        <p:spPr>
          <a:xfrm>
            <a:off x="5364088" y="2060848"/>
            <a:ext cx="3588399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3" descr="biosphere1.gif"/>
          <p:cNvPicPr>
            <a:picLocks noChangeAspect="1"/>
          </p:cNvPicPr>
          <p:nvPr/>
        </p:nvPicPr>
        <p:blipFill>
          <a:blip r:embed="rId4" cstate="print"/>
          <a:srcRect l="22314" t="49963" r="19212" b="3010"/>
          <a:stretch>
            <a:fillRect/>
          </a:stretch>
        </p:blipFill>
        <p:spPr>
          <a:xfrm>
            <a:off x="179512" y="2060848"/>
            <a:ext cx="3096344" cy="1949286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Содержимое 3" descr="1003282221.jpg"/>
          <p:cNvPicPr>
            <a:picLocks noChangeAspect="1"/>
          </p:cNvPicPr>
          <p:nvPr/>
        </p:nvPicPr>
        <p:blipFill>
          <a:blip r:embed="rId5" cstate="print"/>
          <a:srcRect l="20023" t="34043" r="15902" b="3656"/>
          <a:stretch>
            <a:fillRect/>
          </a:stretch>
        </p:blipFill>
        <p:spPr>
          <a:xfrm>
            <a:off x="323528" y="4382726"/>
            <a:ext cx="1800200" cy="2475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Достигнуты ли цели урока?</a:t>
            </a:r>
            <a:br>
              <a:rPr lang="ru-RU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все ли основные вопросы вы теперь можете ответить?</a:t>
            </a:r>
            <a:endParaRPr lang="ru-RU" sz="32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3068960"/>
            <a:ext cx="230425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АТМОСФЕРЫ</a:t>
            </a: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2996952"/>
            <a:ext cx="230425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«АТМОСФЕРА»</a:t>
            </a: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437112"/>
            <a:ext cx="2304256" cy="115212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СТРОЕНИЕ АТМОСФЕРЫ</a:t>
            </a: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4509120"/>
            <a:ext cx="2520280" cy="115212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АТМОСФЕРЫ</a:t>
            </a: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2204864"/>
            <a:ext cx="1008112" cy="1440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3284984"/>
            <a:ext cx="504056" cy="144016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429000"/>
            <a:ext cx="576064" cy="216024"/>
          </a:xfrm>
          <a:prstGeom prst="rect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996952"/>
            <a:ext cx="1008112" cy="144016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§ 39 учить.</a:t>
            </a:r>
          </a:p>
          <a:p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Повторить номенклатуру по теме « Гидросфера».</a:t>
            </a:r>
            <a:endParaRPr lang="ru-RU" sz="28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>
                <a:solidFill>
                  <a:schemeClr val="bg1"/>
                </a:solidFill>
              </a:rPr>
              <a:t> 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Использованные ресурсы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3528392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endParaRPr lang="ru-RU" u="sng" dirty="0" smtClean="0">
              <a:hlinkClick r:id="rId3"/>
            </a:endParaRPr>
          </a:p>
          <a:p>
            <a:r>
              <a:rPr lang="ru-RU" u="sng" dirty="0" smtClean="0">
                <a:hlinkClick r:id="rId3"/>
              </a:rPr>
              <a:t>http://iwalk.ru/wp-content/uploads/2008/06/sky2.jpg</a:t>
            </a:r>
            <a:r>
              <a:rPr lang="ru-RU" dirty="0" smtClean="0"/>
              <a:t> небо</a:t>
            </a:r>
          </a:p>
          <a:p>
            <a:r>
              <a:rPr lang="ru-RU" u="sng" dirty="0" smtClean="0">
                <a:hlinkClick r:id="rId4"/>
              </a:rPr>
              <a:t>http://www.klassika.ru/stihi/lomonosov/</a:t>
            </a:r>
            <a:r>
              <a:rPr lang="ru-RU" dirty="0" smtClean="0"/>
              <a:t> Ломоносов</a:t>
            </a:r>
          </a:p>
          <a:p>
            <a:r>
              <a:rPr lang="ru-RU" u="sng" dirty="0" smtClean="0">
                <a:hlinkClick r:id="rId5"/>
              </a:rPr>
              <a:t>http://biology.ru/course/content/chapter12/section3/paragraph1/theory.html</a:t>
            </a:r>
            <a:r>
              <a:rPr lang="ru-RU" dirty="0" smtClean="0"/>
              <a:t>  биосфера</a:t>
            </a:r>
          </a:p>
          <a:p>
            <a:r>
              <a:rPr lang="ru-RU" u="sng" dirty="0" smtClean="0">
                <a:hlinkClick r:id="rId6"/>
              </a:rPr>
              <a:t>http://osak6.narod.ru/himiya/5.html</a:t>
            </a:r>
            <a:r>
              <a:rPr lang="ru-RU" dirty="0" smtClean="0"/>
              <a:t> содержание кислорода в воздухе (опыт)</a:t>
            </a:r>
          </a:p>
          <a:p>
            <a:r>
              <a:rPr lang="ru-RU" u="sng" dirty="0" smtClean="0">
                <a:hlinkClick r:id="rId7"/>
              </a:rPr>
              <a:t>http://festival.1september.ru/articles/624780/</a:t>
            </a:r>
            <a:r>
              <a:rPr lang="ru-RU" dirty="0" smtClean="0"/>
              <a:t> мышь под колоколом</a:t>
            </a:r>
          </a:p>
          <a:p>
            <a:r>
              <a:rPr lang="ru-RU" u="sng" dirty="0" smtClean="0">
                <a:hlinkClick r:id="rId8"/>
              </a:rPr>
              <a:t>http://www.astrolab.ru/cgi-bin/galery.cgi?id=2&amp;no=1120</a:t>
            </a:r>
            <a:r>
              <a:rPr lang="ru-RU" dirty="0" smtClean="0"/>
              <a:t> парниковый эффект</a:t>
            </a:r>
          </a:p>
          <a:p>
            <a:r>
              <a:rPr lang="ru-RU" u="sng" dirty="0" smtClean="0">
                <a:hlinkClick r:id="rId9"/>
              </a:rPr>
              <a:t>http://www.voprosy-kak-i-pochemu.ru/chto-takoe-ozonovyj-sloj-i-pochemu-ego-razrushenie-vredno/</a:t>
            </a:r>
            <a:r>
              <a:rPr lang="ru-RU" dirty="0" smtClean="0"/>
              <a:t> озоновый экран</a:t>
            </a:r>
          </a:p>
          <a:p>
            <a:r>
              <a:rPr lang="ru-RU" u="sng" dirty="0" smtClean="0">
                <a:hlinkClick r:id="rId10"/>
              </a:rPr>
              <a:t>http://topreferat.znate.ru/docs/index-15780.html</a:t>
            </a:r>
            <a:r>
              <a:rPr lang="ru-RU" dirty="0" smtClean="0"/>
              <a:t> строение атмосферы</a:t>
            </a:r>
          </a:p>
          <a:p>
            <a:r>
              <a:rPr lang="en-US" dirty="0" smtClean="0">
                <a:hlinkClick r:id="rId11"/>
              </a:rPr>
              <a:t>http://www.16x10.ru/photo/animals/ptica_na_vetke_cvety_malenkie/4-0-17346</a:t>
            </a:r>
            <a:r>
              <a:rPr lang="ru-RU" dirty="0" smtClean="0"/>
              <a:t> птица на ветке</a:t>
            </a:r>
          </a:p>
          <a:p>
            <a:r>
              <a:rPr lang="en-US" dirty="0" smtClean="0">
                <a:hlinkClick r:id="rId12"/>
              </a:rPr>
              <a:t>http://twilightsaga.ru/robertpattinson/92-fotografiya-roberta-pattinsona-ot-22-yanvarya-2010.html</a:t>
            </a:r>
            <a:r>
              <a:rPr lang="ru-RU" dirty="0" smtClean="0"/>
              <a:t> ливень</a:t>
            </a:r>
          </a:p>
          <a:p>
            <a:r>
              <a:rPr lang="en-US" dirty="0" smtClean="0">
                <a:hlinkClick r:id="rId13"/>
              </a:rPr>
              <a:t>http://kuzin.multiply.com/reviews</a:t>
            </a:r>
            <a:r>
              <a:rPr lang="ru-RU" dirty="0" smtClean="0"/>
              <a:t> выветривание</a:t>
            </a:r>
          </a:p>
          <a:p>
            <a:r>
              <a:rPr lang="en-US" dirty="0" smtClean="0">
                <a:hlinkClick r:id="rId14"/>
              </a:rPr>
              <a:t>http://900igr.net/kartinki/astronomija/Komety-3/017-Meteorit.html</a:t>
            </a:r>
            <a:r>
              <a:rPr lang="ru-RU" dirty="0" smtClean="0"/>
              <a:t> метеорит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 предстоит ответить на вопросы:</a:t>
            </a:r>
            <a:endParaRPr lang="ru-RU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называется атмосферой?</a:t>
            </a:r>
          </a:p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чего состоит атмосфера?</a:t>
            </a:r>
          </a:p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Каково строение атмосферы?</a:t>
            </a:r>
          </a:p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значение имеет атмосфера для нашей планеты?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СФЕРЫ ЗЕМЛИ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iosphere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314" t="49645" r="3734" b="3010"/>
          <a:stretch>
            <a:fillRect/>
          </a:stretch>
        </p:blipFill>
        <p:spPr>
          <a:xfrm>
            <a:off x="3059832" y="1700808"/>
            <a:ext cx="5711034" cy="361967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lomonos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700808"/>
            <a:ext cx="1987421" cy="237626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55441" y="4221088"/>
            <a:ext cx="27921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М.В. Ломоносов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1775 год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3284984"/>
            <a:ext cx="1296144" cy="360040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3933056"/>
            <a:ext cx="1296144" cy="21602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347864" y="4005064"/>
            <a:ext cx="2664296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 И Т О С Ф Е Р А    </a:t>
            </a:r>
            <a:endParaRPr lang="ru-RU" sz="20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0152" y="3789040"/>
            <a:ext cx="2592288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 И Д Р О С Ф Е Р 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99992" y="1844824"/>
            <a:ext cx="2448272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 М О С Ф Е Р А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003232" cy="114300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 АТМОСФЕРЫ</a:t>
            </a:r>
            <a:endParaRPr lang="ru-RU" sz="4000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9-1012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500" t="540" r="1001" b="20402"/>
          <a:stretch>
            <a:fillRect/>
          </a:stretch>
        </p:blipFill>
        <p:spPr>
          <a:xfrm>
            <a:off x="1331640" y="1340768"/>
            <a:ext cx="6624736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 descr="загруженно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268760"/>
            <a:ext cx="2448272" cy="1371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5.jpg"/>
          <p:cNvPicPr>
            <a:picLocks noChangeAspect="1"/>
          </p:cNvPicPr>
          <p:nvPr/>
        </p:nvPicPr>
        <p:blipFill>
          <a:blip r:embed="rId4" cstate="print"/>
          <a:srcRect l="1883" t="5796" r="51046" b="19984"/>
          <a:stretch>
            <a:fillRect/>
          </a:stretch>
        </p:blipFill>
        <p:spPr>
          <a:xfrm>
            <a:off x="7164288" y="3933056"/>
            <a:ext cx="1478736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4941168"/>
            <a:ext cx="7521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aramond" pitchFamily="18" charset="0"/>
              </a:rPr>
              <a:t>1%</a:t>
            </a:r>
            <a:endParaRPr lang="ru-RU" sz="3600" b="1" dirty="0">
              <a:latin typeface="Garamond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4716016" y="4077072"/>
            <a:ext cx="1224136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851920" y="5517232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5220072" y="4005064"/>
            <a:ext cx="1224136" cy="1512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220072" y="5517232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652120" y="4941168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Garamond" pitchFamily="18" charset="0"/>
              </a:rPr>
              <a:t>78%</a:t>
            </a:r>
            <a:endParaRPr lang="ru-RU" sz="3600" b="1" dirty="0">
              <a:latin typeface="Garamond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7504" y="4941168"/>
            <a:ext cx="2232248" cy="1008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627784" y="5589240"/>
            <a:ext cx="2088232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ГАЗЫ</a:t>
            </a:r>
            <a:endParaRPr lang="ru-RU" sz="28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148064" y="5589240"/>
            <a:ext cx="1656184" cy="936104"/>
          </a:xfrm>
          <a:prstGeom prst="rect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АЗОТ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H="1">
            <a:off x="1403648" y="4653136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403648" y="414908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Garamond" pitchFamily="18" charset="0"/>
              </a:rPr>
              <a:t>21%</a:t>
            </a:r>
            <a:endParaRPr lang="ru-RU" sz="3600" b="1" dirty="0">
              <a:solidFill>
                <a:schemeClr val="tx1"/>
              </a:solidFill>
              <a:latin typeface="Garamond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H="1">
            <a:off x="2339752" y="4005064"/>
            <a:ext cx="1152128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ПАРНИКОВЫЙ ЭФФЕКТ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010950"/>
            <a:ext cx="4104456" cy="574623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83568" y="1772816"/>
            <a:ext cx="31954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Углекислый газ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пары воды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«берегут» тепло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планеты</a:t>
            </a:r>
            <a:endParaRPr lang="ru-RU" sz="32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ОЗОНОВЫЙ ЭКРАН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www.voprosy-kak-i-pochemu.ru/wp-content/uploads/2010/08/ozone-l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6264696" cy="47583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73318" y="2420888"/>
            <a:ext cx="2240550" cy="1384995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Ультра-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фиолетовые 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лучи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940152" y="2924944"/>
            <a:ext cx="648072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60232" y="4365104"/>
            <a:ext cx="2483768" cy="954107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Озоновый 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слой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6084168" y="4797152"/>
            <a:ext cx="504056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СТРОЕНИЕ АТМОСФЕРЫ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032822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023" t="34043" r="15902" b="3656"/>
          <a:stretch>
            <a:fillRect/>
          </a:stretch>
        </p:blipFill>
        <p:spPr>
          <a:xfrm>
            <a:off x="683568" y="1412775"/>
            <a:ext cx="3528392" cy="4851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755576" y="5445224"/>
            <a:ext cx="3384376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55576" y="4725144"/>
            <a:ext cx="3384376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139952" y="4581128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55 км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9952" y="5229200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8-18 км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6" y="1268760"/>
            <a:ext cx="2143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            1000 км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076056" y="5661248"/>
            <a:ext cx="36724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 Р О П О С Ф Е Р А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76056" y="4797152"/>
            <a:ext cx="367240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Т Р А Т О С Ф Е Р А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70264" y="2348880"/>
            <a:ext cx="4011034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Е Р Х Н И Е  С Л О И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Т М О С Ф Е Р Ы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ЗАПОЛНИТЕ ТАБЛИЦУ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80728"/>
          <a:ext cx="9144000" cy="5877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2"/>
                <a:gridCol w="1677888"/>
                <a:gridCol w="1828800"/>
                <a:gridCol w="1828800"/>
                <a:gridCol w="1828800"/>
              </a:tblGrid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Слои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Верхняя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граница (км)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Особенности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воздуха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Наличие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влаги и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Особеннос-ти</a:t>
                      </a: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температу-ры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0041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Тропосфера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Стратосфера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Верхние </a:t>
                      </a:r>
                      <a:r>
                        <a:rPr lang="ru-RU" sz="2400" b="1" dirty="0">
                          <a:latin typeface="Times New Roman"/>
                          <a:cs typeface="Times New Roman"/>
                        </a:rPr>
                        <a:t>слои 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980727"/>
          <a:ext cx="9144000" cy="5877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2"/>
                <a:gridCol w="1677888"/>
                <a:gridCol w="1828800"/>
                <a:gridCol w="1828800"/>
                <a:gridCol w="1828800"/>
              </a:tblGrid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Слои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Верхняя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граница (км)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Особенности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воздуха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Наличие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влаги и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Особеннос-ти</a:t>
                      </a: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температу-ры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0041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Тропосфера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8-10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или </a:t>
                      </a: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16-18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4/5 всего воздуха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Содержится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почти вся влага и много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высотой понижается, достигая </a:t>
                      </a: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55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Стратосфера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55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 </a:t>
                      </a:r>
                      <a:r>
                        <a:rPr lang="ru-RU" sz="2400" dirty="0" err="1" smtClean="0">
                          <a:latin typeface="Times New Roman"/>
                          <a:cs typeface="Times New Roman"/>
                        </a:rPr>
                        <a:t>разрежен-ный</a:t>
                      </a: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воздух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Очень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мало влаги, почти нет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высотой повышается, достигая 0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Верхние </a:t>
                      </a:r>
                      <a:r>
                        <a:rPr lang="ru-RU" sz="2400" b="1" dirty="0">
                          <a:latin typeface="Times New Roman"/>
                          <a:cs typeface="Times New Roman"/>
                        </a:rPr>
                        <a:t>слои 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Примерно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1000 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Воздуха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почти нет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Влаги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и облаков нет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Температура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 высотой понижается до -270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ЗНАЧЕНИЕ АТМОСФЕРЫ</a:t>
            </a:r>
            <a:endParaRPr lang="ru-RU" sz="4000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www.voprosy-kak-i-pochemu.ru/wp-content/uploads/2010/08/ozone-layer.jpg"/>
          <p:cNvPicPr>
            <a:picLocks noChangeAspect="1" noChangeArrowheads="1"/>
          </p:cNvPicPr>
          <p:nvPr/>
        </p:nvPicPr>
        <p:blipFill>
          <a:blip r:embed="rId2" cstate="print"/>
          <a:srcRect b="1257"/>
          <a:stretch>
            <a:fillRect/>
          </a:stretch>
        </p:blipFill>
        <p:spPr bwMode="auto">
          <a:xfrm>
            <a:off x="539552" y="1124744"/>
            <a:ext cx="2232248" cy="167418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Содержимое 3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5395" y="3789040"/>
            <a:ext cx="1543029" cy="216024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46" name="Picture 2" descr="http://www.16x10.ru/_ph/4/2/803873331.jpg"/>
          <p:cNvPicPr>
            <a:picLocks noChangeAspect="1" noChangeArrowheads="1"/>
          </p:cNvPicPr>
          <p:nvPr/>
        </p:nvPicPr>
        <p:blipFill>
          <a:blip r:embed="rId4" cstate="print"/>
          <a:srcRect l="9529" r="16622" b="2449"/>
          <a:stretch>
            <a:fillRect/>
          </a:stretch>
        </p:blipFill>
        <p:spPr bwMode="auto">
          <a:xfrm>
            <a:off x="6444208" y="1124744"/>
            <a:ext cx="2232248" cy="165618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50" name="Picture 6" descr="http://twilightsaga.ru/uploads/posts/2010-04/thumbs/1270762157_38.jpg"/>
          <p:cNvPicPr>
            <a:picLocks noChangeAspect="1" noChangeArrowheads="1"/>
          </p:cNvPicPr>
          <p:nvPr/>
        </p:nvPicPr>
        <p:blipFill>
          <a:blip r:embed="rId5" cstate="print"/>
          <a:srcRect r="4062" b="6761"/>
          <a:stretch>
            <a:fillRect/>
          </a:stretch>
        </p:blipFill>
        <p:spPr bwMode="auto">
          <a:xfrm>
            <a:off x="899592" y="3789040"/>
            <a:ext cx="1512168" cy="223800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52" name="Picture 8" descr="http://images.kuzin.multiply.com/image/1/photos/upload/orig/RdSB8woKClsAADBQxg43374/19.jpeg?et=63N2X%2C8ee0GQNK5ebpET5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149080"/>
            <a:ext cx="2496277" cy="187220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54" name="Picture 10" descr="http://900igr.net/datai/astronomija/Komety-3/0011-006-Meteorit.jpg"/>
          <p:cNvPicPr>
            <a:picLocks noChangeAspect="1" noChangeArrowheads="1"/>
          </p:cNvPicPr>
          <p:nvPr/>
        </p:nvPicPr>
        <p:blipFill>
          <a:blip r:embed="rId7" cstate="print"/>
          <a:srcRect l="53655" t="34295" r="14361" b="1587"/>
          <a:stretch>
            <a:fillRect/>
          </a:stretch>
        </p:blipFill>
        <p:spPr bwMode="auto">
          <a:xfrm>
            <a:off x="3707904" y="1052736"/>
            <a:ext cx="1632386" cy="216024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8" name="TextBox 17"/>
          <p:cNvSpPr txBox="1"/>
          <p:nvPr/>
        </p:nvSpPr>
        <p:spPr>
          <a:xfrm>
            <a:off x="176364" y="2852936"/>
            <a:ext cx="3042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от вредных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космических  излучений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07046" y="6027003"/>
            <a:ext cx="28095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от резких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колебаний температур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0018" y="2852936"/>
            <a:ext cx="2750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Условие для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существования жизни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6610" y="6027003"/>
            <a:ext cx="2779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осадков,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ветра, звука</a:t>
            </a: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85363" y="6027003"/>
            <a:ext cx="19671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Выветривание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горных пород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35214" y="3212976"/>
            <a:ext cx="15149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от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метеоритов</a:t>
            </a:r>
            <a:endParaRPr lang="ru-RU" sz="2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454</Words>
  <Application>Microsoft Office PowerPoint</Application>
  <PresentationFormat>Экран (4:3)</PresentationFormat>
  <Paragraphs>157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АТМОСФЕРА,  ЕЕ СОСТАВ, СТРОЕНИЕ И ЗНАЧЕНИЕ</vt:lpstr>
      <vt:lpstr>Нам предстоит ответить на вопросы:</vt:lpstr>
      <vt:lpstr>СФЕРЫ ЗЕМЛИ</vt:lpstr>
      <vt:lpstr>СОСТАВ АТМОСФЕРЫ</vt:lpstr>
      <vt:lpstr>ПАРНИКОВЫЙ ЭФФЕКТ</vt:lpstr>
      <vt:lpstr>ОЗОНОВЫЙ ЭКРАН</vt:lpstr>
      <vt:lpstr>СТРОЕНИЕ АТМОСФЕРЫ</vt:lpstr>
      <vt:lpstr>ЗАПОЛНИТЕ ТАБЛИЦУ</vt:lpstr>
      <vt:lpstr>ЗНАЧЕНИЕ АТМОСФЕРЫ</vt:lpstr>
      <vt:lpstr>ОТВЕТЬТЕ НА ВОПРОСЫ</vt:lpstr>
      <vt:lpstr>Достигнуты ли цели урока?  На все ли основные вопросы вы теперь можете ответить?</vt:lpstr>
      <vt:lpstr>ДОМАШНЕЕ ЗАДАНИЕ</vt:lpstr>
      <vt:lpstr>Использованные ресурсы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АТМОСФЕРА</dc:title>
  <dc:creator>Admin</dc:creator>
  <cp:lastModifiedBy>HOME</cp:lastModifiedBy>
  <cp:revision>57</cp:revision>
  <dcterms:created xsi:type="dcterms:W3CDTF">2013-02-05T20:23:50Z</dcterms:created>
  <dcterms:modified xsi:type="dcterms:W3CDTF">2017-10-18T13:21:13Z</dcterms:modified>
</cp:coreProperties>
</file>