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sldIdLst>
    <p:sldId id="345" r:id="rId2"/>
    <p:sldId id="259" r:id="rId3"/>
    <p:sldId id="354" r:id="rId4"/>
    <p:sldId id="264" r:id="rId5"/>
    <p:sldId id="356" r:id="rId6"/>
    <p:sldId id="358" r:id="rId7"/>
    <p:sldId id="347" r:id="rId8"/>
    <p:sldId id="359" r:id="rId9"/>
    <p:sldId id="355" r:id="rId10"/>
    <p:sldId id="279" r:id="rId11"/>
    <p:sldId id="297" r:id="rId12"/>
    <p:sldId id="290" r:id="rId13"/>
    <p:sldId id="294" r:id="rId14"/>
    <p:sldId id="292" r:id="rId15"/>
    <p:sldId id="357" r:id="rId16"/>
    <p:sldId id="307" r:id="rId17"/>
    <p:sldId id="310" r:id="rId18"/>
    <p:sldId id="314" r:id="rId19"/>
    <p:sldId id="309" r:id="rId20"/>
    <p:sldId id="305" r:id="rId21"/>
    <p:sldId id="306" r:id="rId22"/>
    <p:sldId id="323" r:id="rId23"/>
    <p:sldId id="361" r:id="rId24"/>
    <p:sldId id="360" r:id="rId25"/>
    <p:sldId id="325" r:id="rId26"/>
    <p:sldId id="328" r:id="rId27"/>
    <p:sldId id="329" r:id="rId28"/>
    <p:sldId id="331" r:id="rId29"/>
    <p:sldId id="333" r:id="rId30"/>
    <p:sldId id="334" r:id="rId31"/>
    <p:sldId id="335" r:id="rId32"/>
    <p:sldId id="362" r:id="rId33"/>
    <p:sldId id="363" r:id="rId34"/>
    <p:sldId id="365" r:id="rId35"/>
    <p:sldId id="338" r:id="rId36"/>
    <p:sldId id="340" r:id="rId37"/>
    <p:sldId id="343" r:id="rId38"/>
    <p:sldId id="263" r:id="rId39"/>
    <p:sldId id="366" r:id="rId40"/>
    <p:sldId id="367" r:id="rId41"/>
    <p:sldId id="364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9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B28BC38-806B-4424-9C57-AD9E922DD303}" type="datetimeFigureOut">
              <a:rPr lang="ru-RU"/>
              <a:pPr/>
              <a:t>01.01.2007</a:t>
            </a:fld>
            <a:endParaRPr lang="ru-RU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C917776-F488-4D75-8036-226D46B1F3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223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35CA22F-C691-4DE2-B158-235BCADD1F89}" type="slidenum">
              <a:rPr lang="es-MX" sz="1200"/>
              <a:pPr algn="r"/>
              <a:t>37</a:t>
            </a:fld>
            <a:endParaRPr lang="es-MX" sz="120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8991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6BD24-BAB6-4B4B-9573-0357EA976E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42ABE-85B2-44B0-B825-F51CBEC23A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475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EE1FD-BF7A-4832-B937-2D53B8DAC2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4FD8B-506F-4D5A-BA0B-27790FDAF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338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784E1B3-A888-4034-B5C5-F4F57BDD2E90}" type="datetimeFigureOut">
              <a:rPr lang="ru-RU"/>
              <a:pPr/>
              <a:t>01.01.2007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B99C857-2AEF-4F8E-AE06-F0F06E3EEEB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2AE8-274B-483D-AB36-D541BA8E70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98B1C-41FC-482C-9160-D6D9881220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645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60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154870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049AF-31C6-43E0-8E2A-1E9D6884FE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9620A-6139-47F4-B918-0DE99BA7B3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06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D622-8353-4013-BDBB-98E4B16275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B4E3D-47FF-4E42-9BC5-6F9529B84B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599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26E45-01B3-47E7-8869-A0AE0B8828F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7633A-B945-4C6F-AFB1-FA5AC02716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40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D69EB-A85E-423F-85F2-467EEE64FB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76969-BD8B-4FC6-98A0-AA3A4B2912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3711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655C6-2C47-4F45-A716-EFFF354B58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6DE1-8B6C-40E4-AFB6-8DA3CCACE38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3581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473A6-A42F-45CE-9CE3-920ED642AC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6C798-B912-455B-84DB-13A06A4AFC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45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9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5963" y="4852988"/>
            <a:ext cx="1938337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6C9AEC-9669-46D6-BF14-AE5C1B7565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01.01.2007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5124B1-200C-4CAD-9892-CFC39C76C9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234576581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90488"/>
            <a:ext cx="1317625" cy="1285875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5615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0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5400" b="1" kern="120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rgbClr val="F6FBEA"/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Тема урока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9600" dirty="0" smtClean="0">
                <a:solidFill>
                  <a:srgbClr val="7030A0"/>
                </a:solidFill>
              </a:rPr>
              <a:t>Путешествие по материкам</a:t>
            </a:r>
            <a:endParaRPr lang="ru-RU" sz="9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 descr="Водяные капли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9939" name="Рисунок 2" descr="009_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00063"/>
            <a:ext cx="52355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64163" y="1268413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953735"/>
                </a:solidFill>
                <a:latin typeface="Verdana" pitchFamily="34" charset="0"/>
              </a:rPr>
              <a:t>1. Африка почти посередине</a:t>
            </a:r>
          </a:p>
          <a:p>
            <a:r>
              <a:rPr lang="ru-RU" b="1">
                <a:solidFill>
                  <a:srgbClr val="953735"/>
                </a:solidFill>
                <a:latin typeface="Verdana" pitchFamily="34" charset="0"/>
              </a:rPr>
              <a:t>пересекается экватором</a:t>
            </a:r>
          </a:p>
        </p:txBody>
      </p:sp>
      <p:pic>
        <p:nvPicPr>
          <p:cNvPr id="5" name="Рисунок 4" descr="11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7375" y="3357563"/>
            <a:ext cx="30003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64163" y="2708275"/>
            <a:ext cx="3600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solidFill>
                  <a:srgbClr val="953735"/>
                </a:solidFill>
                <a:latin typeface="Georgia" pitchFamily="18" charset="0"/>
              </a:rPr>
              <a:t>2. Большая часть лежит между тропиками, поэтому Африка самый жаркий материк.</a:t>
            </a:r>
          </a:p>
        </p:txBody>
      </p:sp>
      <p:pic>
        <p:nvPicPr>
          <p:cNvPr id="9" name="Рисунок 8" descr="28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75" y="1857375"/>
            <a:ext cx="4786313" cy="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28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75" y="4929188"/>
            <a:ext cx="4786313" cy="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92725" y="4652963"/>
            <a:ext cx="36718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solidFill>
                  <a:srgbClr val="953735"/>
                </a:solidFill>
                <a:latin typeface="Georgia" pitchFamily="18" charset="0"/>
              </a:rPr>
              <a:t>3. Крайняя северная и крайняя южная точки почти одинаково удалены от экватора</a:t>
            </a:r>
          </a:p>
        </p:txBody>
      </p:sp>
      <p:pic>
        <p:nvPicPr>
          <p:cNvPr id="13" name="Рисунок 12" descr="точка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71688" y="92868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точка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43188" y="550068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8" name="WordArt 12"/>
          <p:cNvSpPr>
            <a:spLocks noChangeArrowheads="1" noChangeShapeType="1" noTextEdit="1"/>
          </p:cNvSpPr>
          <p:nvPr/>
        </p:nvSpPr>
        <p:spPr bwMode="auto">
          <a:xfrm>
            <a:off x="250825" y="115888"/>
            <a:ext cx="871378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ОСОБЕННОСТИ Африки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 descr="Водяные капли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914400" y="1066800"/>
            <a:ext cx="7467600" cy="4495800"/>
            <a:chOff x="432" y="0"/>
            <a:chExt cx="5328" cy="4320"/>
          </a:xfrm>
        </p:grpSpPr>
        <p:pic>
          <p:nvPicPr>
            <p:cNvPr id="60423" name="Picture 7" descr="rel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2" y="0"/>
              <a:ext cx="5328" cy="4320"/>
            </a:xfrm>
            <a:prstGeom prst="rect">
              <a:avLst/>
            </a:prstGeom>
            <a:noFill/>
          </p:spPr>
        </p:pic>
        <p:sp>
          <p:nvSpPr>
            <p:cNvPr id="60424" name="Text Box 8"/>
            <p:cNvSpPr txBox="1">
              <a:spLocks noChangeArrowheads="1"/>
            </p:cNvSpPr>
            <p:nvPr/>
          </p:nvSpPr>
          <p:spPr bwMode="auto">
            <a:xfrm>
              <a:off x="625" y="0"/>
              <a:ext cx="4942" cy="1286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200" b="1">
                  <a:solidFill>
                    <a:schemeClr val="tx2"/>
                  </a:solidFill>
                  <a:latin typeface="Times New Roman" pitchFamily="18" charset="0"/>
                </a:rPr>
                <a:t>Вулкан Килиманджаро – высшая точка Африки.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400" b="1"/>
              <a:t>Бескрайние пески пустыни Сахара</a:t>
            </a:r>
            <a:br>
              <a:rPr lang="ru-RU" sz="3400" b="1"/>
            </a:br>
            <a:r>
              <a:rPr lang="ru-RU">
                <a:latin typeface="Times New Roman" pitchFamily="18" charset="0"/>
              </a:rPr>
              <a:t>                </a:t>
            </a:r>
          </a:p>
        </p:txBody>
      </p:sp>
      <p:pic>
        <p:nvPicPr>
          <p:cNvPr id="5120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28600" y="1524000"/>
            <a:ext cx="4038600" cy="4648200"/>
          </a:xfrm>
          <a:noFill/>
          <a:ln/>
        </p:spPr>
      </p:pic>
      <p:grpSp>
        <p:nvGrpSpPr>
          <p:cNvPr id="51204" name="Group 4"/>
          <p:cNvGrpSpPr>
            <a:grpSpLocks/>
          </p:cNvGrpSpPr>
          <p:nvPr/>
        </p:nvGrpSpPr>
        <p:grpSpPr bwMode="auto">
          <a:xfrm>
            <a:off x="4572000" y="1752600"/>
            <a:ext cx="4038600" cy="4267200"/>
            <a:chOff x="432" y="0"/>
            <a:chExt cx="5328" cy="4320"/>
          </a:xfrm>
        </p:grpSpPr>
        <p:pic>
          <p:nvPicPr>
            <p:cNvPr id="51205" name="Picture 5" descr="rel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2" y="0"/>
              <a:ext cx="5328" cy="4320"/>
            </a:xfrm>
            <a:prstGeom prst="rect">
              <a:avLst/>
            </a:prstGeom>
            <a:noFill/>
          </p:spPr>
        </p:pic>
        <p:sp>
          <p:nvSpPr>
            <p:cNvPr id="51206" name="Text Box 6"/>
            <p:cNvSpPr txBox="1">
              <a:spLocks noChangeArrowheads="1"/>
            </p:cNvSpPr>
            <p:nvPr/>
          </p:nvSpPr>
          <p:spPr bwMode="auto">
            <a:xfrm>
              <a:off x="480" y="239"/>
              <a:ext cx="5087" cy="6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3600" b="1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Пустыня Калахари </a:t>
            </a:r>
          </a:p>
        </p:txBody>
      </p:sp>
      <p:pic>
        <p:nvPicPr>
          <p:cNvPr id="552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1828800"/>
            <a:ext cx="7620000" cy="3962400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Times New Roman" pitchFamily="18" charset="0"/>
              </a:rPr>
              <a:t>Пустыня Намиб</a:t>
            </a:r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3400" y="1600200"/>
            <a:ext cx="3886200" cy="4530725"/>
          </a:xfrm>
          <a:noFill/>
          <a:ln/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1600200"/>
            <a:ext cx="381000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5638800" y="5943600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ru-RU" b="1">
                <a:latin typeface="Times New Roman" pitchFamily="18" charset="0"/>
              </a:rPr>
              <a:t>      Вельвичия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ncrypted-tbn0.gstatic.com/images?q=tbn:ANd9GcS5ugCfxIQ3iJycgfs7l9V6Js5GTK2ukqQow3jPKCbYmy8bMspwL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6" y="1219200"/>
            <a:ext cx="4035424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ata:image/jpeg;base64,/9j/4AAQSkZJRgABAQAAAQABAAD/2wCEAAkGBxIQEhQUEhQUFBQUFRQUFBUWFBUVFBQUFBQWFhUVFhQYHSggGBolGxQXITEhJSkrLi4uGB8zODMsNygtLisBCgoKDg0OGBAQGiwkHyUsLCwsLCwsLCwsLDQsLCwsLCwsLCwsLCwsLCwsLCwsLCwsLCwsLCwsLCwsLCwsLCwsLP/AABEIAMIBAwMBIgACEQEDEQH/xAAcAAACAwEBAQEAAAAAAAAAAAAAAwEEBQIGBwj/xAA9EAABAwIEAwYEBAMIAwEAAAABAAIRAxIEITFBBVFhEyJxgZGhBjKx8EJSwdEUcvEHFSNigpKi4TNj8lP/xAAZAQEBAAMBAAAAAAAAAAAAAAAAAQIDBAX/xAAnEQACAgIBBQABBAMAAAAAAAAAAQIRAxIhBBMxQVFCIjIzcRRSgf/aAAwDAQACEQMRAD8A1GMTWsXbWLsNXrnlC7VNqZaiEIKtUwmQohAcWotTLV1agFWKbUyEWoBcItTbVEKpkFwptTLUWq2BcKbUy1TalgVaptTLUWpYF2qYTLVNqtgVaphMtRalkF2otTYRCWBYai1MtU2pYFWqbUyFMJYFWrksT7VBalgquYluYrpalOYllKZYhWbEKWDoNXVqYGotWsyFwoITbUWpYFWqQxOtRCWQUGqbUy1TCtgVCmEy1TalgXai1MtRagF2qbUyEWpZBdqLU0NU2pYFWqbUy1EIBdim1MhEJYF2otTYRCWBdqLUyFMJYFWotTYRCtgXai1MhTalgXaotTYRalgUWrhzFYtUEJYKvZoVi1CWUXaptTLVNq12bKFBq6tTLUWpZiLtRCbai1LAqFNqZai1LILhTamWqYSwLtRamQphLAq1EJsIhLFC7VNqYAiFbILtU2rsBTalihdqm1d2qYSwLtRamWohLFC7UWpkItSxRxCLUy1EJYoXai1NtRalihVqLU2FMJYoTagtToUQlihNqhPtQlloUAiF3Cm1aLN1C7VNq7hEK2TU4tRau4Uwlk1OLUWruFKWNTi1EJkIISxqLhEJkKYTYmouEQmQiEsanEItTIRCWNTiEQu4RCWNTm1ELuEJY1OIRC7hEJsNTiFMLuEQmw1OIRC7hCbDU5hELqFMJY1OIRC7hEK2NTiEQu4RCWNTi1C7hSmw1PJ0+JPeM3EeBhJp42swm15zP4++PQ6eSw62Mcx2kDbM6emqvUMYHDqvE2yLmz29YPijdZx1wHeaJ6Ewl1fiUTDWa7nQLLulc1cOCDnB26xnCv8AkT9sx/x4ekb7ONc2giNQ6DPgR+q7HGZ0pkx/mE+4XlMNiYy0IiQepjI7rRweIB0Piq+oyx9hdPifo1v7/AIBpPz5EGPGY6+iss4xSP5gDvE/TNZeIALco81UpmPX0KLrJkfS4z1H8dS/O3wnP01XLuIUx+L2KxaZDtUVKQM56Kvrp/CLo4F/+/6Lbi9wY261hM96GidtZlaWHrNqNDmODmkSHAyD5rxOKoco+9Ql4Os+k4upG10m7cO5SND9wtuPqX+RrydKvxPfohefwHxJI/xmWj87O83zbqPdblDEMqCWODhzBn+i6o5E/ByyxOPkaiFAKmVdjHQmEQolEpsTUmEQiUSrsXUFMLmVMqbDUlEKJRKuw1JhCiUSmw1OoUKJQXJsNTpC5lEpsXUkoUSolNianSFEoTYup8rwlWlVAyZccy0EGI8NlYFMN03XzgVSMwSDqCDmFoYDitZha1zyWS0uuM92ZOZzA6rz3jfpnesi9o942omg3Rr09V4+vxwvuBhrdoMzsc8pGc7aL0HwpxF2JxuHpAQ2b3ZTlTBec+RDY81r0ZmsiL2IwcOIIzBIPrn9FDG2kOGThqeY6pPxdxB1HFOYYa0w8EHvEExmD1DvRYlLi9Qk94OAjYGZz9gsOS7xPYUa0tiVD2kjLXQCYEZ65ZrymE+InMjtGi1xytOY6wVZxPHi03McHty7uhHPNYuEkzPuxo32BwddJ8JMeitttdrodV5kfEtMtuAd1GQP9Vdw3xDQdABdP8s/RRwl8Kskfpo4/BXBthcy3SDl4kKo3DBrSWl5Ohl2bOreem+07p7OK0zudYAtMknQgLl/E8PMB7Z88vFZJySojcWzmrTgd3QjcnXKddDkc/6qvTwT5BpvLCIFwLgTrM55RkExvFaEfONYy0802nxehAN7QMtT3szsFmpSXgxai/Ijt68kOqXECCTN0DQZt019StbhHxIWQzEGZJiplkIyBAExO/VZeK4th4uDriJghp9Fn4jidBwEkT+IAHIrbjm78GqcY15PpVHEteA5rg4HcGQmXr5nw3Glhmk94/NaCRHMjQr0ONxOIFNhDovbddaSIDo0HrroQt7yUaVjs9VepvXiqmLrjWqNPynSdZt1zCZwVmLxDyxtQENa5zjuDHcAJG7oHryU7o7Z7G9AevPY2pVw73Nda9o7KHWkzeKkwAcxNP3VrD1XPa/NgDHBpcWEG52hzdoiyN+h219NcvR2g5rDLn/nbnn8v/aY4VYm5ucwTTDQTsAZWW0vhNYfTX7Ucx6oNYcwqVbBupmHVQC4AgdmDILjGd3RdDCuDyztBcMvkGWQJJ72max3l8MlCP0tdsOaj+IbzWcKdW5rTbJiZdBzGWUZbHXQqrjKdZr3BjmlokNPPrKKU36DjjXs2ziG8/ZcHFjr6LHrlzKReanfAksbTBzn806RnosevxN5pMqWmbiCIADbDqDOc6abbysZTmiqOM9cccBsVweINHl1H7qhhMQOydUfAiTABcWAjm0id1l43ENNNrg2lFQPi+5ocWsflrrAIPIXclr78jZ2oG27jbB/9N/dSvnuMdQDodSwEw35qlpi0RkdoiOYhCd2f0nbh8PIf3eefsV6LE/DRpYAVn/+SvVYxndgtpgOeTHNxY3y8SqHDmuFRhf3mBzS5o/EARI0W98R42rini58MbFlMB4ic3EyBJknPlC6HF2kadlVnjavDnbGTuNF6n+zDH0MLiXuxD+zcafZ0yRLQXOBcXOHy5NAnTM5rPfw4E6laHC+FUiSCHAECbQ2SRO5HUqyg6JGfJo/2y4Zt+Fr03Nc2ox7JaQQbHNLSCNZFQ+i+d06hGh1X0b4oczECm0tPcketo+XT8IzXnhwel+X3WMMb1LOaTPN1sS50SdNFxTkkaherZwel+X3KuDBs/KPVZ9tox3RR+HuFOqA32BsZE3AzPRaj+GCk4BrGOOstJgTkMzkTrkJVqi60ZR6pvbeC1vE2zYsiovfBnBm1sS0FgAY1z/AgQ3/AJFp8litwjRl2YBGviOkar2Hwdiuz7RwLbjaAHXDLPOWg8/YLK4wQ6q90slzzLWXAScyQHdVIwW1FlPi0ZDcOCILZ9Y+806lTn8ByOQO3LVNHn6lRRJEzLiTqTn6resSNDys4q4drsiyR10U08Ez/wDMekqzJXbQdyVtUI/DVKcn7OsPSa3Sn7R+i0KtcujIAwAN8gIGuQ0WdkNz6hR/EHl7hVxTMVJovvfmchGgkgmOvdC0MNxFlGmWsa6595JgAdz5cwehjx2WEyq86N9pVml2kH5QM9SAtWSC1o245vay/jce6oIyEhvKcgYOZ6owryGVG59+2e+NjOzllvrQc3sHhmhvEAMiXHwDQPcqJwjGrRWpyldF00hnIf8A7h+6AXd4N7siGktBLTnntvHoquK4kGD5XHxAP0Kpux1WpNkDoKbp9ZIWM6n7Mopx9HrquIfVLX2CA0BjQItDepJkyqj8a41nBzQ1waXE9oy4wR/mzyIleZZh8WQTkJ5iD4wqlXC1xqwGARPe0Oseg9AuOUJ2dMZRo3MbxprXvBgwGk1HSAXEmG935vl1GWizavHHk3Ndvo0frmd1mNpVJ/8AC7xh30hObhqkT2dT2y8plSXearkwqN3wWDxmtJglucmRsM4A+53XL8a90EgH+ZrfHQ6KuyuNHd0xkTM/TJMlutw8Ccz5eC5nGZnUvTNb+8iWNaCGASXNY1oD52dl0T3cUYxrWljoEwGta4DnGROfLlK87SM6T6ZesBWmAyAcu7JkW6mInmsLcTJSkb1PiVIiSM+tP/pQsYPaPx/X0UK7sy3PP4cZjxWpiC0tkHPwWSxw6qy6qI0917klZwJ0dSFc4fWDXTE9Fm9r0CbQxJBy+/ZGgmaPEK1xENhVQJ2S69ZxSO3ciXBG+S72Z6LsU/uFQFdydSq9QrTFovMpjl7rswNgqwf1UOY3c+5WJkmafB+KCk8nLMRsqmKxwc8mdTKVhS0HQGPFLdWE6D0VUVdklJ1RYbXHMe5/ROp1OU+hVI4wjl6IGPd0WyjW2ajWk7H0j6rrsnbNJ63NH6p3C+HVKrO0qPspnT8xHPPIDqtWlw6m0C68kgR3jBcRO22TvILnn1MIOrN0OnnJXRjPw7/whvmT+kJf8LWygsHPr56rX4yxtOkRRYHVngtpguOWWbySdB7mBusmpUdTZL3SWtl7ptY11pPIlwJachnEFa11MJ+2Zvp5x8JHbcHUPzPafIn6ppwZIj/Dkf8ArH6rLo8WL2hw0cARI2IlNHEHLo7MWaO9I0aeCAmSDJn5GHXlIyUHh7dj+n0WccW/8y5/in81Vhj8I8svpqUcAwfNDvGZ9ZTjhqewA8v+1iHEu5ldNrE7rNQSMdmbji0ACSOomfNdNxjBuT4rE7V3OUdqVdUTZm4Ma3qh2JnQn0CxBV6rttYpqhsy/Vh2Rud/paVSxWHZqaZI/kM+yY3EcwPNWGV1i4cFUjMZw2i4S1hBJyBuBIBiROa5xrgGwXWuIkNdnIkDXMACQfPzWhiqzJGbgWOBcWxaYE2ny+qRVaSbhoYDbpcSHBzi0jkAJic14nUSbm/h6WKP6TBqU3vMsgtOhh56HMHmhaIqUm5FzgRM68+mSFq3M6PPhw5Jrc9AUkHlCcAD/Ve+ecQm0nELiPuV1T+8z+ygG1qv3KUD4Lp4Hh6rjz9FQdtPh6LoOI/oVwB9zmoBjb1/ogLIcI0PoUGt0Pp+6QD0C5eTtA8lAWG1SNB7gJLnknX9Vx2jufof2K4c/wAfdVGLG3Kzw/CPrPDGDXXMZTvKW3BP7LtSIaTA1kxqQOUrc+FMqfaElrXNa9ptm5hGROR0gnLPNasuZRi6fJsxYXKSvwalarVzaWtgEMGbsh8oiE0YmoAO63YZk7A6zrp7FZfG+GVq7SHYhjGSX90Pbvu8zPIaaTnEKtTwbWuLC1jwKdvyS/vNggX5ZAA8tua8vVPk9Hagp8Sc1jq5NMAk2lx/C0uDQ3dxJD3R18FRFZ+Jo03AtDazqj5c1wFxuaQJGZaBbP8AlyVyrRa9oa6kXsaQG05BvBIFOmGNGQk/inTRFEVKvZhlFtNlEkHukimG6sGtpHLrKzVEtmPwzDvcXNY1z++9oLGm0dmbSOg7pM6Z+SsGQYORGvPLVb2DLTRJw1JkPuawNLQC1uUknnP4j6LPbg6tVjJptpOmTY17iQTkLdpMkGdBO66sXVVxLwcuTp75XkpB67FRVLjJBkOH4Tk4CTBLdRIE5pjAeq9BNNWjiap0y0HoaZXDRCa1ypiTKm4nZRcuhUQWS1pKYKSX2intPvJBZYDeq7B6qqKqntPvJUhoOwQjtAwF+ZOWw/FHPr1VvC0A19RoMODZ5kOdIBAjPKAPFUMHjg3JwlpInnAj2VlzhTa6pMdpAJjdlzh4EgNXj9Rhabvwet0+ROKryZ7qNpgQOmvvChVO2nP/AA/9RF3nJQsezj/2Mu7L4Yjctl12nh6FVg7kFNxH9T+y9U84sXeHoVN8bt9CVW7Xr/yR23X3QxLJqdQfBr0Sen0VftPH781BePuPpKCyyXH7I/VcjPb3H0Ve8fYhAcOn34IUtg/cypu6+x/dVL0dp/lH1QnJbFSNz/tQXDkf9rvqqva8z5ZlHaePuPqVlwQ7xNNrwAR6hSHGnBpksLRALSQR4Qlir9wocZWrJjUkzZDI00W8Zxuq4Car9tzq2I+iqjidd/cY935souPPOJy5BVK7ZWjw2k1trswRBn7+9V5sv0nbZXoYyrRqXFwn8wAyya26RuAPPeV6XgdauwOLnvFznkmBJkfNdGsAeYlYOLE1WgAFlSbgNA5s+cGAfCFsOx4pUx+Jozd/K0nJapz4VGO7KOC4tXYxohvzzJBPdBZcwEHe0SdctVcxfxDUe3NjpcbpY+JEi0CQSBkAc9ljY/ijGsLW52ucDyzAk9N/dajKnZU2XCTaNTBmNOnJbYq6v2HlpGTw5z3uqPe20udEA7CSNpOus+kLQYQNiPdV31ZM5DoIj0CZQY582jQSZO3RetFKMeTgk3KRYFXqp7TzS62Hc0SfP6+irdqFkpJ+GYOLXkvCr0+q67XqqPbKbydNTpzRySCi2XhU+wpFRcU8K4ZvkdN/NdAgEZF0nQNLj6Bc0+txxdLk3x6Wclfg6FWevhmnUGF5AbBJ55eXU+CuNwjqrfkIIEkHI+EK1hMPVabWkU2jNzw2M+Rcc3eK459fKXEeDqh0kY8vkQ3hrgy4ghwmZIDTn+HfT3SsZha1drKdMBwBiXPtYDEXENE9dSvXUOBPc2TLgRPeJB9E5vCqgEZCOX00yC5ZPLJ35OiKjFUYND4QoBouc9ztyDaCd4EZBC9OzBEACPdCaT+F/QfDZH2UB3T2Va/x9kX9PWP3Xt2eXRZNUDWPRHbDkfLJVxU5QjtD9kqWKLF/Jp8yoDvuQq5d4+qi77JCoLN3SfvqpNTw9D+iqz0CLuiCiwanh6FHaDp6fukD70Rf4qFHir0Reeg+/FJuKkO+4VIODubvdTcPHzKRcjtOvpmrZKL+Gwt+4A+8lo4PA3DuuyOWWxGX2PFUcDjZhts9Y+wnVWloc5ocx0gCXd0xmbgR7iF5fUOVtPwdUfBxXwNZjoAzMG6Ja6110yOm3iqmLqvqMs0doDzum6Ry191pDHVHfO8WtBkgwMw5ucGeXkVTdhmVCbXPDdHlpExIm2fPVc8b42LQs8Pa1r7hc4kEmZmYLsgcvforOKw76lRlpJa5oc4zMCcx4z7lPdQpNbFIvtiA5x7ziI203VYYR7GGddfm70bZbfWZ0WxTadp8ko1DhW04c8iRoARAEaRqct8jvloO+3bTIeRIMlsbgz3Y31CzcO/uS5zGtiIzLp1k5/MeflnvVx3H2w1jCXWjIltpDo/f9FjJ5JcWWkJxXxA5zstJznkBH7JtHid4sazKSC7cSIkHTJefqBziXEgSdN8+ibg3xkXFoP5YJIG0czC6FGlwF5PWcOwRdEmSZzukunkd163huBYwGNhMkZ+J321Xm+G4+kxjQwietpcTzJ3Mp9XjDyLBk056a9Oa5Zzd8nUqrhBinFzjr0jryCs8MqOpXAfM7S1txH80HTpKyqnErQ6GyA24knQDUk+E+i1PhbFfxVEubFPMtkZuBk5wcp8isIwnW3oNrhI9LRZu6ZM9M1r8Hwd7gYyBk+WyngXCbhL5cGwM9SY3K32Ye3TLwyW/FgrlmqWTZVE7cQec+SU4qXUoS3HoukxILOqFx5e6EKfmwGev36Kbo3H35JJdz981IcuuzkGdoOcqQ770S7z9n90Xn7/6VslDJ8kX9Uu8/wBT+iDU5x6oKG3/AHCJKTei/p9f0UsUNBXQck3dPY/qi7oPqgocXBRf4pN/X0R2h6+qtiixKLwq8rtkc/0UbFHqOHYYNaHQ4nlsZHQSualVxf8ANEbOpunMHIEHL2VThlao4WMnP8QaXO23Gy9FXa2nTkwXkAagAxpqCXHNeRnbU7fJ1xXBj8QDn2302SPmhgk5buIkDMZ9dt4oYllUBgbTa9oyiBrrloSDy1nnqx+Mc9wmNHZgA5tnL9I67qhXqvDe0pDvv7rXACBnLhmNQAfqsYq1TLXJapUmU3g3l0NMkgjPUEaHbmPNc4bECu4/4jmtBJMhrjy7sgRrqSrXCqFKq5tPEloqvDrS3MHTWdHamd/rQ4vhBTvY0AlgiWmDJ73eaBInLWBkqmm69hrgDwZjQS+o6BMBzIkHqCW+6z8XUpHugE73gNJ0ORzBAkKvw6q2753Ny0JJB0yjIHfdWsW0iYBjYiY12OkLdTT5Zh5M3DURUcQ8hobrn5aruvTotdAJLYzImSq1N5a/IySdzr4qalcgnMcjEHxhbqdk4NfheMo08gwBxOR+Yx4r0GBwVTEQKbRG7nd0eXVeXwOMDSC4NqMu3b3xERImB5Tur9XEGs4uF5/1EjwyyEDxXPPHybo5KVHqOM8Fotwbmio68EOc5sNug/IeYTvgYU2iwEXPc55G9oAiQMtSeWq8ZVqA88uZle3/ALN+B1ajxVJc1jpDQcy5sZvz0A0HM9NeiEajTOfPN09fPhH1Lg9OKQnefv29lbcF21gAAGg0UOCyfJljhpBR+CnJTynkJVUIbBNqF0hQUfllpXbShC6TlZ2uJQhUh0NlLtUIVKQVw05oQsQMeFwEIVBMqQhCIFt7RYxSwIQtXozR6P4bMwNrhlto79l3iTNZ85w0xO2R05KULysn8rOqP7SnwsSKc5yc+veAWx8IUGOwwua13eccwDnlnnuhCub9j/skPKMzi7ALnAAOFUQYzHep6HZT8UNBfTJzN5EnWJOU8lCFnH8f6JLwzOxVMAZADJp03uifRVMH8rxsHwBsB0QhbPxJDyYx3/1fqhwzPj+6hC6Ua2XMC0XtyC3ONG0hoybAMDITzhCFrl+5GUfDM9q/RXwuwAEAAANYAAIAGeQQhbjlyfyw/wCmy5QhCiOxiykvQhT0QSShCFD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IQEhQUEhQUFBQUFRQUFBUWFBUVFBQUFBQWFhUVFhQYHSggGBolGxQXITEhJSkrLi4uGB8zODMsNygtLisBCgoKDg0OGBAQGiwkHyUsLCwsLCwsLCwsLDQsLCwsLCwsLCwsLCwsLCwsLCwsLCwsLCwsLCwsLCwsLCwsLCwsLP/AABEIAMIBAwMBIgACEQEDEQH/xAAcAAACAwEBAQEAAAAAAAAAAAAAAwEEBQIGBwj/xAA9EAABAwIEAwYEBAMIAwEAAAABAAIRAxIEITFBBVFhEyJxgZGhBjKx8EJSwdEUcvEHFSNigpKi4TNj8lP/xAAZAQEBAAMBAAAAAAAAAAAAAAAAAQIDBAX/xAAnEQACAgIBBQABBAMAAAAAAAAAAQIRAxIhBBMxQVFCIjIzcRRSgf/aAAwDAQACEQMRAD8A1GMTWsXbWLsNXrnlC7VNqZaiEIKtUwmQohAcWotTLV1agFWKbUyEWoBcItTbVEKpkFwptTLUWq2BcKbUy1TalgVaptTLUWpYF2qYTLVNqtgVaphMtRalkF2otTYRCWBYai1MtU2pYFWqbUyFMJYFWrksT7VBalgquYluYrpalOYllKZYhWbEKWDoNXVqYGotWsyFwoITbUWpYFWqQxOtRCWQUGqbUy1TCtgVCmEy1TalgXai1MtRagF2qbUyEWpZBdqLU0NU2pYFWqbUy1EIBdim1MhEJYF2otTYRCWBdqLUyFMJYFWotTYRCtgXai1MhTalgXaotTYRalgUWrhzFYtUEJYKvZoVi1CWUXaptTLVNq12bKFBq6tTLUWpZiLtRCbai1LAqFNqZai1LILhTamWqYSwLtRamQphLAq1EJsIhLFC7VNqYAiFbILtU2rsBTalihdqm1d2qYSwLtRamWohLFC7UWpkItSxRxCLUy1EJYoXai1NtRalihVqLU2FMJYoTagtToUQlihNqhPtQlloUAiF3Cm1aLN1C7VNq7hEK2TU4tRau4Uwlk1OLUWruFKWNTi1EJkIISxqLhEJkKYTYmouEQmQiEsanEItTIRCWNTiEQu4RCWNTm1ELuEJY1OIRC7hEJsNTiFMLuEQmw1OIRC7hCbDU5hELqFMJY1OIRC7hEK2NTiEQu4RCWNTi1C7hSmw1PJ0+JPeM3EeBhJp42swm15zP4++PQ6eSw62Mcx2kDbM6emqvUMYHDqvE2yLmz29YPijdZx1wHeaJ6Ewl1fiUTDWa7nQLLulc1cOCDnB26xnCv8AkT9sx/x4ekb7ONc2giNQ6DPgR+q7HGZ0pkx/mE+4XlMNiYy0IiQepjI7rRweIB0Piq+oyx9hdPifo1v7/AIBpPz5EGPGY6+iss4xSP5gDvE/TNZeIALco81UpmPX0KLrJkfS4z1H8dS/O3wnP01XLuIUx+L2KxaZDtUVKQM56Kvrp/CLo4F/+/6Lbi9wY261hM96GidtZlaWHrNqNDmODmkSHAyD5rxOKoco+9Ql4Os+k4upG10m7cO5SND9wtuPqX+RrydKvxPfohefwHxJI/xmWj87O83zbqPdblDEMqCWODhzBn+i6o5E/ByyxOPkaiFAKmVdjHQmEQolEpsTUmEQiUSrsXUFMLmVMqbDUlEKJRKuw1JhCiUSmw1OoUKJQXJsNTpC5lEpsXUkoUSolNianSFEoTYup8rwlWlVAyZccy0EGI8NlYFMN03XzgVSMwSDqCDmFoYDitZha1zyWS0uuM92ZOZzA6rz3jfpnesi9o942omg3Rr09V4+vxwvuBhrdoMzsc8pGc7aL0HwpxF2JxuHpAQ2b3ZTlTBec+RDY81r0ZmsiL2IwcOIIzBIPrn9FDG2kOGThqeY6pPxdxB1HFOYYa0w8EHvEExmD1DvRYlLi9Qk94OAjYGZz9gsOS7xPYUa0tiVD2kjLXQCYEZ65ZrymE+InMjtGi1xytOY6wVZxPHi03McHty7uhHPNYuEkzPuxo32BwddJ8JMeitttdrodV5kfEtMtuAd1GQP9Vdw3xDQdABdP8s/RRwl8Kskfpo4/BXBthcy3SDl4kKo3DBrSWl5Ohl2bOreem+07p7OK0zudYAtMknQgLl/E8PMB7Z88vFZJySojcWzmrTgd3QjcnXKddDkc/6qvTwT5BpvLCIFwLgTrM55RkExvFaEfONYy0802nxehAN7QMtT3szsFmpSXgxai/Ijt68kOqXECCTN0DQZt019StbhHxIWQzEGZJiplkIyBAExO/VZeK4th4uDriJghp9Fn4jidBwEkT+IAHIrbjm78GqcY15PpVHEteA5rg4HcGQmXr5nw3Glhmk94/NaCRHMjQr0ONxOIFNhDovbddaSIDo0HrroQt7yUaVjs9VepvXiqmLrjWqNPynSdZt1zCZwVmLxDyxtQENa5zjuDHcAJG7oHryU7o7Z7G9AevPY2pVw73Nda9o7KHWkzeKkwAcxNP3VrD1XPa/NgDHBpcWEG52hzdoiyN+h219NcvR2g5rDLn/nbnn8v/aY4VYm5ucwTTDQTsAZWW0vhNYfTX7Ucx6oNYcwqVbBupmHVQC4AgdmDILjGd3RdDCuDyztBcMvkGWQJJ72max3l8MlCP0tdsOaj+IbzWcKdW5rTbJiZdBzGWUZbHXQqrjKdZr3BjmlokNPPrKKU36DjjXs2ziG8/ZcHFjr6LHrlzKReanfAksbTBzn806RnosevxN5pMqWmbiCIADbDqDOc6abbysZTmiqOM9cccBsVweINHl1H7qhhMQOydUfAiTABcWAjm0id1l43ENNNrg2lFQPi+5ocWsflrrAIPIXclr78jZ2oG27jbB/9N/dSvnuMdQDodSwEw35qlpi0RkdoiOYhCd2f0nbh8PIf3eefsV6LE/DRpYAVn/+SvVYxndgtpgOeTHNxY3y8SqHDmuFRhf3mBzS5o/EARI0W98R42rini58MbFlMB4ic3EyBJknPlC6HF2kadlVnjavDnbGTuNF6n+zDH0MLiXuxD+zcafZ0yRLQXOBcXOHy5NAnTM5rPfw4E6laHC+FUiSCHAECbQ2SRO5HUqyg6JGfJo/2y4Zt+Fr03Nc2ox7JaQQbHNLSCNZFQ+i+d06hGh1X0b4oczECm0tPcketo+XT8IzXnhwel+X3WMMb1LOaTPN1sS50SdNFxTkkaherZwel+X3KuDBs/KPVZ9tox3RR+HuFOqA32BsZE3AzPRaj+GCk4BrGOOstJgTkMzkTrkJVqi60ZR6pvbeC1vE2zYsiovfBnBm1sS0FgAY1z/AgQ3/AJFp8litwjRl2YBGviOkar2Hwdiuz7RwLbjaAHXDLPOWg8/YLK4wQ6q90slzzLWXAScyQHdVIwW1FlPi0ZDcOCILZ9Y+806lTn8ByOQO3LVNHn6lRRJEzLiTqTn6resSNDys4q4drsiyR10U08Ez/wDMekqzJXbQdyVtUI/DVKcn7OsPSa3Sn7R+i0KtcujIAwAN8gIGuQ0WdkNz6hR/EHl7hVxTMVJovvfmchGgkgmOvdC0MNxFlGmWsa6595JgAdz5cwehjx2WEyq86N9pVml2kH5QM9SAtWSC1o245vay/jce6oIyEhvKcgYOZ6owryGVG59+2e+NjOzllvrQc3sHhmhvEAMiXHwDQPcqJwjGrRWpyldF00hnIf8A7h+6AXd4N7siGktBLTnntvHoquK4kGD5XHxAP0Kpux1WpNkDoKbp9ZIWM6n7Mopx9HrquIfVLX2CA0BjQItDepJkyqj8a41nBzQ1waXE9oy4wR/mzyIleZZh8WQTkJ5iD4wqlXC1xqwGARPe0Oseg9AuOUJ2dMZRo3MbxprXvBgwGk1HSAXEmG935vl1GWizavHHk3Ndvo0frmd1mNpVJ/8AC7xh30hObhqkT2dT2y8plSXearkwqN3wWDxmtJglucmRsM4A+53XL8a90EgH+ZrfHQ6KuyuNHd0xkTM/TJMlutw8Ccz5eC5nGZnUvTNb+8iWNaCGASXNY1oD52dl0T3cUYxrWljoEwGta4DnGROfLlK87SM6T6ZesBWmAyAcu7JkW6mInmsLcTJSkb1PiVIiSM+tP/pQsYPaPx/X0UK7sy3PP4cZjxWpiC0tkHPwWSxw6qy6qI0917klZwJ0dSFc4fWDXTE9Fm9r0CbQxJBy+/ZGgmaPEK1xENhVQJ2S69ZxSO3ciXBG+S72Z6LsU/uFQFdydSq9QrTFovMpjl7rswNgqwf1UOY3c+5WJkmafB+KCk8nLMRsqmKxwc8mdTKVhS0HQGPFLdWE6D0VUVdklJ1RYbXHMe5/ROp1OU+hVI4wjl6IGPd0WyjW2ajWk7H0j6rrsnbNJ63NH6p3C+HVKrO0qPspnT8xHPPIDqtWlw6m0C68kgR3jBcRO22TvILnn1MIOrN0OnnJXRjPw7/whvmT+kJf8LWygsHPr56rX4yxtOkRRYHVngtpguOWWbySdB7mBusmpUdTZL3SWtl7ptY11pPIlwJachnEFa11MJ+2Zvp5x8JHbcHUPzPafIn6ppwZIj/Dkf8ArH6rLo8WL2hw0cARI2IlNHEHLo7MWaO9I0aeCAmSDJn5GHXlIyUHh7dj+n0WccW/8y5/in81Vhj8I8svpqUcAwfNDvGZ9ZTjhqewA8v+1iHEu5ldNrE7rNQSMdmbji0ACSOomfNdNxjBuT4rE7V3OUdqVdUTZm4Ma3qh2JnQn0CxBV6rttYpqhsy/Vh2Rud/paVSxWHZqaZI/kM+yY3EcwPNWGV1i4cFUjMZw2i4S1hBJyBuBIBiROa5xrgGwXWuIkNdnIkDXMACQfPzWhiqzJGbgWOBcWxaYE2ny+qRVaSbhoYDbpcSHBzi0jkAJic14nUSbm/h6WKP6TBqU3vMsgtOhh56HMHmhaIqUm5FzgRM68+mSFq3M6PPhw5Jrc9AUkHlCcAD/Ve+ecQm0nELiPuV1T+8z+ygG1qv3KUD4Lp4Hh6rjz9FQdtPh6LoOI/oVwB9zmoBjb1/ogLIcI0PoUGt0Pp+6QD0C5eTtA8lAWG1SNB7gJLnknX9Vx2jufof2K4c/wAfdVGLG3Kzw/CPrPDGDXXMZTvKW3BP7LtSIaTA1kxqQOUrc+FMqfaElrXNa9ptm5hGROR0gnLPNasuZRi6fJsxYXKSvwalarVzaWtgEMGbsh8oiE0YmoAO63YZk7A6zrp7FZfG+GVq7SHYhjGSX90Pbvu8zPIaaTnEKtTwbWuLC1jwKdvyS/vNggX5ZAA8tua8vVPk9Hagp8Sc1jq5NMAk2lx/C0uDQ3dxJD3R18FRFZ+Jo03AtDazqj5c1wFxuaQJGZaBbP8AlyVyrRa9oa6kXsaQG05BvBIFOmGNGQk/inTRFEVKvZhlFtNlEkHukimG6sGtpHLrKzVEtmPwzDvcXNY1z++9oLGm0dmbSOg7pM6Z+SsGQYORGvPLVb2DLTRJw1JkPuawNLQC1uUknnP4j6LPbg6tVjJptpOmTY17iQTkLdpMkGdBO66sXVVxLwcuTp75XkpB67FRVLjJBkOH4Tk4CTBLdRIE5pjAeq9BNNWjiap0y0HoaZXDRCa1ypiTKm4nZRcuhUQWS1pKYKSX2intPvJBZYDeq7B6qqKqntPvJUhoOwQjtAwF+ZOWw/FHPr1VvC0A19RoMODZ5kOdIBAjPKAPFUMHjg3JwlpInnAj2VlzhTa6pMdpAJjdlzh4EgNXj9Rhabvwet0+ROKryZ7qNpgQOmvvChVO2nP/AA/9RF3nJQsezj/2Mu7L4Yjctl12nh6FVg7kFNxH9T+y9U84sXeHoVN8bt9CVW7Xr/yR23X3QxLJqdQfBr0Sen0VftPH781BePuPpKCyyXH7I/VcjPb3H0Ve8fYhAcOn34IUtg/cypu6+x/dVL0dp/lH1QnJbFSNz/tQXDkf9rvqqva8z5ZlHaePuPqVlwQ7xNNrwAR6hSHGnBpksLRALSQR4Qlir9wocZWrJjUkzZDI00W8Zxuq4Car9tzq2I+iqjidd/cY935souPPOJy5BVK7ZWjw2k1trswRBn7+9V5sv0nbZXoYyrRqXFwn8wAyya26RuAPPeV6XgdauwOLnvFznkmBJkfNdGsAeYlYOLE1WgAFlSbgNA5s+cGAfCFsOx4pUx+Jozd/K0nJapz4VGO7KOC4tXYxohvzzJBPdBZcwEHe0SdctVcxfxDUe3NjpcbpY+JEi0CQSBkAc9ljY/ijGsLW52ucDyzAk9N/dajKnZU2XCTaNTBmNOnJbYq6v2HlpGTw5z3uqPe20udEA7CSNpOus+kLQYQNiPdV31ZM5DoIj0CZQY582jQSZO3RetFKMeTgk3KRYFXqp7TzS62Hc0SfP6+irdqFkpJ+GYOLXkvCr0+q67XqqPbKbydNTpzRySCi2XhU+wpFRcU8K4ZvkdN/NdAgEZF0nQNLj6Bc0+txxdLk3x6Wclfg6FWevhmnUGF5AbBJ55eXU+CuNwjqrfkIIEkHI+EK1hMPVabWkU2jNzw2M+Rcc3eK459fKXEeDqh0kY8vkQ3hrgy4ghwmZIDTn+HfT3SsZha1drKdMBwBiXPtYDEXENE9dSvXUOBPc2TLgRPeJB9E5vCqgEZCOX00yC5ZPLJ35OiKjFUYND4QoBouc9ztyDaCd4EZBC9OzBEACPdCaT+F/QfDZH2UB3T2Va/x9kX9PWP3Xt2eXRZNUDWPRHbDkfLJVxU5QjtD9kqWKLF/Jp8yoDvuQq5d4+qi77JCoLN3SfvqpNTw9D+iqz0CLuiCiwanh6FHaDp6fukD70Rf4qFHir0Reeg+/FJuKkO+4VIODubvdTcPHzKRcjtOvpmrZKL+Gwt+4A+8lo4PA3DuuyOWWxGX2PFUcDjZhts9Y+wnVWloc5ocx0gCXd0xmbgR7iF5fUOVtPwdUfBxXwNZjoAzMG6Ja6110yOm3iqmLqvqMs0doDzum6Ry191pDHVHfO8WtBkgwMw5ucGeXkVTdhmVCbXPDdHlpExIm2fPVc8b42LQs8Pa1r7hc4kEmZmYLsgcvforOKw76lRlpJa5oc4zMCcx4z7lPdQpNbFIvtiA5x7ziI203VYYR7GGddfm70bZbfWZ0WxTadp8ko1DhW04c8iRoARAEaRqct8jvloO+3bTIeRIMlsbgz3Y31CzcO/uS5zGtiIzLp1k5/MeflnvVx3H2w1jCXWjIltpDo/f9FjJ5JcWWkJxXxA5zstJznkBH7JtHid4sazKSC7cSIkHTJefqBziXEgSdN8+ibg3xkXFoP5YJIG0czC6FGlwF5PWcOwRdEmSZzukunkd163huBYwGNhMkZ+J321Xm+G4+kxjQwietpcTzJ3Mp9XjDyLBk056a9Oa5Zzd8nUqrhBinFzjr0jryCs8MqOpXAfM7S1txH80HTpKyqnErQ6GyA24knQDUk+E+i1PhbFfxVEubFPMtkZuBk5wcp8isIwnW3oNrhI9LRZu6ZM9M1r8Hwd7gYyBk+WyngXCbhL5cGwM9SY3K32Ye3TLwyW/FgrlmqWTZVE7cQec+SU4qXUoS3HoukxILOqFx5e6EKfmwGev36Kbo3H35JJdz981IcuuzkGdoOcqQ770S7z9n90Xn7/6VslDJ8kX9Uu8/wBT+iDU5x6oKG3/AHCJKTei/p9f0UsUNBXQck3dPY/qi7oPqgocXBRf4pN/X0R2h6+qtiixKLwq8rtkc/0UbFHqOHYYNaHQ4nlsZHQSualVxf8ANEbOpunMHIEHL2VThlao4WMnP8QaXO23Gy9FXa2nTkwXkAagAxpqCXHNeRnbU7fJ1xXBj8QDn2302SPmhgk5buIkDMZ9dt4oYllUBgbTa9oyiBrrloSDy1nnqx+Mc9wmNHZgA5tnL9I67qhXqvDe0pDvv7rXACBnLhmNQAfqsYq1TLXJapUmU3g3l0NMkgjPUEaHbmPNc4bECu4/4jmtBJMhrjy7sgRrqSrXCqFKq5tPEloqvDrS3MHTWdHamd/rQ4vhBTvY0AlgiWmDJ73eaBInLWBkqmm69hrgDwZjQS+o6BMBzIkHqCW+6z8XUpHugE73gNJ0ORzBAkKvw6q2753Ny0JJB0yjIHfdWsW0iYBjYiY12OkLdTT5Zh5M3DURUcQ8hobrn5aruvTotdAJLYzImSq1N5a/IySdzr4qalcgnMcjEHxhbqdk4NfheMo08gwBxOR+Yx4r0GBwVTEQKbRG7nd0eXVeXwOMDSC4NqMu3b3xERImB5Tur9XEGs4uF5/1EjwyyEDxXPPHybo5KVHqOM8Fotwbmio68EOc5sNug/IeYTvgYU2iwEXPc55G9oAiQMtSeWq8ZVqA88uZle3/ALN+B1ajxVJc1jpDQcy5sZvz0A0HM9NeiEajTOfPN09fPhH1Lg9OKQnefv29lbcF21gAAGg0UOCyfJljhpBR+CnJTynkJVUIbBNqF0hQUfllpXbShC6TlZ2uJQhUh0NlLtUIVKQVw05oQsQMeFwEIVBMqQhCIFt7RYxSwIQtXozR6P4bMwNrhlto79l3iTNZ85w0xO2R05KULysn8rOqP7SnwsSKc5yc+veAWx8IUGOwwua13eccwDnlnnuhCub9j/skPKMzi7ALnAAOFUQYzHep6HZT8UNBfTJzN5EnWJOU8lCFnH8f6JLwzOxVMAZADJp03uifRVMH8rxsHwBsB0QhbPxJDyYx3/1fqhwzPj+6hC6Ua2XMC0XtyC3ONG0hoybAMDITzhCFrl+5GUfDM9q/RXwuwAEAAANYAAIAGeQQhbjlyfyw/wCmy5QhCiOxiykvQhT0QSShCFDI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data:image/jpeg;base64,/9j/4AAQSkZJRgABAQAAAQABAAD/2wCEAAkGBhQSERUUEhQUFRUVGBcaGBgYGBgYGhocFxcXFBcXGBcXHCYfGBojGRQXHy8gJCcpLCwsFx4xNTAqNSYrLCkBCQoKDgwOGg8PGikkHyQpKSksLCkpKSwpLCwsLCwpLCwsLCwsLCksLCkpLCwpLCwsKSwsLCwsLCksLCwsLCwsLP/AABEIALcBFAMBIgACEQEDEQH/xAAbAAACAwEBAQAAAAAAAAAAAAACAwABBAUGB//EADoQAAEDAgMFBQcDAwQDAAAAAAEAAhEDIQQxQQUSUWFxIoGRofATMkKxwdHhBhRSgpLxIzNichVDg//EABkBAAMBAQEAAAAAAAAAAAAAAAABAgMEBf/EACgRAAICAgICAQMEAwAAAAAAAAABAhESIQMxQVETBBSBMnGR8CNCUv/aAAwDAQACEQMRAD8A7FYLLUC11As7whmJzsWwmGjN5DR1Jj7L6UWMbTbTBADQGjo0AZdy+ZYuqRUaRm2/fomN2lUjMkd/ritYQtWRLkxdHu8Qx292CwzcAgafhc9uEqlx7bRImYHyXm//ADNYNs4w05jmPsku2pU3YmL99ufetVFmbmj0dRlcWNQQc/oUuphKxuak30yHgvPOxzx8btB65JZ2lUBs5ydMnJHpqLK26e0CNQTNomydgWGBvGCIiNRlfQrydPaj/wCRn7Jw2xJlxPy+STTGpo9zSx4ZDZ8LdFu/eMmzgvn5oVM5AE2M6G8oa+OAgOmQbkXBtNioxsvOj6EcU0tuRneyzFjCIAavnw268Dd3junujqFpofqhzR2ofFgfKOkIwYfIj2hqhrZ3BbJ0c/JZMTjhukkOERlGpznRebH6qHsy3dInWZ+aZU/UFJ1MCHTbX5HIIxY80dxm0WEDtOngdY58U+lVY4WLg4cfqvMjaQ3gN5htAJEWzMnjz5JtHa7vgLeznMkG1oAubIoMjt4oB9g8h2l/Mj6pNDDmTvE2tEyuNU246oJdRDgDJIB7J4zFrLPiNu0y0QHj/jcDuIJkIpickdutgO1Ac6Mxr/hDVwrT153nkZXAq7fy3S62d8xz5peM2zvEQSOWfemkyconQxMts4eWXeFlfVbHvAnw81kO03FvacZ0JHkQsb6pN5Duk/JWiGzoNrSjZUnIrnNORAgHvP4700MeD8UHI8enFDEb948fklnEH0EutRqNMbxA5j8XS/bOGcHu4KLGMOKPHyVfuCdZSTi+Q7kt1Zs3t32VWTZoLylOcVTQYkR4pVVx5eKMgsGq8rLWcrqvSXFXYGZ77q1H0rqIyQz6S4LM9aaixYypDCuI7DiYit2yZQmuI97uv64LBVqySgNRdcVSOKUrZvOI5lAMRzWP2irfTIs2CrfP1wVOr3zWQuUbJyRYDzVRUyTlHrlmtVPYL90PquZRYdXm5H/Fg7TknF1aMRTFQ5dp0NB49hoJH9ynL0Xj7CY58DKBoho4wg3hwm+XhxCyb2u7b+qPGVpbi6Z96kerahHk8OSsPyStWBfJ7IJ8E8YTe/2y2oOrWu/tN/mFkc+mTnUb13Xact3VR1CnH+7fgabvmJSsB78OALl7OO80xnBgj7J+ENFm8arvaW7LWh7ZOkm1krZGKp0nbxqVObWN94cHF3ZjuPcl7VxzKr5YwUxwAieZOU9AEm/BWlst2Ja7OGxluj5yJPeUDqoPu6cbE+FisxqgRA63Q+16ef3RZJspTxI6eoS6r3ZGSOaU7E6BoHMT91fsxmTY8/xZLKuw0E2sQFTCDm6PNLLrW8dVYxRB49Qqv0KjQ6m28Om/SR0VVC0ZEg+riyCWnItHd/lIqVI4EeuSV2M1jaDjqeFyD81qo7ccRukSOEj6rlF7TlI8x91KOdoPlCToabPQUseIM719PRiFodVp7oLHQdQTn+VwRXjMmOPrknVqQsZz7uiy/cuzTiKRBB3Wjm3XwSn4ExdhGsifRSi6Mj53/K0M2jUbAz5H1ZNTZOhDKYGU/noqdhwTG9E8R9in1NoXlzRbl9k39zTq5tDSddCqyCkZjgG3G8AeeR+oXOxOFLc2+BXpKOOolu48cp+xC5mNwQFQDf7PGb9FSkNo4j6Rn3T4qLoYnCgOjfJ5gH1KieQqPcVVxdvV91keuC7VReV/UVeXR6ssVtnTJ0jj7/RVvHh5KxCT7QgyuizkoM1I0RCokurrVsraLKVVr6lMVWDNpjuI5gosEkM/Y1S0OFN5bxDSR4gLt/pnHVcO4j9v7QE6iHCBFnkWHIqtv/qaligxu9VpMaPc3GuE37VnjKwjwXMaMM0e7WeZ1DKYjlJcs23Wy6UXaO7tnZdJ1N1b2p9pIllSpTe6JjNp4XjkvNVGkfEzxCc/HUJ7OHtrNQz4taAvVbK2HhatJtT2T2B29MvJaN0wZcbQYsYUt0Vjm9HkadVsdpxceAnvnJIxGIBNgGhbP1BhKNOoRRqF47jHLeGfVck3TVdmTT6Gm+qNrOaztRteNbp2JI0TwQlLFQTwT3VGcT68VDlRQveVGfV02m1hyJQupoyFQEd6FzoWhuEBN3FT9iNHFHyIKYhtSUQr6DzVHCuGneIKttPeNw6eUKskFM04fcvvAytOINHdhtnZz5egsmIYGtgz1/PA3WP2kHM9CVF35K6Og2gwAyQ4+vunteIsLd0flciSYiTfU/hNp4hws6Y5x8ykwTN4cHcW9QhLTzOnh3rPh63ajez0J8O9bKVaDbTvUN0V2QPPxAz64JjMM94kdqOGfFA6oTcosPXgz5ceIU2PQsuOQNuaDc4FUagnkmCm1wsSD3QmmKrFOeILSOiQ9trFOqsIMahbKGwqjm7wLek3PcrUhYnJZWqAQCYUWgYZ9+zkVE8mKme5rugErwm1q5NUzlbzvPmvY7VrbrCvCVG7zjBJKcTbk6or2qZhcO6q8U6bS5zjAHH8arbsv9N165/022Fi6YaOrj8gvVYfB09ltNWq41Kjhuta0QOMybgWje56qsl4IjBvb6PP4j9LtokDEVTv5llJu9A0LnuIaFkH7Vhyc/8A7PPiQxo+axbS2k6tUdUfm5xdAyEp2F/T9eoJbTdB5H5xCTb8sTf/ACjrVNvYabYWhH9ZOWhkQlH9Q0cv2lGNffcfEvCxv/S2Ibf2bu4E+QQs/T1Ym7Xj+hynXsLl/UanbZYCPZ06Tf8A5NcfGoXFXjMa+s2HukczYRwaLBXT/TDxc7zQNXEMHmm1tlU22qVmh3BkvPjYBZt+h1J9nNdg2gZz4fRCcGToB66Lp4N+GDgzcquLjG84tFzYdmfqujtbZrKbC4PLY0MGb6ejkk3JDUNWeaOz3Hh66pRwTpi3VaqjxoZ75SajyMs01KRCVlOwQn3pHSCiGFZ/y8UdIGOKlRsC4+UeIUub9jx0LFJoNhPf9Cn73EJDDddKmyRB+Smc6JSMzXSEO8tD6MZQsJxJ3oc2DolGVgbBUUgIBTsoiyhdfFbtt22WfK9tVmqYcHIHrfhORueCbWDdQI0m/nCOm4ESNfWXJPKgMzcPmRPKPMyUotcHR2ssiPQK6D8vIRn5johLrevWia5AoyNrOGpMjK0feU6liQTEeECc7eirduzJ74GfldKOHM2tYmL+FoTyTEa24tpsQR5XRurEEFpy4/fisTG6nPzAzhR05i2v45FKxnS/bB98ieGU9NO5XhMJ2oJsFz6VcggjOOP0WqntI/EJ9eadjVGrHUSYMj+M8f4mU7Zjn03drIzfuWR+1pbEIhtUFm6bcwmmhneoYZhEzmSouDSxZaIDwBzUV2irOn+pKxgNbJcbAASTPJco7M9k3/XcKX/H3qh/oBt1cWr0FLaNNprb1RtKo5paxzpAEgyd4ZHLwXmKuz2lx/1KJEkyKo8eKLHNHof09+uqVJgpPpuaxvukHecZJJ3gYuSdFe09v4So81PY1KjjA7Ty0QOADjHSF5PcpNMOLnR/AZ974jwKYzaDgf8ASHshlPvPy/mRI/p3UmLN1TO5i9rtpN92nRJ/9bAHVD/2e8H2Y7p4DVcx/wCra5MNcKc2kS93e95J8IXEqO3ScjzV0aZKaSRGb8HQftbEfFWq/wBzvus1fGPd7z3u6uJ+ZWg0oGpkLnVnXyhClZLsNtc8fG/zWqhjJc0OgNkSeU3PgsbKBIkC3h81ppbPJuYASbQJHtX4Tdpg4YMk/Ge0Y5OXl8TgKk9sVzreTrczcJAe5nuPc3/q4j5Qnt2zWA/3HGOh8zdZ2aylF96JRwVRw7LXnq0haG7Jqj4QOrmjwkrK3GVXEk1H5fyI+vPIJFd2970k8SfqglNI6lXZNYx2RbLtD7rDiqNRo3XS2/D6odn46rTeLyCRLZJnx1Xp8awOpuByg56QJBRo1SU06PMUKYyzhaqdQm0rBqLyeeiYKhFuCzkrOZNM37gOqT7O5VUMTPBMNSJWe0UK3zNj66Kt9Ss/j43QFkiScpyVWMHe8Ems13wiD1+iY63Tj1Q78FNMCUi7IwDrJ+Sc1/GDCUHIDS1kj1wKTdjHFoj11zVtMGZQe0QlyVgHf/MW6KwQdY70oVLqjkmBbtRn5n1kgLjn90U5oHCePVWmIJ/GD4oBUn191N66ICR+E7AH2gGZUS3x0UTEdqvS3nExN+7hqkP5R3XTXtnMT6lBIFhbosnKzZoyVAODj0ELO4vcLNIHn5/RbKsnIx61R0hH3KtTpGdHMp4J2ojr+Fpbh4F78It5pznKmlPNsVDmuQVGA6IHPAVMpk5KHoBlJgF0b5jPuQmiRnoraFORQpzUIAT6jQBKossnmSzPKm8t1DYzn3J3G+fhp3qOp4dli6o/pcfIBUV8b86D2NiGipDhc5E6H6SuhtfCvqt3WOAGouJ/C5AOGOtQd32BXRw2OY3/AN28OYv45p3RtBrHGVfycensmoHxum2pNvHJbppe65sHIkA5/wBV57ludtil/InoHfZcjG0HXe128w/EDccjN+SdkOMYfp2Lxz2U37rTOcxaJy1N0VN5jLxzScOxovAnn9Fo38/kspMw7Ybn6IGU0L6qntJWe0g0G6FXtbXQ7wV7wySsaYPs5vkre0DVDfQ+KB7TN/ymmVYsvGiJgPD8IhUCszmqyCwQ/iPJBvA+vymiqO9JfnZCYBvZ3oLyqLeKDe9f4VIAnt4wqnmpvICc7KgCFUcAe78qJYKiYGxu1hkR4XHknOddI9huDsAeFvUJBxYaYOXmDwIPqyTSf6S79m3f1U3+CTSfvaGOKWTmpoBhddXv2EpbavFG4K+kS2OpUwdU9rY5rAw3W1r4FzKwlZA4lIeTpYJhd3yqaEk6GC+teM+foJTcTDgYmDKc4LLUaqTRNnom1G1WGHWPDMdQuLU2K+ciRyWOlQLj2QTHAfULo06NeLFw6uH1K0s6W/k7T/Ahmx6hzEeCdT2IR77wOn5UqYbEH4z/AHLLV2XVOY3v6gfmUA4V/qzd+2w7fefP9X0bdG3adFg3WtdB4Ntw1Mrj1MMW5tI6goWlOyPkcelR3aVSg7IM6FoB8wjfs+mchHMFefebLZsnFEPDPhPH6ILjyKTqSCxmALLiXN14hZogxwXfqkQZy1+q802rr3c1LRHPxqHQ8HmqDpQOcCha5Q0crY8HvVe0Sw9FpZZjWy3GfFBvbvRGwygqN0TT8FXRRrgTn4WTWw5uYWbeixyVhhBzt5/lWXqhpkWQVI6HgrLkLjf19UkyVIW4qiSqLtCB9EIWiKISqU3+qpVYzaTzQ1WNj3RPE/Oc1W+Ux1Ma35fRTdMoKjVmTOndbgl1aqIW/wAeCTVzQuxshKIPhKYmbqq6I2WStNGuMslie5NwrJzNlEkq2I3tKtz0JtZUSsACaC4wBJW+hs9rR2od1y8Pul7KZ7x1mPqpjqe84BziG2hozceucBbRidPFBKOT7NWGxLXe6DA1iAeiy4zbbGGB2ncsh1KwbVxdtymRui0NN7cbWC5LHCAIgfPRWPk5nHSN+I23WLoaWtjgJ01n6KUdvVdQ090EccllFJVVZqEZHN8s3uzrf+fZqCPNMZjKL84B5iD4hcFsOGqGkyNYQX80vJ6A4WidR/d91bW0WEHMjLX5Ljg2U31Oyfl9RRs2jtMvG62zdeJ+y54hM6qjSTszlJz2wmOVpYMaIw5SyCwiDs/t9dVQbKFzO9ZglQYBzF7qHO6Br+o9c1KlQaiyCiVGKqZOXBLrVrQDBWnZ+EL/AHsh4k/RWk2i4xt0gHulAzOR0XYbhGD4R8/mhdg2HTwVYmv279nJe7iB1nzSHBdOts3VpnqufVkEyIKVUQ4yj2LKioVFE7JNdKqNU0v4LFTcjlNxNTTvhWQsrXJzXypaoKKDeKF5TOPEpUwhMhgrdhhAssM3+y1UAQUp9EmuULiqJVOKyQGvZVeCWnW4+q2VKALt74gCAeHQcVxJi4meK6GF2mCIdY8dD9lrGR1cPIqxkcQMMkEIm0gBZekcxrrkA9wKWcOz+LfAJsh/Su+zzxch3jwXoDQZ/FvgEt2HZ/BvgEx/bP2ecqVN02UDxOa7zsDTPwjzSKmxGHIkeH2TTRL+nmcltRPYy02Wh2yHj3SD5fNIqYdwzBHrihsxlCUe0CXBT2sJTgoFNmVjDU5K5HFAShBUtiyNXtIkEiOM3+SU6oBbXklFLdmkgzsbUr3sll5S3OhCx5JsCeitIdtj6ZGq7mzBFMcyft9FymbPi9VwaOE3K7MhrbZAWhWjs4ONp5M4v6hxZLgwaXz4/j5rm0iRdriDyKXXrlzi46yc+eSunU8Fb6Ofkk5Ss6WG208e92hz+h+66XtWVhGvgR9158mUdCqQ4EaJdlQ5X1LaNFfBua4jdJ4ESou0XKIpHR8C9nGa9FvaJLCmF10mQWmM8UolG1xz9eSTQ6HApTnqjVKXvKUjNjWVS0yFoocTqslMSVtYYCzmZjQ7gpPile0hTeWZQTggBUcZQ7yoKDDiMiQhfXf/ACd4lVKTWqaK4scbG/u3/wAneKF2MqH4vklNddW4c1VlZP2MG2HtPaAI6R8l0sJtdj4+E8D91xMQ/wAVkeIHqFS2VHlnE9pKkryGG2w9oIzaQbGYHTUIqe0SD2S5vGTPyz8E8Wjf7hHpa+BY+5aJ4ix8Qsb9jge6499/MLANsvi1Rh6gj5gLVh9suPvBnc9o8iUnEG+OXaMOKpVGTLLcRdZP3a9Q3EtImR4j6FWANIS0Q/povpnlfbPdk09wKbSwNZ3wkA6m35Xp5VEqrXoa+mijz/7Smw/6jt9w+EadbqjtGBFNrWDK1z4rqVNlUySYz4FAzY9MaE9T9kWS+Ka1GkcvC4d1R8XPEnhquxtTEblJxGth32TS5lNujQPXevP7S2j7UwMhl+Qmtg/8UWr2zJTM6JoHghp0bWRdyGzhfZTkzB0t6oBpme5KLl0NjM7LncTA7k0zXhjcqOmXqJLnqJnonOp8PNXqRolb6Om+eFlJyoaXAJgKS0RnZE90CylsbYNRyWGypKuUjFuw8LmVpL4WWlUEc/WSm8okrYqG+0vmnbyxbkFGx90OJVGsvhA53WVQeqcVAF+1SahTwRrks1R05ZKo9jLY05q/aK2GAgc68qlsAnC1ljrknRaQ1C4QFUXRJmbhZ1TqOHHei3kJqKrbCiPwysYcc1ZqFUHJbCkIfQI5qQWmxIK0byIHvTyYUUMfVAs8nrB+aaNtVBHunujvsUkgFW4DNKxqUl5CqbeqcGDx+UrI7bVUz2vAD7Iq9PULMaRPFWqE+SXllOxLnGSZPMp9AalIZS4pzeaUmjJuxoehe5A58GFopYB7tIHE/ZSNQcnoytp7zgBmV3mtDWgDIBJw+EazK54onvVo7uLjwRReokl6iZqYmPlPYI4KKJSOVB7yVUN1FFBMuiMzRT4KKJMigd+XIg5RRDGE5yFzrqlEhjA+yrfyUUSoCnlDSKiipdDHOKz1AZUUSiAbawVucqUTaSYgSUJCiipCALkQKtRaSVFNEaVN5RRZskgCOqYHFRRSBndJvCqToooraHgmxzcFUdHZ8wn09kE+87uH3UUUnTHhgjdTwzW5AfXxRkK1EzWq6FuYlPaoorRLZlfUAKiiiuiLP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7832" name="Picture 8" descr="http://sitewater.ru/images/river_kongo_b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838200"/>
            <a:ext cx="3657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8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Геогра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90600"/>
            <a:ext cx="5003800" cy="5335588"/>
          </a:xfrm>
          <a:prstGeom prst="rect">
            <a:avLst/>
          </a:prstGeom>
          <a:noFill/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457200" y="38100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  <a:latin typeface="Verdana" pitchFamily="34" charset="0"/>
              </a:rPr>
              <a:t>Северная Америка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5181600" y="1295400"/>
            <a:ext cx="41148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Материк расположен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 в Северном и западном полушариях.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148263" y="3141663"/>
            <a:ext cx="42846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2. На севере пересекается Северным полярным кругом, на юге Северным тропиком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752600"/>
          </a:xfrm>
        </p:spPr>
        <p:txBody>
          <a:bodyPr anchor="ctr"/>
          <a:lstStyle/>
          <a:p>
            <a:r>
              <a:rPr lang="ru-RU" sz="5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КОРДИЛЬЕРЫ</a:t>
            </a:r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52975" y="1412875"/>
            <a:ext cx="4391025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00"/>
                </a:solidFill>
              </a:rPr>
              <a:t>Гора Мак – </a:t>
            </a:r>
            <a:r>
              <a:rPr lang="ru-RU" dirty="0" err="1" smtClean="0">
                <a:solidFill>
                  <a:srgbClr val="000000"/>
                </a:solidFill>
              </a:rPr>
              <a:t>Кинли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74757" name="Picture 3" descr="Горы Кордильеры (сл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4146550"/>
            <a:ext cx="4067175" cy="2711450"/>
          </a:xfrm>
          <a:noFill/>
        </p:spPr>
      </p:pic>
      <p:pic>
        <p:nvPicPr>
          <p:cNvPr id="74756" name="Picture 5" descr="Горы Кордильеры (сл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68413"/>
            <a:ext cx="4067175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МАК КИНЛ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64458" y="1917700"/>
            <a:ext cx="43148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4338638" cy="1139825"/>
          </a:xfrm>
        </p:spPr>
        <p:txBody>
          <a:bodyPr anchor="ctr">
            <a:normAutofit fontScale="90000"/>
          </a:bodyPr>
          <a:lstStyle/>
          <a:p>
            <a:r>
              <a:rPr lang="ru-RU" sz="3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Большой каньон</a:t>
            </a:r>
            <a:br>
              <a:rPr lang="ru-RU" sz="3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Колорадо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76400"/>
            <a:ext cx="4787900" cy="5181600"/>
          </a:xfrm>
        </p:spPr>
        <p:txBody>
          <a:bodyPr/>
          <a:lstStyle/>
          <a:p>
            <a:pPr marL="0" indent="0">
              <a:buNone/>
            </a:pPr>
            <a:endParaRPr lang="ru-RU" sz="2200" dirty="0">
              <a:solidFill>
                <a:srgbClr val="000000"/>
              </a:solidFill>
            </a:endParaRPr>
          </a:p>
        </p:txBody>
      </p:sp>
      <p:pic>
        <p:nvPicPr>
          <p:cNvPr id="78852" name="Picture 5" descr="Каньон Колорадо (сл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9338" y="260350"/>
            <a:ext cx="4284662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Каньон Колорадо (сл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1981200"/>
            <a:ext cx="4149014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Каньон Колорадо (сл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768850" y="3505200"/>
            <a:ext cx="4465638" cy="2801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1371600"/>
          </a:xfrm>
        </p:spPr>
        <p:txBody>
          <a:bodyPr anchor="ctr"/>
          <a:lstStyle/>
          <a:p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Долина Смерти</a:t>
            </a:r>
          </a:p>
        </p:txBody>
      </p:sp>
      <p:pic>
        <p:nvPicPr>
          <p:cNvPr id="73732" name="Picture 5" descr="долина смер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524000"/>
            <a:ext cx="375126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381750"/>
            <a:ext cx="790575" cy="287338"/>
          </a:xfrm>
          <a:prstGeom prst="actionButtonBackPrevious">
            <a:avLst/>
          </a:prstGeom>
          <a:solidFill>
            <a:srgbClr val="2CB5B2">
              <a:alpha val="3098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pic>
        <p:nvPicPr>
          <p:cNvPr id="73734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1844675"/>
            <a:ext cx="453707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2550" y="274638"/>
            <a:ext cx="7791450" cy="1143000"/>
          </a:xfrm>
        </p:spPr>
        <p:txBody>
          <a:bodyPr anchor="ctr">
            <a:normAutofit/>
          </a:bodyPr>
          <a:lstStyle/>
          <a:p>
            <a:r>
              <a:rPr lang="ru-RU" sz="3800" b="1">
                <a:solidFill>
                  <a:srgbClr val="FF0000"/>
                </a:solidFill>
              </a:rPr>
              <a:t>На Земле выделяют 6 материков:</a:t>
            </a:r>
          </a:p>
        </p:txBody>
      </p:sp>
      <p:pic>
        <p:nvPicPr>
          <p:cNvPr id="4099" name="Picture 4" descr="D:\09-10 учебный год\география\а (68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366838" y="1500188"/>
            <a:ext cx="7777162" cy="4429125"/>
          </a:xfrm>
          <a:noFill/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5429250" y="2143125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ЕВРАЗИЯ</a:t>
            </a: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914400" y="19050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СЕВ.АМЕРИКА</a:t>
            </a: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1524000" y="40386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ЮЖ.АМЕРИКА</a:t>
            </a:r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3962400" y="31242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АФРИКА</a:t>
            </a:r>
          </a:p>
        </p:txBody>
      </p:sp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6286500" y="49530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АВСТРАЛИЯ</a:t>
            </a:r>
          </a:p>
        </p:txBody>
      </p:sp>
      <p:sp>
        <p:nvSpPr>
          <p:cNvPr id="10" name="Месяц 9"/>
          <p:cNvSpPr/>
          <p:nvPr/>
        </p:nvSpPr>
        <p:spPr>
          <a:xfrm rot="5400000">
            <a:off x="4772819" y="4085432"/>
            <a:ext cx="357187" cy="3759200"/>
          </a:xfrm>
          <a:prstGeom prst="mo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6" name="TextBox 10"/>
          <p:cNvSpPr txBox="1">
            <a:spLocks noChangeArrowheads="1"/>
          </p:cNvSpPr>
          <p:nvPr/>
        </p:nvSpPr>
        <p:spPr bwMode="auto">
          <a:xfrm>
            <a:off x="3429000" y="5786438"/>
            <a:ext cx="285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АНТАРКТИДА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5562600" y="28194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5562600" y="26670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54</a:t>
            </a:r>
            <a:r>
              <a:rPr lang="ru-RU" b="1"/>
              <a:t> МЛН.КВ.КМ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4572000" y="37338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30,3</a:t>
            </a:r>
            <a:r>
              <a:rPr lang="ru-RU" b="1"/>
              <a:t> МЛН.</a:t>
            </a:r>
            <a:r>
              <a:rPr lang="ru-RU" altLang="ko-KR" b="1"/>
              <a:t>КМ. КВ</a:t>
            </a:r>
            <a:endParaRPr lang="ru-RU" b="1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1524000" y="2438400"/>
            <a:ext cx="2057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24,2</a:t>
            </a:r>
            <a:r>
              <a:rPr lang="ru-RU" b="1"/>
              <a:t> МЛН.КВ.КМ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2514600" y="4495800"/>
            <a:ext cx="2057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17,8</a:t>
            </a:r>
            <a:r>
              <a:rPr lang="ru-RU" b="1"/>
              <a:t> МЛН.КВ.КМ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6705600" y="5486400"/>
            <a:ext cx="2438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9</a:t>
            </a:r>
            <a:r>
              <a:rPr lang="ru-RU" b="1"/>
              <a:t> МЛН.КВ.КМ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429000" y="61722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14</a:t>
            </a:r>
            <a:r>
              <a:rPr lang="ru-RU" b="1"/>
              <a:t> МЛН.КВ.КМ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Озера Северной Америк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228600"/>
            <a:ext cx="7239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62000" y="5257800"/>
            <a:ext cx="8077200" cy="1219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latin typeface="Times New Roman" pitchFamily="18" charset="0"/>
              </a:rPr>
              <a:t>Огромную водную систему образуют Великие озера и река Святого</a:t>
            </a:r>
          </a:p>
          <a:p>
            <a:pPr algn="ctr"/>
            <a:r>
              <a:rPr lang="ru-RU" sz="2000">
                <a:latin typeface="Times New Roman" pitchFamily="18" charset="0"/>
              </a:rPr>
              <a:t>Лаврентия, которая соединяет их с Атлантическим океаном. Река </a:t>
            </a:r>
          </a:p>
          <a:p>
            <a:pPr algn="ctr"/>
            <a:r>
              <a:rPr lang="ru-RU" sz="2000">
                <a:latin typeface="Times New Roman" pitchFamily="18" charset="0"/>
              </a:rPr>
              <a:t>Ниагара соединила озера Эри и Онтарио. Срываясь с крутого уступа, она</a:t>
            </a:r>
          </a:p>
          <a:p>
            <a:pPr algn="ctr"/>
            <a:r>
              <a:rPr lang="ru-RU" sz="2000">
                <a:latin typeface="Times New Roman" pitchFamily="18" charset="0"/>
              </a:rPr>
              <a:t>Образует Ниагарский водопад.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Озеро Верхне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685800"/>
            <a:ext cx="4267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Озеро Мичиган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5400" y="762000"/>
            <a:ext cx="35052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90600" y="2971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Озеро Верхнее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867400" y="31242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Озеро Мичиган</a:t>
            </a:r>
          </a:p>
        </p:txBody>
      </p:sp>
      <p:pic>
        <p:nvPicPr>
          <p:cNvPr id="14342" name="Picture 6" descr="Озеро Онтарио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3581400"/>
            <a:ext cx="4572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371600" y="6096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Озеро Онтарио</a:t>
            </a:r>
          </a:p>
        </p:txBody>
      </p:sp>
      <p:graphicFrame>
        <p:nvGraphicFramePr>
          <p:cNvPr id="14344" name="Object 8"/>
          <p:cNvGraphicFramePr>
            <a:graphicFrameLocks noChangeAspect="1"/>
          </p:cNvGraphicFramePr>
          <p:nvPr/>
        </p:nvGraphicFramePr>
        <p:xfrm>
          <a:off x="5105400" y="3581400"/>
          <a:ext cx="3581400" cy="2438400"/>
        </p:xfrm>
        <a:graphic>
          <a:graphicData uri="http://schemas.openxmlformats.org/presentationml/2006/ole">
            <p:oleObj spid="_x0000_s70668" name="Photo Editor Photo" r:id="rId6" imgW="3809524" imgH="2857899" progId="">
              <p:embed/>
            </p:oleObj>
          </a:graphicData>
        </a:graphic>
      </p:graphicFrame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5562600" y="631666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257800" y="6096000"/>
            <a:ext cx="286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Ниагарский водопад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  <p:bldP spid="14343" grpId="0" autoUpdateAnimBg="0"/>
      <p:bldP spid="1434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40" name="Picture 36" descr="Амазонская низменность (сл"/>
          <p:cNvPicPr>
            <a:picLocks noChangeAspect="1" noChangeArrowheads="1"/>
          </p:cNvPicPr>
          <p:nvPr/>
        </p:nvPicPr>
        <p:blipFill>
          <a:blip r:embed="rId2" cstate="email">
            <a:lum bright="6000" contrast="18000"/>
          </a:blip>
          <a:srcRect/>
          <a:stretch>
            <a:fillRect/>
          </a:stretch>
        </p:blipFill>
        <p:spPr bwMode="auto">
          <a:xfrm>
            <a:off x="1828800" y="1068388"/>
            <a:ext cx="59436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Line 10"/>
          <p:cNvSpPr>
            <a:spLocks noChangeShapeType="1"/>
          </p:cNvSpPr>
          <p:nvPr/>
        </p:nvSpPr>
        <p:spPr bwMode="auto">
          <a:xfrm>
            <a:off x="2286000" y="5410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9092" name="Line 12"/>
          <p:cNvSpPr>
            <a:spLocks noChangeShapeType="1"/>
          </p:cNvSpPr>
          <p:nvPr/>
        </p:nvSpPr>
        <p:spPr bwMode="auto">
          <a:xfrm>
            <a:off x="1524000" y="6096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1447800" y="76200"/>
            <a:ext cx="6629400" cy="914400"/>
          </a:xfrm>
          <a:prstGeom prst="rect">
            <a:avLst/>
          </a:prstGeom>
          <a:solidFill>
            <a:srgbClr val="99CC00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i="1">
                <a:solidFill>
                  <a:srgbClr val="000000"/>
                </a:solidFill>
              </a:rPr>
              <a:t> Южная  Америка</a:t>
            </a:r>
          </a:p>
        </p:txBody>
      </p:sp>
      <p:sp>
        <p:nvSpPr>
          <p:cNvPr id="21533" name="Oval 29"/>
          <p:cNvSpPr>
            <a:spLocks noChangeArrowheads="1"/>
          </p:cNvSpPr>
          <p:nvPr/>
        </p:nvSpPr>
        <p:spPr bwMode="auto">
          <a:xfrm>
            <a:off x="5867400" y="4953000"/>
            <a:ext cx="3124200" cy="1447800"/>
          </a:xfrm>
          <a:prstGeom prst="ellipse">
            <a:avLst/>
          </a:prstGeom>
          <a:solidFill>
            <a:srgbClr val="00CCFF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2000" b="1" i="1">
                <a:solidFill>
                  <a:srgbClr val="000000"/>
                </a:solidFill>
              </a:rPr>
              <a:t>Восток</a:t>
            </a:r>
          </a:p>
          <a:p>
            <a:pPr algn="ctr" eaLnBrk="0" hangingPunct="0"/>
            <a:r>
              <a:rPr lang="ru-RU" b="1" i="1">
                <a:solidFill>
                  <a:srgbClr val="000000"/>
                </a:solidFill>
              </a:rPr>
              <a:t>Господствуют равнины и </a:t>
            </a:r>
          </a:p>
          <a:p>
            <a:pPr algn="ctr" eaLnBrk="0" hangingPunct="0"/>
            <a:r>
              <a:rPr lang="ru-RU" b="1" i="1">
                <a:solidFill>
                  <a:srgbClr val="000000"/>
                </a:solidFill>
              </a:rPr>
              <a:t>нагорья</a:t>
            </a:r>
          </a:p>
        </p:txBody>
      </p:sp>
      <p:sp>
        <p:nvSpPr>
          <p:cNvPr id="21536" name="Oval 32"/>
          <p:cNvSpPr>
            <a:spLocks noChangeArrowheads="1"/>
          </p:cNvSpPr>
          <p:nvPr/>
        </p:nvSpPr>
        <p:spPr bwMode="auto">
          <a:xfrm>
            <a:off x="381000" y="4800600"/>
            <a:ext cx="3581400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2000" b="1" i="1">
                <a:solidFill>
                  <a:srgbClr val="000000"/>
                </a:solidFill>
              </a:rPr>
              <a:t>Запад</a:t>
            </a:r>
          </a:p>
          <a:p>
            <a:pPr algn="ctr" eaLnBrk="0" hangingPunct="0"/>
            <a:r>
              <a:rPr lang="ru-RU" b="1" i="1">
                <a:solidFill>
                  <a:srgbClr val="000000"/>
                </a:solidFill>
              </a:rPr>
              <a:t>Протянулись горы Анды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0" grpId="0" animBg="1"/>
      <p:bldP spid="21533" grpId="0" animBg="1"/>
      <p:bldP spid="215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5klass.net/datas/okruzhajuschij-mir/Gornye-ekosistemy/0023-023-An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378825" cy="63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385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900igr.net/datas/geografija/Otkrytie-JUzhnoj-Ameriki/0016-016-Samaja-polnovodnaja-reka-mira-Amazon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05811"/>
            <a:ext cx="7979979" cy="607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940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084763"/>
            <a:ext cx="8229600" cy="1512887"/>
          </a:xfrm>
        </p:spPr>
        <p:txBody>
          <a:bodyPr/>
          <a:lstStyle/>
          <a:p>
            <a:r>
              <a:rPr lang="ru-RU" altLang="ja-JP" sz="2600" b="1">
                <a:latin typeface="Times New Roman" pitchFamily="18" charset="0"/>
              </a:rPr>
              <a:t>Индейцы называют Амазонку "Парана-Тинго", что означает  «Королева Рек».  По всем параметрам – это величайшая в мире.  </a:t>
            </a:r>
            <a:endParaRPr lang="ru-RU" sz="2600" b="1">
              <a:latin typeface="Times New Roman" pitchFamily="18" charset="0"/>
            </a:endParaRPr>
          </a:p>
        </p:txBody>
      </p:sp>
      <p:sp>
        <p:nvSpPr>
          <p:cNvPr id="91139" name="WordArt 4"/>
          <p:cNvSpPr>
            <a:spLocks noChangeArrowheads="1" noChangeShapeType="1" noTextEdit="1"/>
          </p:cNvSpPr>
          <p:nvPr/>
        </p:nvSpPr>
        <p:spPr bwMode="auto">
          <a:xfrm>
            <a:off x="1547813" y="333375"/>
            <a:ext cx="2673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Амазонка</a:t>
            </a:r>
          </a:p>
        </p:txBody>
      </p:sp>
      <p:pic>
        <p:nvPicPr>
          <p:cNvPr id="91140" name="Picture 5" descr="Закат на реке Амазонк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196975"/>
            <a:ext cx="848836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1" name="Picture 7" descr="Древние боги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188913"/>
            <a:ext cx="22796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73663" y="1600200"/>
            <a:ext cx="3970337" cy="4530725"/>
          </a:xfrm>
        </p:spPr>
        <p:txBody>
          <a:bodyPr/>
          <a:lstStyle/>
          <a:p>
            <a:r>
              <a:rPr lang="ru-RU" b="1">
                <a:latin typeface="Times New Roman" pitchFamily="18" charset="0"/>
              </a:rPr>
              <a:t>В переводе с индейского «родственник океана».</a:t>
            </a:r>
          </a:p>
          <a:p>
            <a:r>
              <a:rPr lang="ru-RU" b="1">
                <a:latin typeface="Times New Roman" pitchFamily="18" charset="0"/>
              </a:rPr>
              <a:t>Длина 4380 км.</a:t>
            </a:r>
          </a:p>
          <a:p>
            <a:r>
              <a:rPr lang="ru-RU" b="1">
                <a:latin typeface="Times New Roman" pitchFamily="18" charset="0"/>
              </a:rPr>
              <a:t>На притоке Игуасу находится водопад Игуасу</a:t>
            </a:r>
            <a:r>
              <a:rPr lang="ru-RU" b="1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endParaRPr lang="ru-RU"/>
          </a:p>
        </p:txBody>
      </p:sp>
      <p:sp>
        <p:nvSpPr>
          <p:cNvPr id="94211" name="WordArt 4"/>
          <p:cNvSpPr>
            <a:spLocks noChangeArrowheads="1" noChangeShapeType="1" noTextEdit="1"/>
          </p:cNvSpPr>
          <p:nvPr/>
        </p:nvSpPr>
        <p:spPr bwMode="auto">
          <a:xfrm>
            <a:off x="4859338" y="476250"/>
            <a:ext cx="37338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Река Парана</a:t>
            </a: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762000"/>
            <a:ext cx="460851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5" descr="Картинка 31 из 3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196975"/>
            <a:ext cx="6011862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WordArt 6"/>
          <p:cNvSpPr>
            <a:spLocks noChangeArrowheads="1" noChangeShapeType="1" noTextEdit="1"/>
          </p:cNvSpPr>
          <p:nvPr/>
        </p:nvSpPr>
        <p:spPr bwMode="auto">
          <a:xfrm>
            <a:off x="2771775" y="333375"/>
            <a:ext cx="4608513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Озеро Титикака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716463" y="1052512"/>
            <a:ext cx="4249737" cy="27574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Самое большое высокогорное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озеро мира.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Расположено на высоте 4000 </a:t>
            </a:r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м</a:t>
            </a:r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572000"/>
            <a:ext cx="8229600" cy="202565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itchFamily="18" charset="0"/>
              </a:rPr>
              <a:t>На мелководьях растет тростник </a:t>
            </a:r>
            <a:r>
              <a:rPr lang="ru-RU" b="1" dirty="0" err="1">
                <a:latin typeface="Times New Roman" pitchFamily="18" charset="0"/>
              </a:rPr>
              <a:t>тотора</a:t>
            </a:r>
            <a:r>
              <a:rPr lang="ru-RU" b="1" dirty="0">
                <a:latin typeface="Times New Roman" pitchFamily="18" charset="0"/>
              </a:rPr>
              <a:t>.  Он образует тростниковые острова, которые иногда плавают. На них живут индейцы, регулярно набрасывая новые слои тростника.</a:t>
            </a:r>
          </a:p>
        </p:txBody>
      </p:sp>
      <p:pic>
        <p:nvPicPr>
          <p:cNvPr id="9728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546100"/>
            <a:ext cx="7366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4" name="WordArt 5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4608512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Озеро Титикака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91200" y="2286000"/>
            <a:ext cx="3352800" cy="266700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</a:rPr>
              <a:t>Снимок из космоса. Зелёное на озере — ряска</a:t>
            </a:r>
          </a:p>
        </p:txBody>
      </p:sp>
      <p:pic>
        <p:nvPicPr>
          <p:cNvPr id="99331" name="Picture 4" descr="Снимок из космоса. Зелёное на озере — ряс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4" y="904875"/>
            <a:ext cx="5692776" cy="554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2" name="WordArt 5"/>
          <p:cNvSpPr>
            <a:spLocks noChangeArrowheads="1" noChangeShapeType="1" noTextEdit="1"/>
          </p:cNvSpPr>
          <p:nvPr/>
        </p:nvSpPr>
        <p:spPr bwMode="auto">
          <a:xfrm>
            <a:off x="3635375" y="333375"/>
            <a:ext cx="499903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Озеро Маракайбо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Рисунок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8" y="152400"/>
            <a:ext cx="9072562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Rectangle 5"/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 добрый путь!</a:t>
            </a:r>
          </a:p>
        </p:txBody>
      </p:sp>
      <p:pic>
        <p:nvPicPr>
          <p:cNvPr id="23558" name="Picture 6" descr="192276--44655122-m750x740-ua06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989138"/>
            <a:ext cx="1033463" cy="156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0_7315e_8b48fbb6_X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628775"/>
            <a:ext cx="990600" cy="137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a42ad9358f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916113"/>
            <a:ext cx="1243012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th_Yellow-Submarine-128x1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141663"/>
            <a:ext cx="1011237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 descr="1248870300_vertolet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4" r="2542" b="17398"/>
          <a:stretch>
            <a:fillRect/>
          </a:stretch>
        </p:blipFill>
        <p:spPr bwMode="auto">
          <a:xfrm>
            <a:off x="3995738" y="2349500"/>
            <a:ext cx="9144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608278E5_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276475"/>
            <a:ext cx="1020762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099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73988E-6 C -0.00365 -0.0037 -0.0066 -0.01064 -0.01111 -0.01064 C -0.01962 -0.01064 -0.03021 -0.0037 -0.03819 4.73988E-6 C -0.0441 0.00277 -0.05087 0.00139 -0.05712 0.00208 C -0.06632 0.00601 -0.06806 0.01526 -0.07309 0.0252 C -0.07535 0.03491 -0.075 0.03884 -0.08264 0.04208 C -0.08472 0.04416 -0.08663 0.0467 -0.08889 0.04855 C -0.09028 0.04971 -0.09236 0.04925 -0.09375 0.05063 C -0.09635 0.05341 -0.09774 0.05803 -0.1 0.06127 C -0.10122 0.06774 -0.10156 0.0726 -0.10486 0.07815 C -0.10712 0.08208 -0.11094 0.08439 -0.11267 0.08878 C -0.11806 0.1022 -0.12552 0.11422 -0.13177 0.1267 C -0.13281 0.13988 -0.13264 0.15283 -0.13976 0.16277 C -0.13924 0.17341 -0.13819 0.18381 -0.13819 0.19445 C -0.13819 0.22474 -0.13872 0.25503 -0.13976 0.28532 C -0.13976 0.2874 -0.14097 0.28948 -0.14132 0.29156 C -0.1434 0.30173 -0.1467 0.33595 -0.15556 0.34035 C -0.15972 0.35722 -0.16007 0.37688 -0.15399 0.39306 L -0.14444 0.40162 " pathEditMode="relative" ptsTypes="fffffffffffffffffAA">
                                      <p:cBhvr>
                                        <p:cTn id="6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6.82081E-6 C -0.0151 -0.00324 -0.02691 -0.00602 -0.04132 -0.01272 C -0.04635 -0.01504 -0.06059 -0.02475 -0.06667 -0.02544 C -0.09149 -0.02868 -0.11649 -0.0296 -0.14132 -0.03168 C -0.14913 -0.03492 -0.15278 -0.03931 -0.16042 -0.0444 C -0.16389 -0.04671 -0.16788 -0.04694 -0.17153 -0.04856 C -0.20139 -0.04209 -0.23177 -0.04856 -0.26198 -0.04856 " pathEditMode="relative" ptsTypes="ffffffA">
                                      <p:cBhvr>
                                        <p:cTn id="8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7341E-6 L -0.07882 0.377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1886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21965E-6 C -0.0073 0.0148 -0.00313 0.00994 -0.01111 0.01688 C -0.01424 0.02936 -0.01389 0.0393 -0.02223 0.04647 C -0.02778 0.05757 -0.03629 0.07745 -0.04445 0.08439 C -0.04723 0.09572 -0.05313 0.09318 -0.06181 0.09503 C -0.07275 0.10451 -0.0724 0.11722 -0.07934 0.1311 C -0.08438 0.15098 -0.07674 0.12277 -0.08403 0.14358 C -0.08646 0.15052 -0.08907 0.15745 -0.09045 0.16485 C -0.09098 0.16763 -0.09115 0.17063 -0.09202 0.17318 C -0.0948 0.18196 -0.09914 0.18867 -0.10313 0.19653 C -0.1033 0.19861 -0.10521 0.21826 -0.10625 0.22196 C -0.10799 0.22844 -0.11198 0.23468 -0.11424 0.24092 C -0.11945 0.25526 -0.11389 0.24855 -0.12223 0.25572 C -0.12917 0.26959 -0.12136 0.25271 -0.12848 0.27676 C -0.12917 0.27907 -0.13073 0.28092 -0.1316 0.28324 C -0.13403 0.28971 -0.13334 0.29248 -0.1349 0.30011 C -0.13525 0.30219 -0.13855 0.31491 -0.13959 0.31907 C -0.14011 0.32115 -0.14115 0.32555 -0.14115 0.32555 C -0.14358 0.35167 -0.15 0.36231 -0.16493 0.37826 C -0.16719 0.38058 -0.1698 0.38613 -0.17292 0.38682 C -0.17969 0.38844 -0.18664 0.38821 -0.19358 0.3889 C -0.19618 0.38959 -0.19931 0.3889 -0.20157 0.39098 C -0.20295 0.39214 -0.20191 0.39584 -0.20313 0.39745 C -0.20434 0.39907 -0.20625 0.39884 -0.20782 0.39954 C -0.20886 0.40162 -0.2092 0.40624 -0.21111 0.40578 C -0.2158 0.40462 -0.2158 0.39491 -0.21736 0.39098 C -0.22136 0.3815 -0.22605 0.37318 -0.2316 0.36555 C -0.23212 0.36347 -0.23264 0.36139 -0.23334 0.3593 C -0.2342 0.35699 -0.23577 0.35537 -0.23646 0.35306 C -0.23941 0.34428 -0.24063 0.3348 -0.24271 0.32555 C -0.24792 0.30266 -0.25486 0.28046 -0.26025 0.2578 C -0.25903 0.20162 -0.26146 0.19954 -0.25226 0.16277 C -0.17639 0.16578 -0.21146 0.14589 -0.19514 0.17965 C -0.19462 0.18728 -0.19358 0.20277 -0.19358 0.20277 " pathEditMode="relative" ptsTypes="fffffffffffffffffffffffffffffffffA">
                                      <p:cBhvr>
                                        <p:cTn id="12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56647E-6 C 0.00121 0.01387 -0.00035 0.02034 0.00798 0.02751 C 0.0276 0.06659 0.03524 0.05133 0.08246 0.05294 C 0.09114 0.05479 0.09774 0.05896 0.10625 0.06127 C 0.11736 0.07144 0.11979 0.06728 0.13646 0.06566 C 0.13698 0.06358 0.1368 0.06081 0.13802 0.05919 C 0.14028 0.05618 0.15191 0.05294 0.15399 0.05086 C 0.15486 0.04994 0.15399 0.04786 0.15399 0.04647 " pathEditMode="relative" ptsTypes="fffffffA">
                                      <p:cBhvr>
                                        <p:cTn id="14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4335E-6 L -0.00781 0.18867 " pathEditMode="relative" ptsTypes="AA">
                                      <p:cBhvr>
                                        <p:cTn id="16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066800"/>
            <a:ext cx="3733800" cy="4495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Она   располагается   под   нами.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Там,   очевидно,   ходят   вверх   ногами,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  наизнанку  вывернутый   год,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расцветают в октябре сады,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 в октябре, а  не в  июле лето,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  протекают реки  без  воды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(Они   в   пустыне   пропадают   где-то).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 в  зарослях следы  бескрылых   птиц,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   кошкам   в   пищу   достаются   змеи,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Рождаются   зверята   из   яиц,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там собаки лаять не умеют,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Деревья   сами   лезут   из   коры.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  кролики   страшней,   чем   наводненье...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  Усова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0" y="152400"/>
            <a:ext cx="731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/>
              <a:t>Австралия</a:t>
            </a:r>
          </a:p>
        </p:txBody>
      </p:sp>
      <p:pic>
        <p:nvPicPr>
          <p:cNvPr id="81924" name="Picture 4" descr="http://upload.wikimedia.org/wikipedia/commons/0/05/Reliefmap_of_Austral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43000"/>
            <a:ext cx="4492626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03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3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3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03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0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0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0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0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0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0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0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0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0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0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0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0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0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0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0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03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03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03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03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03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03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03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03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03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03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03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03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 autoUpdateAnimBg="0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Text Box 5"/>
          <p:cNvSpPr txBox="1">
            <a:spLocks noChangeArrowheads="1"/>
          </p:cNvSpPr>
          <p:nvPr/>
        </p:nvSpPr>
        <p:spPr bwMode="auto">
          <a:xfrm>
            <a:off x="5715000" y="3886200"/>
            <a:ext cx="3276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200" b="1"/>
              <a:t>       Австралия – самый малый по площади,  самый сухой материк  нашей  планеты  . При  движении  на  север  климат  становится  жарче  ,  а  на  юг  -  холоднее .  Здесь  много  растений  и  животных  которых  нельзя  встретить  на  других  континентах  .  Австралия   целиком  находится  в  ю. п. – ( от лат.  Сл.  </a:t>
            </a:r>
            <a:r>
              <a:rPr lang="en-US" sz="1200" b="1"/>
              <a:t>Austral – </a:t>
            </a:r>
            <a:r>
              <a:rPr lang="ru-RU" sz="1200" b="1"/>
              <a:t>противоположный , южный) На материке, острове Тасмания и мелких  островах  расположено только одно государство– Австралийский Союз. Столица – город Канберра. 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5791200" y="1447800"/>
            <a:ext cx="1371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>
                  <a:outerShdw blurRad="38100" dist="38100" dir="2700000" algn="tl">
                    <a:srgbClr val="FFFFFF"/>
                  </a:outerShdw>
                </a:effectLst>
              </a:rPr>
              <a:t>АВСТРАЛИЯ</a:t>
            </a:r>
          </a:p>
        </p:txBody>
      </p:sp>
      <p:sp>
        <p:nvSpPr>
          <p:cNvPr id="101381" name="Oval 11"/>
          <p:cNvSpPr>
            <a:spLocks noChangeArrowheads="1"/>
          </p:cNvSpPr>
          <p:nvPr/>
        </p:nvSpPr>
        <p:spPr bwMode="auto">
          <a:xfrm>
            <a:off x="3886200" y="1066800"/>
            <a:ext cx="1752600" cy="12192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Самый</a:t>
            </a:r>
          </a:p>
          <a:p>
            <a:pPr algn="ctr"/>
            <a:r>
              <a:rPr lang="ru-RU"/>
              <a:t>маленький</a:t>
            </a:r>
          </a:p>
          <a:p>
            <a:pPr algn="ctr"/>
            <a:r>
              <a:rPr lang="ru-RU"/>
              <a:t>материк</a:t>
            </a:r>
          </a:p>
        </p:txBody>
      </p:sp>
      <p:sp>
        <p:nvSpPr>
          <p:cNvPr id="101382" name="Oval 12"/>
          <p:cNvSpPr>
            <a:spLocks noChangeArrowheads="1"/>
          </p:cNvSpPr>
          <p:nvPr/>
        </p:nvSpPr>
        <p:spPr bwMode="auto">
          <a:xfrm>
            <a:off x="5715000" y="2209800"/>
            <a:ext cx="1752600" cy="1219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Самый</a:t>
            </a:r>
          </a:p>
          <a:p>
            <a:pPr algn="ctr"/>
            <a:r>
              <a:rPr lang="ru-RU"/>
              <a:t>сухой</a:t>
            </a:r>
          </a:p>
          <a:p>
            <a:pPr algn="ctr"/>
            <a:r>
              <a:rPr lang="ru-RU"/>
              <a:t>материк</a:t>
            </a:r>
          </a:p>
        </p:txBody>
      </p:sp>
      <p:sp>
        <p:nvSpPr>
          <p:cNvPr id="101383" name="Oval 13"/>
          <p:cNvSpPr>
            <a:spLocks noChangeArrowheads="1"/>
          </p:cNvSpPr>
          <p:nvPr/>
        </p:nvSpPr>
        <p:spPr bwMode="auto">
          <a:xfrm>
            <a:off x="7315200" y="1066800"/>
            <a:ext cx="1752600" cy="12192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Самый</a:t>
            </a:r>
          </a:p>
          <a:p>
            <a:pPr algn="ctr"/>
            <a:r>
              <a:rPr lang="ru-RU"/>
              <a:t>пустынный</a:t>
            </a:r>
          </a:p>
          <a:p>
            <a:pPr algn="ctr"/>
            <a:r>
              <a:rPr lang="ru-RU"/>
              <a:t>материк</a:t>
            </a:r>
          </a:p>
        </p:txBody>
      </p:sp>
      <p:sp>
        <p:nvSpPr>
          <p:cNvPr id="101384" name="Oval 14"/>
          <p:cNvSpPr>
            <a:spLocks noChangeArrowheads="1"/>
          </p:cNvSpPr>
          <p:nvPr/>
        </p:nvSpPr>
        <p:spPr bwMode="auto">
          <a:xfrm>
            <a:off x="5638800" y="76200"/>
            <a:ext cx="1752600" cy="1219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Самый</a:t>
            </a:r>
          </a:p>
          <a:p>
            <a:pPr algn="ctr"/>
            <a:r>
              <a:rPr lang="ru-RU"/>
              <a:t>низкий</a:t>
            </a:r>
          </a:p>
          <a:p>
            <a:pPr algn="ctr"/>
            <a:r>
              <a:rPr lang="ru-RU"/>
              <a:t>материк</a:t>
            </a:r>
          </a:p>
        </p:txBody>
      </p:sp>
      <p:sp>
        <p:nvSpPr>
          <p:cNvPr id="101386" name="TextBox 11"/>
          <p:cNvSpPr txBox="1">
            <a:spLocks noChangeArrowheads="1"/>
          </p:cNvSpPr>
          <p:nvPr/>
        </p:nvSpPr>
        <p:spPr bwMode="auto">
          <a:xfrm>
            <a:off x="152400" y="1905000"/>
            <a:ext cx="3276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Занимает целый континент</a:t>
            </a:r>
          </a:p>
        </p:txBody>
      </p:sp>
      <p:pic>
        <p:nvPicPr>
          <p:cNvPr id="101387" name="Picture 2" descr="K:\австра\australia_map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2438400"/>
            <a:ext cx="40386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s://encrypted-tbn0.gstatic.com/images?q=tbn:ANd9GcT7s47eFG3r42pRWsdMU_VcMYN-aAzcPm32zxbZFQMe7opWogfMG4b03AO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5052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Озеро Эйр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http://zeus.53x11.net/weblinks/melbaa/110814/img339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37338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5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900igr.net/datas/geografija/KHarakteristika-Avstralii/0023-023-reka-Murre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8302625" cy="5757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309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571480"/>
            <a:ext cx="4714892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ФИЗКУЛЬТМИНУТКА</a:t>
            </a:r>
          </a:p>
          <a:p>
            <a:pPr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Трава маленькая-маленькая.</a:t>
            </a:r>
          </a:p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Деревья высокие-высокие. </a:t>
            </a:r>
          </a:p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 деревья качает-качает. </a:t>
            </a:r>
          </a:p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 направо, то налево наклоняет. </a:t>
            </a:r>
          </a:p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 вперед, то назад. </a:t>
            </a:r>
          </a:p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 вниз сгибает. </a:t>
            </a:r>
          </a:p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Птицы летят-улетают.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71600" y="457200"/>
            <a:ext cx="7772400" cy="457200"/>
          </a:xfrm>
        </p:spPr>
        <p:txBody>
          <a:bodyPr anchor="b" anchorCtr="1">
            <a:normAutofit fontScale="90000"/>
          </a:bodyPr>
          <a:lstStyle/>
          <a:p>
            <a:r>
              <a:rPr lang="ru-RU" sz="4400">
                <a:effectLst>
                  <a:outerShdw blurRad="38100" dist="38100" dir="2700000" algn="tl">
                    <a:srgbClr val="C0C0C0"/>
                  </a:outerShdw>
                </a:effectLst>
              </a:rPr>
              <a:t>Антарктида</a:t>
            </a:r>
          </a:p>
        </p:txBody>
      </p:sp>
      <p:pic>
        <p:nvPicPr>
          <p:cNvPr id="104451" name="Picture 4" descr="a00043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914400"/>
            <a:ext cx="3167063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5" descr="a10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3581400"/>
            <a:ext cx="316865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4267200" y="1143000"/>
            <a:ext cx="4572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Самый холодный материк на планете (зимой - 89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°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Самый высокий материк на Земле (средняя высота 2000 метров)</a:t>
            </a:r>
          </a:p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Наблюдаются самые сильные ветра на Земле (34 метра в секунду).</a:t>
            </a:r>
          </a:p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 жестокого солнца (полгода – полярный день, полгода – ночь).</a:t>
            </a:r>
          </a:p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Здесь нет постоянного населения.</a:t>
            </a:r>
            <a:endParaRPr lang="en-US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 anchor="ctr" anchorCtr="1"/>
          <a:lstStyle/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Антарктида.</a:t>
            </a:r>
          </a:p>
        </p:txBody>
      </p:sp>
      <p:pic>
        <p:nvPicPr>
          <p:cNvPr id="106499" name="Picture 4" descr="a0004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1219200"/>
            <a:ext cx="3600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5" descr="a00043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1219200"/>
            <a:ext cx="309721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10" descr="a0004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5000" y="3886200"/>
            <a:ext cx="6248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517100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457200"/>
            <a:ext cx="7848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885855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3886200"/>
            <a:ext cx="41148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758376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29200" y="3733800"/>
            <a:ext cx="38862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460375"/>
            <a:ext cx="7772400" cy="758825"/>
          </a:xfrm>
        </p:spPr>
        <p:txBody>
          <a:bodyPr anchor="ctr">
            <a:normAutofit fontScale="90000"/>
          </a:bodyPr>
          <a:lstStyle/>
          <a:p>
            <a:r>
              <a:rPr lang="ru-RU" sz="4600"/>
              <a:t>Ответьте на поставленные вопросы: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830388"/>
            <a:ext cx="7010400" cy="4041775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1.  Самый большой полуостров мира-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2. Назовите океан, который </a:t>
            </a:r>
            <a:r>
              <a:rPr lang="ru-RU" sz="2000" dirty="0" smtClean="0"/>
              <a:t>пересекают </a:t>
            </a:r>
            <a:r>
              <a:rPr lang="ru-RU" sz="2000" dirty="0"/>
              <a:t>все меридианы на Земле-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3. Самое высокое место в мире-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4. Назовите третий по величине материк-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5.  Самый большой остров мира-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6. Самый сухой материк-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7. Самая многоводная река мира-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8.  Назовите пятый по величине материк-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9. Самая длинная река мира-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12</a:t>
            </a:r>
            <a:r>
              <a:rPr lang="ru-RU" sz="2000" dirty="0"/>
              <a:t>. Самое  большое озеро мира-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Географическое положение Еврази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3048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map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3581400"/>
            <a:ext cx="4419600" cy="2973388"/>
          </a:xfrm>
          <a:prstGeom prst="rect">
            <a:avLst/>
          </a:prstGeom>
          <a:noFill/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105400" y="533400"/>
            <a:ext cx="37338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Евразия </a:t>
            </a:r>
          </a:p>
          <a:p>
            <a:pPr>
              <a:buFontTx/>
              <a:buChar char="•"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самый разнообразный в природном отношении материк. Ему принадлежат многие рекорды:      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</a:pP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2536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81600" y="3657600"/>
            <a:ext cx="3798888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map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571876"/>
            <a:ext cx="4419600" cy="2973388"/>
          </a:xfrm>
          <a:prstGeom prst="rect">
            <a:avLst/>
          </a:prstGeom>
          <a:noFill/>
        </p:spPr>
      </p:pic>
      <p:pic>
        <p:nvPicPr>
          <p:cNvPr id="7" name="Picture 6" descr="map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571876"/>
            <a:ext cx="4419600" cy="2973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5"/>
          <p:cNvGrpSpPr>
            <a:grpSpLocks/>
          </p:cNvGrpSpPr>
          <p:nvPr/>
        </p:nvGrpSpPr>
        <p:grpSpPr bwMode="auto">
          <a:xfrm>
            <a:off x="5292725" y="4437063"/>
            <a:ext cx="2952750" cy="433387"/>
            <a:chOff x="3424" y="2296"/>
            <a:chExt cx="1860" cy="273"/>
          </a:xfrm>
        </p:grpSpPr>
        <p:sp>
          <p:nvSpPr>
            <p:cNvPr id="25778" name="Rectangle 178"/>
            <p:cNvSpPr>
              <a:spLocks noChangeArrowheads="1"/>
            </p:cNvSpPr>
            <p:nvPr/>
          </p:nvSpPr>
          <p:spPr bwMode="auto">
            <a:xfrm>
              <a:off x="3424" y="2296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9" name="Rectangle 179"/>
            <p:cNvSpPr>
              <a:spLocks noChangeArrowheads="1"/>
            </p:cNvSpPr>
            <p:nvPr/>
          </p:nvSpPr>
          <p:spPr bwMode="auto">
            <a:xfrm>
              <a:off x="3742" y="2296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80" name="Rectangle 180"/>
            <p:cNvSpPr>
              <a:spLocks noChangeArrowheads="1"/>
            </p:cNvSpPr>
            <p:nvPr/>
          </p:nvSpPr>
          <p:spPr bwMode="auto">
            <a:xfrm>
              <a:off x="4059" y="2296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81" name="Rectangle 181"/>
            <p:cNvSpPr>
              <a:spLocks noChangeArrowheads="1"/>
            </p:cNvSpPr>
            <p:nvPr/>
          </p:nvSpPr>
          <p:spPr bwMode="auto">
            <a:xfrm>
              <a:off x="4377" y="2296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82" name="Rectangle 182"/>
            <p:cNvSpPr>
              <a:spLocks noChangeArrowheads="1"/>
            </p:cNvSpPr>
            <p:nvPr/>
          </p:nvSpPr>
          <p:spPr bwMode="auto">
            <a:xfrm>
              <a:off x="4649" y="2296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83" name="Rectangle 183"/>
            <p:cNvSpPr>
              <a:spLocks noChangeArrowheads="1"/>
            </p:cNvSpPr>
            <p:nvPr/>
          </p:nvSpPr>
          <p:spPr bwMode="auto">
            <a:xfrm>
              <a:off x="4967" y="2296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84"/>
          <p:cNvGrpSpPr>
            <a:grpSpLocks/>
          </p:cNvGrpSpPr>
          <p:nvPr/>
        </p:nvGrpSpPr>
        <p:grpSpPr bwMode="auto">
          <a:xfrm>
            <a:off x="2195513" y="4437063"/>
            <a:ext cx="1511300" cy="433387"/>
            <a:chOff x="249" y="300"/>
            <a:chExt cx="952" cy="273"/>
          </a:xfrm>
        </p:grpSpPr>
        <p:sp>
          <p:nvSpPr>
            <p:cNvPr id="25775" name="Rectangle 175"/>
            <p:cNvSpPr>
              <a:spLocks noChangeArrowheads="1"/>
            </p:cNvSpPr>
            <p:nvPr/>
          </p:nvSpPr>
          <p:spPr bwMode="auto">
            <a:xfrm>
              <a:off x="567" y="300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6" name="Rectangle 176"/>
            <p:cNvSpPr>
              <a:spLocks noChangeArrowheads="1"/>
            </p:cNvSpPr>
            <p:nvPr/>
          </p:nvSpPr>
          <p:spPr bwMode="auto">
            <a:xfrm>
              <a:off x="249" y="300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7" name="Rectangle 177"/>
            <p:cNvSpPr>
              <a:spLocks noChangeArrowheads="1"/>
            </p:cNvSpPr>
            <p:nvPr/>
          </p:nvSpPr>
          <p:spPr bwMode="auto">
            <a:xfrm>
              <a:off x="884" y="300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74"/>
          <p:cNvGrpSpPr>
            <a:grpSpLocks/>
          </p:cNvGrpSpPr>
          <p:nvPr/>
        </p:nvGrpSpPr>
        <p:grpSpPr bwMode="auto">
          <a:xfrm>
            <a:off x="1187450" y="3573463"/>
            <a:ext cx="2519363" cy="433387"/>
            <a:chOff x="113" y="663"/>
            <a:chExt cx="1587" cy="273"/>
          </a:xfrm>
        </p:grpSpPr>
        <p:sp>
          <p:nvSpPr>
            <p:cNvPr id="25769" name="Rectangle 169"/>
            <p:cNvSpPr>
              <a:spLocks noChangeArrowheads="1"/>
            </p:cNvSpPr>
            <p:nvPr/>
          </p:nvSpPr>
          <p:spPr bwMode="auto">
            <a:xfrm>
              <a:off x="1066" y="663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0" name="Rectangle 170"/>
            <p:cNvSpPr>
              <a:spLocks noChangeArrowheads="1"/>
            </p:cNvSpPr>
            <p:nvPr/>
          </p:nvSpPr>
          <p:spPr bwMode="auto">
            <a:xfrm>
              <a:off x="431" y="663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1" name="Rectangle 171"/>
            <p:cNvSpPr>
              <a:spLocks noChangeArrowheads="1"/>
            </p:cNvSpPr>
            <p:nvPr/>
          </p:nvSpPr>
          <p:spPr bwMode="auto">
            <a:xfrm>
              <a:off x="113" y="663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2" name="Rectangle 172"/>
            <p:cNvSpPr>
              <a:spLocks noChangeArrowheads="1"/>
            </p:cNvSpPr>
            <p:nvPr/>
          </p:nvSpPr>
          <p:spPr bwMode="auto">
            <a:xfrm>
              <a:off x="748" y="663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73" name="Rectangle 173"/>
            <p:cNvSpPr>
              <a:spLocks noChangeArrowheads="1"/>
            </p:cNvSpPr>
            <p:nvPr/>
          </p:nvSpPr>
          <p:spPr bwMode="auto">
            <a:xfrm>
              <a:off x="1383" y="663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68"/>
          <p:cNvGrpSpPr>
            <a:grpSpLocks/>
          </p:cNvGrpSpPr>
          <p:nvPr/>
        </p:nvGrpSpPr>
        <p:grpSpPr bwMode="auto">
          <a:xfrm>
            <a:off x="5292725" y="2781300"/>
            <a:ext cx="1511300" cy="433388"/>
            <a:chOff x="4558" y="1752"/>
            <a:chExt cx="952" cy="273"/>
          </a:xfrm>
        </p:grpSpPr>
        <p:sp>
          <p:nvSpPr>
            <p:cNvPr id="25764" name="Rectangle 164"/>
            <p:cNvSpPr>
              <a:spLocks noChangeArrowheads="1"/>
            </p:cNvSpPr>
            <p:nvPr/>
          </p:nvSpPr>
          <p:spPr bwMode="auto">
            <a:xfrm>
              <a:off x="4558" y="1752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66" name="Rectangle 166"/>
            <p:cNvSpPr>
              <a:spLocks noChangeArrowheads="1"/>
            </p:cNvSpPr>
            <p:nvPr/>
          </p:nvSpPr>
          <p:spPr bwMode="auto">
            <a:xfrm>
              <a:off x="4876" y="1752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67" name="Rectangle 167"/>
            <p:cNvSpPr>
              <a:spLocks noChangeArrowheads="1"/>
            </p:cNvSpPr>
            <p:nvPr/>
          </p:nvSpPr>
          <p:spPr bwMode="auto">
            <a:xfrm>
              <a:off x="5193" y="1752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65"/>
          <p:cNvGrpSpPr>
            <a:grpSpLocks/>
          </p:cNvGrpSpPr>
          <p:nvPr/>
        </p:nvGrpSpPr>
        <p:grpSpPr bwMode="auto">
          <a:xfrm>
            <a:off x="1160463" y="2781300"/>
            <a:ext cx="2519362" cy="433388"/>
            <a:chOff x="204" y="391"/>
            <a:chExt cx="1587" cy="273"/>
          </a:xfrm>
        </p:grpSpPr>
        <p:sp>
          <p:nvSpPr>
            <p:cNvPr id="25756" name="Rectangle 156"/>
            <p:cNvSpPr>
              <a:spLocks noChangeArrowheads="1"/>
            </p:cNvSpPr>
            <p:nvPr/>
          </p:nvSpPr>
          <p:spPr bwMode="auto">
            <a:xfrm>
              <a:off x="204" y="391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60" name="Rectangle 160"/>
            <p:cNvSpPr>
              <a:spLocks noChangeArrowheads="1"/>
            </p:cNvSpPr>
            <p:nvPr/>
          </p:nvSpPr>
          <p:spPr bwMode="auto">
            <a:xfrm>
              <a:off x="521" y="391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61" name="Rectangle 161"/>
            <p:cNvSpPr>
              <a:spLocks noChangeArrowheads="1"/>
            </p:cNvSpPr>
            <p:nvPr/>
          </p:nvSpPr>
          <p:spPr bwMode="auto">
            <a:xfrm>
              <a:off x="839" y="391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62" name="Rectangle 162"/>
            <p:cNvSpPr>
              <a:spLocks noChangeArrowheads="1"/>
            </p:cNvSpPr>
            <p:nvPr/>
          </p:nvSpPr>
          <p:spPr bwMode="auto">
            <a:xfrm>
              <a:off x="1156" y="391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63" name="Rectangle 163"/>
            <p:cNvSpPr>
              <a:spLocks noChangeArrowheads="1"/>
            </p:cNvSpPr>
            <p:nvPr/>
          </p:nvSpPr>
          <p:spPr bwMode="auto">
            <a:xfrm>
              <a:off x="1474" y="391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58"/>
          <p:cNvGrpSpPr>
            <a:grpSpLocks/>
          </p:cNvGrpSpPr>
          <p:nvPr/>
        </p:nvGrpSpPr>
        <p:grpSpPr bwMode="auto">
          <a:xfrm>
            <a:off x="5292725" y="1989138"/>
            <a:ext cx="1511300" cy="433387"/>
            <a:chOff x="4241" y="1207"/>
            <a:chExt cx="952" cy="273"/>
          </a:xfrm>
        </p:grpSpPr>
        <p:sp>
          <p:nvSpPr>
            <p:cNvPr id="25753" name="Rectangle 153"/>
            <p:cNvSpPr>
              <a:spLocks noChangeArrowheads="1"/>
            </p:cNvSpPr>
            <p:nvPr/>
          </p:nvSpPr>
          <p:spPr bwMode="auto">
            <a:xfrm>
              <a:off x="4558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54" name="Rectangle 154"/>
            <p:cNvSpPr>
              <a:spLocks noChangeArrowheads="1"/>
            </p:cNvSpPr>
            <p:nvPr/>
          </p:nvSpPr>
          <p:spPr bwMode="auto">
            <a:xfrm>
              <a:off x="4876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55" name="Rectangle 155"/>
            <p:cNvSpPr>
              <a:spLocks noChangeArrowheads="1"/>
            </p:cNvSpPr>
            <p:nvPr/>
          </p:nvSpPr>
          <p:spPr bwMode="auto">
            <a:xfrm>
              <a:off x="4241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157"/>
          <p:cNvGrpSpPr>
            <a:grpSpLocks/>
          </p:cNvGrpSpPr>
          <p:nvPr/>
        </p:nvGrpSpPr>
        <p:grpSpPr bwMode="auto">
          <a:xfrm>
            <a:off x="2197100" y="1916113"/>
            <a:ext cx="1511300" cy="433387"/>
            <a:chOff x="1338" y="1207"/>
            <a:chExt cx="952" cy="273"/>
          </a:xfrm>
        </p:grpSpPr>
        <p:sp>
          <p:nvSpPr>
            <p:cNvPr id="25745" name="Rectangle 145"/>
            <p:cNvSpPr>
              <a:spLocks noChangeArrowheads="1"/>
            </p:cNvSpPr>
            <p:nvPr/>
          </p:nvSpPr>
          <p:spPr bwMode="auto">
            <a:xfrm>
              <a:off x="1655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48" name="Rectangle 148"/>
            <p:cNvSpPr>
              <a:spLocks noChangeArrowheads="1"/>
            </p:cNvSpPr>
            <p:nvPr/>
          </p:nvSpPr>
          <p:spPr bwMode="auto">
            <a:xfrm>
              <a:off x="1655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51" name="Rectangle 151"/>
            <p:cNvSpPr>
              <a:spLocks noChangeArrowheads="1"/>
            </p:cNvSpPr>
            <p:nvPr/>
          </p:nvSpPr>
          <p:spPr bwMode="auto">
            <a:xfrm>
              <a:off x="1973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752" name="Rectangle 152"/>
            <p:cNvSpPr>
              <a:spLocks noChangeArrowheads="1"/>
            </p:cNvSpPr>
            <p:nvPr/>
          </p:nvSpPr>
          <p:spPr bwMode="auto">
            <a:xfrm>
              <a:off x="1338" y="1207"/>
              <a:ext cx="317" cy="2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699" name="Rectangle 99"/>
          <p:cNvSpPr>
            <a:spLocks noChangeArrowheads="1"/>
          </p:cNvSpPr>
          <p:nvPr/>
        </p:nvSpPr>
        <p:spPr bwMode="auto">
          <a:xfrm>
            <a:off x="0" y="472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25700" name="Rectangle 100"/>
          <p:cNvSpPr>
            <a:spLocks noGrp="1" noChangeArrowheads="1"/>
          </p:cNvSpPr>
          <p:nvPr>
            <p:ph type="ctrTitle"/>
          </p:nvPr>
        </p:nvSpPr>
        <p:spPr bwMode="auto">
          <a:xfrm>
            <a:off x="1331913" y="620713"/>
            <a:ext cx="7258050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sz="48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Проверь решение</a:t>
            </a:r>
            <a:br>
              <a:rPr lang="ru-RU" altLang="ru-RU" sz="48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lang="ru-RU" altLang="ru-RU" sz="48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701" name="Text Box 101"/>
          <p:cNvSpPr txBox="1">
            <a:spLocks noChangeArrowheads="1"/>
          </p:cNvSpPr>
          <p:nvPr/>
        </p:nvSpPr>
        <p:spPr bwMode="auto">
          <a:xfrm>
            <a:off x="2197100" y="191611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Е</a:t>
            </a:r>
          </a:p>
        </p:txBody>
      </p:sp>
      <p:sp>
        <p:nvSpPr>
          <p:cNvPr id="25702" name="Text Box 102"/>
          <p:cNvSpPr txBox="1">
            <a:spLocks noChangeArrowheads="1"/>
          </p:cNvSpPr>
          <p:nvPr/>
        </p:nvSpPr>
        <p:spPr bwMode="auto">
          <a:xfrm>
            <a:off x="2700338" y="1916113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b="1"/>
              <a:t>В</a:t>
            </a:r>
          </a:p>
        </p:txBody>
      </p:sp>
      <p:sp>
        <p:nvSpPr>
          <p:cNvPr id="25703" name="Text Box 103"/>
          <p:cNvSpPr txBox="1">
            <a:spLocks noChangeArrowheads="1"/>
          </p:cNvSpPr>
          <p:nvPr/>
        </p:nvSpPr>
        <p:spPr bwMode="auto">
          <a:xfrm>
            <a:off x="3276600" y="191611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Р</a:t>
            </a:r>
          </a:p>
        </p:txBody>
      </p:sp>
      <p:sp>
        <p:nvSpPr>
          <p:cNvPr id="25704" name="Text Box 104"/>
          <p:cNvSpPr txBox="1">
            <a:spLocks noChangeArrowheads="1"/>
          </p:cNvSpPr>
          <p:nvPr/>
        </p:nvSpPr>
        <p:spPr bwMode="auto">
          <a:xfrm>
            <a:off x="5292725" y="1989138"/>
            <a:ext cx="374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З</a:t>
            </a:r>
          </a:p>
        </p:txBody>
      </p:sp>
      <p:sp>
        <p:nvSpPr>
          <p:cNvPr id="25705" name="Text Box 105"/>
          <p:cNvSpPr txBox="1">
            <a:spLocks noChangeArrowheads="1"/>
          </p:cNvSpPr>
          <p:nvPr/>
        </p:nvSpPr>
        <p:spPr bwMode="auto">
          <a:xfrm>
            <a:off x="5797550" y="1989138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И</a:t>
            </a:r>
          </a:p>
        </p:txBody>
      </p:sp>
      <p:sp>
        <p:nvSpPr>
          <p:cNvPr id="25706" name="Text Box 106"/>
          <p:cNvSpPr txBox="1">
            <a:spLocks noChangeArrowheads="1"/>
          </p:cNvSpPr>
          <p:nvPr/>
        </p:nvSpPr>
        <p:spPr bwMode="auto">
          <a:xfrm>
            <a:off x="6373813" y="1989138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Я</a:t>
            </a:r>
          </a:p>
        </p:txBody>
      </p:sp>
      <p:sp>
        <p:nvSpPr>
          <p:cNvPr id="25707" name="Oval 107"/>
          <p:cNvSpPr>
            <a:spLocks noChangeArrowheads="1"/>
          </p:cNvSpPr>
          <p:nvPr/>
        </p:nvSpPr>
        <p:spPr bwMode="auto">
          <a:xfrm>
            <a:off x="1331913" y="1773238"/>
            <a:ext cx="576262" cy="7207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/>
              <a:t>1</a:t>
            </a:r>
          </a:p>
        </p:txBody>
      </p:sp>
      <p:sp>
        <p:nvSpPr>
          <p:cNvPr id="25708" name="Oval 108"/>
          <p:cNvSpPr>
            <a:spLocks noChangeArrowheads="1"/>
          </p:cNvSpPr>
          <p:nvPr/>
        </p:nvSpPr>
        <p:spPr bwMode="auto">
          <a:xfrm>
            <a:off x="250825" y="2636838"/>
            <a:ext cx="576263" cy="7207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/>
              <a:t>2</a:t>
            </a:r>
          </a:p>
        </p:txBody>
      </p:sp>
      <p:sp>
        <p:nvSpPr>
          <p:cNvPr id="25709" name="Oval 109"/>
          <p:cNvSpPr>
            <a:spLocks noChangeArrowheads="1"/>
          </p:cNvSpPr>
          <p:nvPr/>
        </p:nvSpPr>
        <p:spPr bwMode="auto">
          <a:xfrm>
            <a:off x="179388" y="3500438"/>
            <a:ext cx="576262" cy="7207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/>
              <a:t>3</a:t>
            </a:r>
          </a:p>
        </p:txBody>
      </p:sp>
      <p:sp>
        <p:nvSpPr>
          <p:cNvPr id="25710" name="Oval 110"/>
          <p:cNvSpPr>
            <a:spLocks noChangeArrowheads="1"/>
          </p:cNvSpPr>
          <p:nvPr/>
        </p:nvSpPr>
        <p:spPr bwMode="auto">
          <a:xfrm>
            <a:off x="1331913" y="4292600"/>
            <a:ext cx="576262" cy="7207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/>
              <a:t>4</a:t>
            </a:r>
          </a:p>
        </p:txBody>
      </p:sp>
      <p:sp>
        <p:nvSpPr>
          <p:cNvPr id="25712" name="Text Box 112"/>
          <p:cNvSpPr txBox="1">
            <a:spLocks noChangeArrowheads="1"/>
          </p:cNvSpPr>
          <p:nvPr/>
        </p:nvSpPr>
        <p:spPr bwMode="auto">
          <a:xfrm>
            <a:off x="1160463" y="2781300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А</a:t>
            </a:r>
          </a:p>
        </p:txBody>
      </p:sp>
      <p:sp>
        <p:nvSpPr>
          <p:cNvPr id="25713" name="Text Box 113"/>
          <p:cNvSpPr txBox="1">
            <a:spLocks noChangeArrowheads="1"/>
          </p:cNvSpPr>
          <p:nvPr/>
        </p:nvSpPr>
        <p:spPr bwMode="auto">
          <a:xfrm>
            <a:off x="1665288" y="2781300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В</a:t>
            </a:r>
          </a:p>
        </p:txBody>
      </p:sp>
      <p:sp>
        <p:nvSpPr>
          <p:cNvPr id="25714" name="Text Box 114"/>
          <p:cNvSpPr txBox="1">
            <a:spLocks noChangeArrowheads="1"/>
          </p:cNvSpPr>
          <p:nvPr/>
        </p:nvSpPr>
        <p:spPr bwMode="auto">
          <a:xfrm>
            <a:off x="2239963" y="2781300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С</a:t>
            </a:r>
          </a:p>
        </p:txBody>
      </p:sp>
      <p:sp>
        <p:nvSpPr>
          <p:cNvPr id="25715" name="Text Box 115"/>
          <p:cNvSpPr txBox="1">
            <a:spLocks noChangeArrowheads="1"/>
          </p:cNvSpPr>
          <p:nvPr/>
        </p:nvSpPr>
        <p:spPr bwMode="auto">
          <a:xfrm>
            <a:off x="2816225" y="2781300"/>
            <a:ext cx="36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Т</a:t>
            </a:r>
          </a:p>
        </p:txBody>
      </p:sp>
      <p:sp>
        <p:nvSpPr>
          <p:cNvPr id="25716" name="Text Box 116"/>
          <p:cNvSpPr txBox="1">
            <a:spLocks noChangeArrowheads="1"/>
          </p:cNvSpPr>
          <p:nvPr/>
        </p:nvSpPr>
        <p:spPr bwMode="auto">
          <a:xfrm>
            <a:off x="3276600" y="2781300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b="1"/>
              <a:t>Р</a:t>
            </a:r>
          </a:p>
        </p:txBody>
      </p:sp>
      <p:sp>
        <p:nvSpPr>
          <p:cNvPr id="25717" name="Text Box 117"/>
          <p:cNvSpPr txBox="1">
            <a:spLocks noChangeArrowheads="1"/>
          </p:cNvSpPr>
          <p:nvPr/>
        </p:nvSpPr>
        <p:spPr bwMode="auto">
          <a:xfrm>
            <a:off x="5364163" y="2781300"/>
            <a:ext cx="398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Л</a:t>
            </a:r>
          </a:p>
        </p:txBody>
      </p:sp>
      <p:sp>
        <p:nvSpPr>
          <p:cNvPr id="25718" name="Text Box 118"/>
          <p:cNvSpPr txBox="1">
            <a:spLocks noChangeArrowheads="1"/>
          </p:cNvSpPr>
          <p:nvPr/>
        </p:nvSpPr>
        <p:spPr bwMode="auto">
          <a:xfrm>
            <a:off x="5867400" y="2781300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И</a:t>
            </a:r>
          </a:p>
        </p:txBody>
      </p:sp>
      <p:sp>
        <p:nvSpPr>
          <p:cNvPr id="25719" name="Text Box 119"/>
          <p:cNvSpPr txBox="1">
            <a:spLocks noChangeArrowheads="1"/>
          </p:cNvSpPr>
          <p:nvPr/>
        </p:nvSpPr>
        <p:spPr bwMode="auto">
          <a:xfrm>
            <a:off x="6372225" y="2781300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Я</a:t>
            </a:r>
          </a:p>
        </p:txBody>
      </p:sp>
      <p:sp>
        <p:nvSpPr>
          <p:cNvPr id="25720" name="Text Box 120"/>
          <p:cNvSpPr txBox="1">
            <a:spLocks noChangeArrowheads="1"/>
          </p:cNvSpPr>
          <p:nvPr/>
        </p:nvSpPr>
        <p:spPr bwMode="auto">
          <a:xfrm>
            <a:off x="1287463" y="3573463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А</a:t>
            </a:r>
          </a:p>
        </p:txBody>
      </p:sp>
      <p:sp>
        <p:nvSpPr>
          <p:cNvPr id="25721" name="Text Box 121"/>
          <p:cNvSpPr txBox="1">
            <a:spLocks noChangeArrowheads="1"/>
          </p:cNvSpPr>
          <p:nvPr/>
        </p:nvSpPr>
        <p:spPr bwMode="auto">
          <a:xfrm>
            <a:off x="1679575" y="3573463"/>
            <a:ext cx="444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Ф</a:t>
            </a:r>
          </a:p>
        </p:txBody>
      </p:sp>
      <p:sp>
        <p:nvSpPr>
          <p:cNvPr id="25722" name="Text Box 122"/>
          <p:cNvSpPr txBox="1">
            <a:spLocks noChangeArrowheads="1"/>
          </p:cNvSpPr>
          <p:nvPr/>
        </p:nvSpPr>
        <p:spPr bwMode="auto">
          <a:xfrm>
            <a:off x="2239963" y="357346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Р</a:t>
            </a:r>
          </a:p>
        </p:txBody>
      </p:sp>
      <p:sp>
        <p:nvSpPr>
          <p:cNvPr id="25723" name="Text Box 123"/>
          <p:cNvSpPr txBox="1">
            <a:spLocks noChangeArrowheads="1"/>
          </p:cNvSpPr>
          <p:nvPr/>
        </p:nvSpPr>
        <p:spPr bwMode="auto">
          <a:xfrm>
            <a:off x="2728913" y="3573463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И</a:t>
            </a:r>
          </a:p>
        </p:txBody>
      </p:sp>
      <p:sp>
        <p:nvSpPr>
          <p:cNvPr id="25724" name="Text Box 124"/>
          <p:cNvSpPr txBox="1">
            <a:spLocks noChangeArrowheads="1"/>
          </p:cNvSpPr>
          <p:nvPr/>
        </p:nvSpPr>
        <p:spPr bwMode="auto">
          <a:xfrm>
            <a:off x="3276600" y="3573463"/>
            <a:ext cx="36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К</a:t>
            </a:r>
          </a:p>
        </p:txBody>
      </p:sp>
      <p:sp>
        <p:nvSpPr>
          <p:cNvPr id="25725" name="Text Box 125"/>
          <p:cNvSpPr txBox="1">
            <a:spLocks noChangeArrowheads="1"/>
          </p:cNvSpPr>
          <p:nvPr/>
        </p:nvSpPr>
        <p:spPr bwMode="auto">
          <a:xfrm>
            <a:off x="2222500" y="4437063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А</a:t>
            </a:r>
          </a:p>
        </p:txBody>
      </p:sp>
      <p:sp>
        <p:nvSpPr>
          <p:cNvPr id="25726" name="Text Box 126"/>
          <p:cNvSpPr txBox="1">
            <a:spLocks noChangeArrowheads="1"/>
          </p:cNvSpPr>
          <p:nvPr/>
        </p:nvSpPr>
        <p:spPr bwMode="auto">
          <a:xfrm>
            <a:off x="2727325" y="4437063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Н</a:t>
            </a:r>
          </a:p>
        </p:txBody>
      </p:sp>
      <p:sp>
        <p:nvSpPr>
          <p:cNvPr id="25727" name="Text Box 127"/>
          <p:cNvSpPr txBox="1">
            <a:spLocks noChangeArrowheads="1"/>
          </p:cNvSpPr>
          <p:nvPr/>
        </p:nvSpPr>
        <p:spPr bwMode="auto">
          <a:xfrm>
            <a:off x="3265488" y="4437063"/>
            <a:ext cx="369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Т</a:t>
            </a:r>
          </a:p>
        </p:txBody>
      </p:sp>
      <p:sp>
        <p:nvSpPr>
          <p:cNvPr id="25728" name="Text Box 128"/>
          <p:cNvSpPr txBox="1">
            <a:spLocks noChangeArrowheads="1"/>
          </p:cNvSpPr>
          <p:nvPr/>
        </p:nvSpPr>
        <p:spPr bwMode="auto">
          <a:xfrm>
            <a:off x="7812088" y="4437063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А</a:t>
            </a:r>
          </a:p>
        </p:txBody>
      </p:sp>
      <p:sp>
        <p:nvSpPr>
          <p:cNvPr id="25729" name="Text Box 129"/>
          <p:cNvSpPr txBox="1">
            <a:spLocks noChangeArrowheads="1"/>
          </p:cNvSpPr>
          <p:nvPr/>
        </p:nvSpPr>
        <p:spPr bwMode="auto">
          <a:xfrm>
            <a:off x="5364163" y="443706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Р</a:t>
            </a:r>
          </a:p>
        </p:txBody>
      </p:sp>
      <p:sp>
        <p:nvSpPr>
          <p:cNvPr id="25730" name="Text Box 130"/>
          <p:cNvSpPr txBox="1">
            <a:spLocks noChangeArrowheads="1"/>
          </p:cNvSpPr>
          <p:nvPr/>
        </p:nvSpPr>
        <p:spPr bwMode="auto">
          <a:xfrm>
            <a:off x="5867400" y="4437063"/>
            <a:ext cx="36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К</a:t>
            </a:r>
          </a:p>
        </p:txBody>
      </p:sp>
      <p:sp>
        <p:nvSpPr>
          <p:cNvPr id="25731" name="Text Box 131"/>
          <p:cNvSpPr txBox="1">
            <a:spLocks noChangeArrowheads="1"/>
          </p:cNvSpPr>
          <p:nvPr/>
        </p:nvSpPr>
        <p:spPr bwMode="auto">
          <a:xfrm>
            <a:off x="6372225" y="4437063"/>
            <a:ext cx="36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Т</a:t>
            </a:r>
          </a:p>
        </p:txBody>
      </p:sp>
      <p:sp>
        <p:nvSpPr>
          <p:cNvPr id="25732" name="Text Box 132"/>
          <p:cNvSpPr txBox="1">
            <a:spLocks noChangeArrowheads="1"/>
          </p:cNvSpPr>
          <p:nvPr/>
        </p:nvSpPr>
        <p:spPr bwMode="auto">
          <a:xfrm>
            <a:off x="6804025" y="4437063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/>
              <a:t>И</a:t>
            </a:r>
          </a:p>
        </p:txBody>
      </p:sp>
      <p:sp>
        <p:nvSpPr>
          <p:cNvPr id="25733" name="Text Box 133"/>
          <p:cNvSpPr txBox="1">
            <a:spLocks noChangeArrowheads="1"/>
          </p:cNvSpPr>
          <p:nvPr/>
        </p:nvSpPr>
        <p:spPr bwMode="auto">
          <a:xfrm>
            <a:off x="7308850" y="4437063"/>
            <a:ext cx="450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b="1"/>
              <a:t>Д</a:t>
            </a:r>
          </a:p>
        </p:txBody>
      </p:sp>
      <p:sp>
        <p:nvSpPr>
          <p:cNvPr id="25743" name="AutoShape 143"/>
          <p:cNvSpPr>
            <a:spLocks noChangeArrowheads="1"/>
          </p:cNvSpPr>
          <p:nvPr/>
        </p:nvSpPr>
        <p:spPr bwMode="auto">
          <a:xfrm>
            <a:off x="103188" y="1628775"/>
            <a:ext cx="1155700" cy="792163"/>
          </a:xfrm>
          <a:prstGeom prst="rightArrow">
            <a:avLst>
              <a:gd name="adj1" fmla="val 50000"/>
              <a:gd name="adj2" fmla="val 36473"/>
            </a:avLst>
          </a:prstGeom>
          <a:solidFill>
            <a:srgbClr val="DA081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>
                <a:solidFill>
                  <a:schemeClr val="bg1"/>
                </a:solidFill>
              </a:rPr>
              <a:t>Нажми</a:t>
            </a:r>
          </a:p>
        </p:txBody>
      </p:sp>
      <p:sp>
        <p:nvSpPr>
          <p:cNvPr id="25746" name="Rectangle 146"/>
          <p:cNvSpPr>
            <a:spLocks noChangeArrowheads="1"/>
          </p:cNvSpPr>
          <p:nvPr/>
        </p:nvSpPr>
        <p:spPr bwMode="auto">
          <a:xfrm>
            <a:off x="3708400" y="1484313"/>
            <a:ext cx="1584325" cy="3697287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7200" b="1"/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422877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7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5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5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5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5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5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5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5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5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5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5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10"/>
                  </p:tgtEl>
                </p:cond>
              </p:nextCondLst>
            </p:seq>
          </p:childTnLst>
        </p:cTn>
      </p:par>
    </p:tnLst>
    <p:bldLst>
      <p:bldP spid="25701" grpId="0"/>
      <p:bldP spid="25702" grpId="0"/>
      <p:bldP spid="25703" grpId="0"/>
      <p:bldP spid="25704" grpId="0"/>
      <p:bldP spid="25705" grpId="0"/>
      <p:bldP spid="25706" grpId="0"/>
      <p:bldP spid="25712" grpId="0"/>
      <p:bldP spid="25713" grpId="0"/>
      <p:bldP spid="25714" grpId="0"/>
      <p:bldP spid="25715" grpId="0"/>
      <p:bldP spid="25716" grpId="0"/>
      <p:bldP spid="25717" grpId="0"/>
      <p:bldP spid="25718" grpId="0"/>
      <p:bldP spid="25719" grpId="0"/>
      <p:bldP spid="25720" grpId="0"/>
      <p:bldP spid="25721" grpId="0"/>
      <p:bldP spid="25722" grpId="0"/>
      <p:bldP spid="25723" grpId="0"/>
      <p:bldP spid="25724" grpId="0"/>
      <p:bldP spid="25725" grpId="0"/>
      <p:bldP spid="25726" grpId="0"/>
      <p:bldP spid="25727" grpId="0"/>
      <p:bldP spid="25728" grpId="0"/>
      <p:bldP spid="25729" grpId="0"/>
      <p:bldP spid="25730" grpId="0"/>
      <p:bldP spid="25731" grpId="0"/>
      <p:bldP spid="25732" grpId="0"/>
      <p:bldP spid="25733" grpId="0"/>
      <p:bldP spid="25743" grpId="0" animBg="1"/>
      <p:bldP spid="25743" grpId="1" animBg="1"/>
      <p:bldP spid="25743" grpId="2" animBg="1"/>
      <p:bldP spid="25743" grpId="3" animBg="1"/>
      <p:bldP spid="25743" grpId="4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0" y="0"/>
            <a:ext cx="743921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Д/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п.22,вопросы 1-5 письменно.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3.gstatic.com/images?q=tbn:ANd9GcRRhUaVPCmzAN8YWx_B96me9QD4aDD9NAlqGILG6PsdPCSGF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80772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034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367338"/>
            <a:ext cx="7848600" cy="8048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Гора Джомолунгма, или Эверест – 8848 м.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upload.wikimedia.org/wikipedia/commons/thumb/4/4b/Everest_kalapatthar_crop.jpg/280px-Everest_kalapatthar_crop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38" r="5238"/>
          <a:stretch>
            <a:fillRect/>
          </a:stretch>
        </p:blipFill>
        <p:spPr bwMode="auto">
          <a:xfrm>
            <a:off x="1295400" y="612775"/>
            <a:ext cx="6553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30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http://wikimost.info/wp-content/uploads/2013/08/amaz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65532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66800" y="5029200"/>
            <a:ext cx="7086600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Река Янцзы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Озеро Байкал</a:t>
            </a:r>
            <a:endParaRPr lang="ru-RU" dirty="0"/>
          </a:p>
        </p:txBody>
      </p:sp>
      <p:pic>
        <p:nvPicPr>
          <p:cNvPr id="8" name="Picture 6" descr="https://encrypted-tbn2.gstatic.com/images?q=tbn:ANd9GcSpLYf3oUH8OU29F3vmZ2_Ec9uAAgAVm19QyJf_Ee7rex0UTkVbr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38100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alexandria-tour.ru/picture/image/baik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38862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993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8" name="Picture 6" descr="http://upload.wikimedia.org/wikipedia/ru/f/ff/%D0%9A%D0%B0%D1%80%D1%82%D0%B0_%D0%9A%D0%A1%D0%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34339"/>
            <a:ext cx="5878239" cy="443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Самый большой полуостров мира - Аравийский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81000" y="1676400"/>
            <a:ext cx="8458200" cy="44497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857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emla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</TotalTime>
  <Words>666</Words>
  <Application>Microsoft Office PowerPoint</Application>
  <PresentationFormat>Экран (4:3)</PresentationFormat>
  <Paragraphs>177</Paragraphs>
  <Slides>41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zemla</vt:lpstr>
      <vt:lpstr>Photo Editor Photo</vt:lpstr>
      <vt:lpstr>Тема урока</vt:lpstr>
      <vt:lpstr>На Земле выделяют 6 материков:</vt:lpstr>
      <vt:lpstr>В добрый путь!</vt:lpstr>
      <vt:lpstr>Слайд 4</vt:lpstr>
      <vt:lpstr>Слайд 5</vt:lpstr>
      <vt:lpstr>Слайд 6</vt:lpstr>
      <vt:lpstr>Слайд 7</vt:lpstr>
      <vt:lpstr>Озеро Байкал</vt:lpstr>
      <vt:lpstr>Самый большой полуостров мира - Аравийский</vt:lpstr>
      <vt:lpstr>Слайд 10</vt:lpstr>
      <vt:lpstr>Слайд 11</vt:lpstr>
      <vt:lpstr>Бескрайние пески пустыни Сахара                 </vt:lpstr>
      <vt:lpstr>Пустыня Калахари </vt:lpstr>
      <vt:lpstr>Пустыня Намиб</vt:lpstr>
      <vt:lpstr>Слайд 15</vt:lpstr>
      <vt:lpstr>Слайд 16</vt:lpstr>
      <vt:lpstr>КОРДИЛЬЕРЫ</vt:lpstr>
      <vt:lpstr>Большой каньон  Колорадо</vt:lpstr>
      <vt:lpstr>Долина Смерти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Озеро Эйр</vt:lpstr>
      <vt:lpstr>Слайд 33</vt:lpstr>
      <vt:lpstr>Слайд 34</vt:lpstr>
      <vt:lpstr>Антарктида</vt:lpstr>
      <vt:lpstr>Антарктида.</vt:lpstr>
      <vt:lpstr>Слайд 37</vt:lpstr>
      <vt:lpstr>Ответьте на поставленные вопросы:</vt:lpstr>
      <vt:lpstr>Слайд 39</vt:lpstr>
      <vt:lpstr>Проверь решение </vt:lpstr>
      <vt:lpstr>Слайд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School</cp:lastModifiedBy>
  <cp:revision>31</cp:revision>
  <cp:lastPrinted>1601-01-01T00:00:00Z</cp:lastPrinted>
  <dcterms:created xsi:type="dcterms:W3CDTF">2010-10-12T17:56:17Z</dcterms:created>
  <dcterms:modified xsi:type="dcterms:W3CDTF">2007-01-01T01:37:33Z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