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260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6" r:id="rId11"/>
    <p:sldId id="277" r:id="rId12"/>
    <p:sldId id="284" r:id="rId13"/>
    <p:sldId id="278" r:id="rId14"/>
    <p:sldId id="279" r:id="rId15"/>
    <p:sldId id="280" r:id="rId16"/>
    <p:sldId id="281" r:id="rId17"/>
    <p:sldId id="282" r:id="rId18"/>
    <p:sldId id="283" r:id="rId19"/>
    <p:sldId id="285" r:id="rId20"/>
    <p:sldId id="286" r:id="rId21"/>
    <p:sldId id="287" r:id="rId22"/>
    <p:sldId id="275" r:id="rId23"/>
    <p:sldId id="288" r:id="rId24"/>
    <p:sldId id="289" r:id="rId25"/>
    <p:sldId id="290" r:id="rId26"/>
    <p:sldId id="291" r:id="rId27"/>
    <p:sldId id="292" r:id="rId28"/>
    <p:sldId id="293" r:id="rId29"/>
    <p:sldId id="295" r:id="rId30"/>
    <p:sldId id="294" r:id="rId31"/>
    <p:sldId id="296" r:id="rId32"/>
    <p:sldId id="297" r:id="rId33"/>
    <p:sldId id="298" r:id="rId34"/>
    <p:sldId id="299" r:id="rId35"/>
    <p:sldId id="300" r:id="rId36"/>
  </p:sldIdLst>
  <p:sldSz cx="9144000" cy="6858000" type="screen4x3"/>
  <p:notesSz cx="6858000" cy="9144000"/>
  <p:embeddedFontLst>
    <p:embeddedFont>
      <p:font typeface="Matilda" charset="0"/>
      <p:regular r:id="rId38"/>
    </p:embeddedFont>
    <p:embeddedFont>
      <p:font typeface="Wingdings 2" pitchFamily="18" charset="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CA62C"/>
    <a:srgbClr val="69A12B"/>
    <a:srgbClr val="DF3C0F"/>
    <a:srgbClr val="E4931C"/>
    <a:srgbClr val="FFE89F"/>
    <a:srgbClr val="008080"/>
    <a:srgbClr val="27704F"/>
    <a:srgbClr val="50C850"/>
    <a:srgbClr val="D88306"/>
    <a:srgbClr val="FF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34F9D-DD5F-4135-8994-83550A6864E8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067962-C4C5-4EF5-B578-2E5228E468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067962-C4C5-4EF5-B578-2E5228E46890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620688"/>
            <a:ext cx="849694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normalizeH="0" baseline="0" noProof="0" dirty="0">
              <a:ln w="11430"/>
              <a:gradFill>
                <a:gsLst>
                  <a:gs pos="37000">
                    <a:srgbClr val="DF3C0F"/>
                  </a:gs>
                  <a:gs pos="51000">
                    <a:srgbClr val="FFC000"/>
                  </a:gs>
                  <a:gs pos="65000">
                    <a:srgbClr val="6CA62C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57166"/>
            <a:ext cx="792961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Воспитательная система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«Педагогика успеха»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solidFill>
                  <a:srgbClr val="002060"/>
                </a:solidFill>
              </a:rPr>
              <a:t>теория и практика на примере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«Эколого-биологического центра»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Рисунок 7" descr="image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2786058"/>
            <a:ext cx="3357586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вал 9"/>
          <p:cNvSpPr/>
          <p:nvPr/>
        </p:nvSpPr>
        <p:spPr>
          <a:xfrm>
            <a:off x="214282" y="5429264"/>
            <a:ext cx="4071966" cy="14287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Подготовила   </a:t>
            </a:r>
          </a:p>
          <a:p>
            <a:pPr algn="ctr"/>
            <a:r>
              <a:rPr lang="ru-RU" dirty="0" smtClean="0"/>
              <a:t>Аспирант</a:t>
            </a:r>
          </a:p>
          <a:p>
            <a:pPr algn="ctr"/>
            <a:r>
              <a:rPr lang="ru-RU" dirty="0" err="1" smtClean="0"/>
              <a:t>Дерезина</a:t>
            </a:r>
            <a:r>
              <a:rPr lang="ru-RU" dirty="0" smtClean="0"/>
              <a:t> А.А.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D:\ФОТО\ОСЕНЬ 2016\SDHC\DCIM\100NIKON\DSCN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145405">
            <a:off x="434975" y="481013"/>
            <a:ext cx="4568825" cy="34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D:\ФОТО\Никита теплица\DSCN39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59742">
            <a:off x="4487863" y="504825"/>
            <a:ext cx="4378325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D:\ФОТО\ОСЕНЬ 2016\SDHC\DCIM\100NIKON\DSCN0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3267075"/>
            <a:ext cx="47879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G:\ФОТОГРАФИИ\ФОТО 2015г\Фото 2015г. Соревнован. по  Конкуру\IMG_3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9000"/>
            <a:ext cx="4038628" cy="296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G:\ФОТОГРАФИИ\Фото для журнала\IMG_219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6314" y="357166"/>
            <a:ext cx="3930677" cy="2619556"/>
          </a:xfrm>
        </p:spPr>
      </p:pic>
      <p:pic>
        <p:nvPicPr>
          <p:cNvPr id="21509" name="Picture 3" descr="G:\ФОТОГРАФИИ\ФОТО 2015г\Теплица, цветы, рыбки\Теплица\DSCN72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357562"/>
            <a:ext cx="4143372" cy="310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4" descr="G:\ФОТОГРАФИИ\Фотки все с фотика\DSCF29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08271"/>
            <a:ext cx="4106891" cy="280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ФОТО\Для сайта\DSCN2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3870609" cy="279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D:\ФОТО\Для сайта\DSCN304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6314" y="428604"/>
            <a:ext cx="3846419" cy="2884484"/>
          </a:xfrm>
        </p:spPr>
      </p:pic>
      <p:pic>
        <p:nvPicPr>
          <p:cNvPr id="29700" name="Picture 2" descr="D:\ФОТО\ОСЕНЬ 2016\SDHC\DCIM\106NIKON\DSCN13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571876"/>
            <a:ext cx="3643337" cy="240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D:\ФОТО\ОСЕНЬ 2016\SDHC\DCIM\107NIKON\DSCN16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571876"/>
            <a:ext cx="3786214" cy="24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69A12B"/>
                </a:solidFill>
                <a:latin typeface="+mn-lt"/>
              </a:rPr>
              <a:t>Летний досуг детей в </a:t>
            </a:r>
            <a:r>
              <a:rPr lang="ru-RU" sz="4000" dirty="0" err="1" smtClean="0">
                <a:solidFill>
                  <a:srgbClr val="69A12B"/>
                </a:solidFill>
                <a:latin typeface="+mn-lt"/>
              </a:rPr>
              <a:t>экопарке</a:t>
            </a:r>
            <a:r>
              <a:rPr lang="ru-RU" sz="4000" dirty="0" smtClean="0">
                <a:solidFill>
                  <a:srgbClr val="69A12B"/>
                </a:solidFill>
                <a:latin typeface="+mn-lt"/>
              </a:rPr>
              <a:t> «Казачий»</a:t>
            </a:r>
            <a:endParaRPr lang="ru-RU" sz="4000" dirty="0">
              <a:solidFill>
                <a:srgbClr val="69A12B"/>
              </a:solidFill>
              <a:latin typeface="+mn-lt"/>
            </a:endParaRP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857364"/>
            <a:ext cx="4032250" cy="3024187"/>
          </a:xfrm>
          <a:noFill/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13100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9A12B"/>
                </a:solidFill>
              </a:rPr>
              <a:t>Летний досуг 2017г</a:t>
            </a:r>
            <a:endParaRPr lang="ru-RU" b="1" dirty="0">
              <a:solidFill>
                <a:srgbClr val="69A12B"/>
              </a:solidFill>
            </a:endParaRPr>
          </a:p>
        </p:txBody>
      </p:sp>
      <p:pic>
        <p:nvPicPr>
          <p:cNvPr id="23555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399867" y="1942104"/>
            <a:ext cx="5582265" cy="4189817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57200"/>
            <a:ext cx="8524056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69A12B"/>
                </a:solidFill>
              </a:rPr>
              <a:t>Образовательные игры с детьми</a:t>
            </a:r>
            <a:endParaRPr lang="ru-RU" dirty="0">
              <a:solidFill>
                <a:srgbClr val="69A12B"/>
              </a:solidFill>
            </a:endParaRPr>
          </a:p>
        </p:txBody>
      </p:sp>
      <p:pic>
        <p:nvPicPr>
          <p:cNvPr id="24579" name="Picture 2" descr="F:\Новая папка\DSCN708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341438"/>
            <a:ext cx="3844925" cy="2882900"/>
          </a:xfrm>
          <a:noFill/>
        </p:spPr>
      </p:pic>
      <p:pic>
        <p:nvPicPr>
          <p:cNvPr id="24580" name="Picture 3" descr="F:\Новая папка\DSCN70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341438"/>
            <a:ext cx="3779837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F:\Новая папка\DSCN7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929066"/>
            <a:ext cx="3605209" cy="270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ФОТОГРАФИИ\ФОТО 2015г\Масленица 2015\Козел и де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151220" cy="2325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69A12B"/>
                </a:solidFill>
              </a:rPr>
              <a:t>Социальная практика. Трогательный зоопарк</a:t>
            </a:r>
            <a:endParaRPr lang="ru-RU" sz="2800" dirty="0">
              <a:solidFill>
                <a:srgbClr val="69A12B"/>
              </a:solidFill>
            </a:endParaRPr>
          </a:p>
        </p:txBody>
      </p:sp>
      <p:pic>
        <p:nvPicPr>
          <p:cNvPr id="25604" name="Picture 2" descr="G:\ФОТОГРАФИИ\ФОТО 2016\Экскурсия сош14 метание ножей\DSCN131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1472" y="3571876"/>
            <a:ext cx="3151214" cy="2363411"/>
          </a:xfrm>
        </p:spPr>
      </p:pic>
      <p:pic>
        <p:nvPicPr>
          <p:cNvPr id="25605" name="Picture 2" descr="G:\ФОТОГРАФИИ\Разное\Праздник 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142984"/>
            <a:ext cx="33414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5" descr="G:\ФОТОГРАФИИ\Разное\Праздник 0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3929066"/>
            <a:ext cx="3136927" cy="2353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2" descr="G:\ФОТОГРАФИИ\ЛАГЕРЯ\ЛАГЕРЬ 2012\IMG_44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2500306"/>
            <a:ext cx="1971680" cy="262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9A12B"/>
                </a:solidFill>
              </a:rPr>
              <a:t>Трудовое воспитание</a:t>
            </a:r>
            <a:endParaRPr lang="ru-RU" b="1" dirty="0">
              <a:solidFill>
                <a:srgbClr val="69A12B"/>
              </a:solidFill>
            </a:endParaRPr>
          </a:p>
        </p:txBody>
      </p:sp>
      <p:pic>
        <p:nvPicPr>
          <p:cNvPr id="26627" name="Picture 2" descr="F:\Новая папка\DSCF290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055023" y="1942205"/>
            <a:ext cx="6271953" cy="4189615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9A12B"/>
                </a:solidFill>
              </a:rPr>
              <a:t>Интерес к труду </a:t>
            </a:r>
            <a:endParaRPr lang="ru-RU" b="1" dirty="0">
              <a:solidFill>
                <a:srgbClr val="69A12B"/>
              </a:solidFill>
            </a:endParaRPr>
          </a:p>
        </p:txBody>
      </p:sp>
      <p:pic>
        <p:nvPicPr>
          <p:cNvPr id="28675" name="Picture 2" descr="F:\Новая папка\DSCF290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773872"/>
            <a:ext cx="6080348" cy="4059779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69A12B"/>
                </a:solidFill>
              </a:rPr>
              <a:t>«Казачий праздник урожая»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0723" name="Picture 2" descr="D:\РАБОТА\ярмарка к статье\DSCN235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069975"/>
            <a:ext cx="3600450" cy="2700338"/>
          </a:xfrm>
        </p:spPr>
      </p:pic>
      <p:pic>
        <p:nvPicPr>
          <p:cNvPr id="30724" name="Picture 3" descr="D:\РАБОТА\ярмарка к статье\DSCN23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9363"/>
            <a:ext cx="4032250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" descr="G:\ФОТОГРАФИИ\ФОТО 2016\Мероприятие Праздник урожая 2016\DSCN17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860800"/>
            <a:ext cx="3703638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3" descr="G:\ФОТОГРАФИИ\ФОТО 2015г\Донская осень, Казачий праздник 2015\Фото Казачий праздник\Дети праздни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052513"/>
            <a:ext cx="401320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Воспитательная система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Воспитательная система - сложное социальное психолого-педагогическое образование, неравнозначное, </a:t>
            </a:r>
            <a:r>
              <a:rPr lang="ru-RU" dirty="0" err="1" smtClean="0"/>
              <a:t>саморегулируемое</a:t>
            </a:r>
            <a:r>
              <a:rPr lang="ru-RU" dirty="0" smtClean="0"/>
              <a:t> и управляемое. Воспитательная система реализуется в четырех взаимосвязанных компонентах: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     </a:t>
            </a:r>
            <a:r>
              <a:rPr lang="ru-RU" dirty="0" smtClean="0"/>
              <a:t>Управление воспитательной системой – искусство ставить цель и определять стратегию развития; контроль и оценка результативности;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      Содержание воспитательной системы – совокупность научных знаний, ценностных ориентиров, достижений культуры;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      Организация воспитательной системы – реализация теоретической концепции в учебно-воспитательный процесс на основе взаимосвязи цели, содержания, форм, средств, методов;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      Общение – единство трех элементов: информационного, интерактивного (взаимодействие), </a:t>
            </a:r>
            <a:r>
              <a:rPr lang="ru-RU" dirty="0" err="1" smtClean="0"/>
              <a:t>перцептивного</a:t>
            </a:r>
            <a:r>
              <a:rPr lang="ru-RU" dirty="0" smtClean="0"/>
              <a:t> (взаимопонимание и восприятие друг друга).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4665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9A12B"/>
                </a:solidFill>
              </a:rPr>
              <a:t>Праздник «Масленица»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1747" name="Picture 3" descr="D:\ФОТО\Масленица 2016\МАСЛЕНИЦА ЦЕНТР\DSCN29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928670"/>
            <a:ext cx="3429024" cy="2568417"/>
          </a:xfrm>
        </p:spPr>
      </p:pic>
      <p:pic>
        <p:nvPicPr>
          <p:cNvPr id="31748" name="Picture 3" descr="D:\ФОТО\Масленица 2016\МАСЛЕНИЦА ЦЕНТР\DSCN3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876"/>
            <a:ext cx="3273420" cy="251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" descr="D:\ФОТО\Масленица 2016\МАСЛЕНИЦА ЦЕНТР\DSCN2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052513"/>
            <a:ext cx="3460746" cy="247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3" descr="D:\ФОТО\Масленица 2016\МАСЛЕНИЦА ЦЕНТР\DSCN29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714752"/>
            <a:ext cx="3390894" cy="254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69A12B"/>
                </a:solidFill>
              </a:rPr>
              <a:t>Экологический праздник «День Земли»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Экологический марафон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2771" name="Picture 2" descr="G:\ФОТОГРАФИИ\ФОТО 2016\День Земли 22.04.16\DSCF414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000108"/>
            <a:ext cx="3889375" cy="2916237"/>
          </a:xfrm>
        </p:spPr>
      </p:pic>
      <p:pic>
        <p:nvPicPr>
          <p:cNvPr id="32772" name="Picture 3" descr="G:\ФОТОГРАФИИ\ФОТО 2016\День Земли 22.04.16\DSCF41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125538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 descr="G:\ФОТОГРАФИИ\ФОТО 2016\День Земли 22.04.16\DSCF42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789363"/>
            <a:ext cx="3843338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5" descr="G:\ФОТОГРАФИИ\ФОТО 2016\День Земли 22.04.16\DSCF41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3789363"/>
            <a:ext cx="3879850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1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2143116"/>
            <a:ext cx="5524507" cy="41433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1604" y="642918"/>
            <a:ext cx="5434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9A12B"/>
                </a:solidFill>
              </a:rPr>
              <a:t>АКЦИЯ  </a:t>
            </a:r>
          </a:p>
          <a:p>
            <a:pPr algn="ctr"/>
            <a:r>
              <a:rPr lang="ru-RU" sz="3600" b="1" dirty="0" smtClean="0">
                <a:solidFill>
                  <a:srgbClr val="69A12B"/>
                </a:solidFill>
              </a:rPr>
              <a:t>«Я ВЫБИРАЮ ЖИЗНЬ»</a:t>
            </a:r>
            <a:endParaRPr lang="ru-RU" sz="3600" b="1" dirty="0">
              <a:solidFill>
                <a:srgbClr val="69A12B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000" dirty="0" smtClean="0">
                <a:solidFill>
                  <a:srgbClr val="69A12B"/>
                </a:solidFill>
              </a:rPr>
              <a:t>Экологическая акция «Мой чистый город»</a:t>
            </a:r>
            <a:endParaRPr lang="ru-RU" sz="3000" dirty="0">
              <a:solidFill>
                <a:srgbClr val="69A12B"/>
              </a:solidFill>
            </a:endParaRPr>
          </a:p>
        </p:txBody>
      </p:sp>
      <p:pic>
        <p:nvPicPr>
          <p:cNvPr id="35843" name="Picture 2" descr="G:\ФОТОГРАФИИ\ФОТО 2015г\Акция чистый город 2015\DSCN759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286248" y="3786190"/>
            <a:ext cx="4106487" cy="2809702"/>
          </a:xfrm>
        </p:spPr>
      </p:pic>
      <p:pic>
        <p:nvPicPr>
          <p:cNvPr id="35844" name="Picture 3" descr="G:\ФОТОГРАФИИ\ФОТО 2015г\Акция чистый город 2015\DSCN76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41438"/>
            <a:ext cx="4071937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G:\ФОТОГРАФИИ\ФОТО 2015г\Акция чистый город 2015\DSCN75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341438"/>
            <a:ext cx="3887787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5" descr="G:\ФОТОГРАФИИ\ФОТО 2015г\Акция чистый город 2015\DSCN75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3789363"/>
            <a:ext cx="3925887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69A12B"/>
                </a:solidFill>
              </a:rPr>
              <a:t>Экологическая акция «посади дерево»</a:t>
            </a:r>
            <a:endParaRPr lang="ru-RU" sz="3200" b="1" dirty="0">
              <a:solidFill>
                <a:srgbClr val="69A12B"/>
              </a:solidFill>
            </a:endParaRPr>
          </a:p>
        </p:txBody>
      </p:sp>
      <p:pic>
        <p:nvPicPr>
          <p:cNvPr id="38915" name="Picture 2" descr="G:\ФОТОГРАФИИ\Фото для журнала\DSCF156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9" y="1406412"/>
            <a:ext cx="3892546" cy="2598851"/>
          </a:xfrm>
        </p:spPr>
      </p:pic>
      <p:pic>
        <p:nvPicPr>
          <p:cNvPr id="38916" name="Picture 4" descr="G:\Акция Посади дерево! 2013 ФОТО\DSCF15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4000504"/>
            <a:ext cx="3924291" cy="262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G:\Акция Посади дерево! 2013 ФОТО\DSCF15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4609" y="1428736"/>
            <a:ext cx="3865541" cy="258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69A12B"/>
                </a:solidFill>
              </a:rPr>
              <a:t>Экологическая акция </a:t>
            </a:r>
            <a:r>
              <a:rPr lang="ru-RU" dirty="0" smtClean="0">
                <a:solidFill>
                  <a:srgbClr val="69A12B"/>
                </a:solidFill>
              </a:rPr>
              <a:t/>
            </a:r>
            <a:br>
              <a:rPr lang="ru-RU" dirty="0" smtClean="0">
                <a:solidFill>
                  <a:srgbClr val="69A12B"/>
                </a:solidFill>
              </a:rPr>
            </a:br>
            <a:r>
              <a:rPr lang="ru-RU" dirty="0" smtClean="0">
                <a:solidFill>
                  <a:srgbClr val="69A12B"/>
                </a:solidFill>
              </a:rPr>
              <a:t>«</a:t>
            </a:r>
            <a:r>
              <a:rPr lang="ru-RU" dirty="0" smtClean="0">
                <a:solidFill>
                  <a:srgbClr val="69A12B"/>
                </a:solidFill>
              </a:rPr>
              <a:t>покорми птиц»</a:t>
            </a:r>
            <a:endParaRPr lang="ru-RU" dirty="0">
              <a:solidFill>
                <a:srgbClr val="69A12B"/>
              </a:solidFill>
            </a:endParaRPr>
          </a:p>
        </p:txBody>
      </p:sp>
      <p:pic>
        <p:nvPicPr>
          <p:cNvPr id="39939" name="Picture 3" descr="G:\ФОТОГРАФИИ\ФОТО 2013г\Покорми птиц 2013г\IMG_917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2714620"/>
            <a:ext cx="4117474" cy="3086096"/>
          </a:xfrm>
        </p:spPr>
      </p:pic>
      <p:pic>
        <p:nvPicPr>
          <p:cNvPr id="39940" name="Picture 2" descr="G:\ФОТОГРАФИИ\ФОТО 2014г\Фото Покорми птиц 2014\DSC_01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500174"/>
            <a:ext cx="4643438" cy="307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69A12B"/>
                </a:solidFill>
              </a:rPr>
              <a:t>Научно- исследовательские конференции «Созвездие и водные проекты»</a:t>
            </a:r>
            <a:endParaRPr lang="ru-RU" sz="2800" b="1" dirty="0">
              <a:solidFill>
                <a:srgbClr val="69A12B"/>
              </a:solidFill>
            </a:endParaRPr>
          </a:p>
        </p:txBody>
      </p:sp>
      <p:pic>
        <p:nvPicPr>
          <p:cNvPr id="40963" name="Picture 2" descr="G:\ФОТОГРАФИИ\ФОТО 2015г\Созвездие и Водный Конференция 2015\WP_20151203_12_00_04_Pr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942206"/>
            <a:ext cx="6627171" cy="3729866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9A12B"/>
                </a:solidFill>
                <a:latin typeface="Calibri" pitchFamily="34" charset="0"/>
              </a:rPr>
              <a:t>Занятия в группах</a:t>
            </a: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Calibri" pitchFamily="34" charset="0"/>
              </a:rPr>
              <a:t/>
            </a:r>
            <a:b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Calibri" pitchFamily="34" charset="0"/>
              </a:rPr>
            </a:br>
            <a:endParaRPr lang="ru-RU" sz="2400" dirty="0">
              <a:solidFill>
                <a:schemeClr val="accent1">
                  <a:tint val="88000"/>
                  <a:satMod val="150000"/>
                </a:schemeClr>
              </a:solidFill>
              <a:latin typeface="Calibri" pitchFamily="34" charset="0"/>
            </a:endParaRPr>
          </a:p>
        </p:txBody>
      </p:sp>
      <p:pic>
        <p:nvPicPr>
          <p:cNvPr id="41987" name="Picture 2" descr="G:\ФОТОГРАФИИ\Фотки ЭБЦ +\Лагерь 0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052513"/>
            <a:ext cx="3870325" cy="2808287"/>
          </a:xfrm>
        </p:spPr>
      </p:pic>
      <p:pic>
        <p:nvPicPr>
          <p:cNvPr id="41988" name="Picture 2" descr="G:\ФОТОГРАФИИ\ЛАГЕРЯ\Лагерь 2016\DSCN00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052513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 descr="G:\ФОТОГРАФИИ\ЛАГЕРЯ\Лагерь 2016\DSCN0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789363"/>
            <a:ext cx="3889375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5" descr="G:\ФОТОГРАФИИ\фото день воды\DSCN11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3860800"/>
            <a:ext cx="38163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69A12B"/>
                </a:solidFill>
              </a:rPr>
              <a:t>Городской конкурс-выставка «Эко- ё</a:t>
            </a:r>
            <a:r>
              <a:rPr lang="ru-RU" dirty="0" smtClean="0">
                <a:solidFill>
                  <a:srgbClr val="69A12B"/>
                </a:solidFill>
              </a:rPr>
              <a:t>лка</a:t>
            </a:r>
            <a:r>
              <a:rPr lang="ru-RU" dirty="0" smtClean="0">
                <a:solidFill>
                  <a:srgbClr val="69A12B"/>
                </a:solidFill>
              </a:rPr>
              <a:t>»</a:t>
            </a:r>
            <a:endParaRPr lang="ru-RU" dirty="0">
              <a:solidFill>
                <a:srgbClr val="69A12B"/>
              </a:solidFill>
            </a:endParaRPr>
          </a:p>
        </p:txBody>
      </p:sp>
      <p:pic>
        <p:nvPicPr>
          <p:cNvPr id="45059" name="Picture 2" descr="G:\ФОТОГРАФИИ\ФОТО 2013г\Ёлка 2013г\20131214_1100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857620" y="2643182"/>
            <a:ext cx="5049982" cy="3790604"/>
          </a:xfrm>
        </p:spPr>
      </p:pic>
      <p:pic>
        <p:nvPicPr>
          <p:cNvPr id="45060" name="Picture 3" descr="G:\ФОТОГРАФИИ\ФОТО 2013г\Эко-ёлка 2013\IMG_8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4691502" cy="351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Соревнования\4Zbxcoxa-g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600" y="876300"/>
            <a:ext cx="7670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images.myshared.ru/4/219398/slide_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0465"/>
          <a:stretch>
            <a:fillRect/>
          </a:stretch>
        </p:blipFill>
        <p:spPr>
          <a:xfrm>
            <a:off x="285721" y="285728"/>
            <a:ext cx="8643998" cy="5840435"/>
          </a:xfrm>
          <a:noFill/>
        </p:spPr>
      </p:pic>
      <p:pic>
        <p:nvPicPr>
          <p:cNvPr id="5" name="Picture 5" descr="http://images.myshared.ru/4/219398/slide_10.jpg"/>
          <p:cNvPicPr>
            <a:picLocks noChangeAspect="1" noChangeArrowheads="1"/>
          </p:cNvPicPr>
          <p:nvPr/>
        </p:nvPicPr>
        <p:blipFill>
          <a:blip r:embed="rId2"/>
          <a:srcRect b="10465"/>
          <a:stretch>
            <a:fillRect/>
          </a:stretch>
        </p:blipFill>
        <p:spPr>
          <a:xfrm>
            <a:off x="611188" y="333375"/>
            <a:ext cx="7910512" cy="53102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F:\Соревнования\DTtK9oRRX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5192713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 descr="F:\Соревнования\iIgRhyIl3P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2852738"/>
            <a:ext cx="53959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Фотки ЭБЦ +\DSCF37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4650"/>
            <a:ext cx="9144000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928670"/>
            <a:ext cx="8087666" cy="492922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:\Фотки ЭБЦ +\Москва Юннат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7393833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F:\Фотки ЭБЦ +\Изображение 0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47056" y="1071546"/>
            <a:ext cx="849694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normalizeH="0" baseline="0" noProof="0" dirty="0">
              <a:ln w="11430"/>
              <a:gradFill>
                <a:gsLst>
                  <a:gs pos="37000">
                    <a:srgbClr val="DF3C0F"/>
                  </a:gs>
                  <a:gs pos="51000">
                    <a:srgbClr val="FFC000"/>
                  </a:gs>
                  <a:gs pos="65000">
                    <a:srgbClr val="6CA62C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57166"/>
            <a:ext cx="79296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image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2786058"/>
            <a:ext cx="3357586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rcro.tomsk.ru/wp-content/uploads/2015/10/Attachm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864852"/>
            <a:ext cx="3500462" cy="1993148"/>
          </a:xfrm>
          <a:prstGeom prst="rect">
            <a:avLst/>
          </a:prstGeom>
          <a:solidFill>
            <a:srgbClr val="6CA62C"/>
          </a:solidFill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ПЕДАГОГИКА УСПЕХА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8" indent="-342900"/>
            <a:r>
              <a:rPr lang="ru-RU" sz="2600" dirty="0" smtClean="0"/>
              <a:t>Эта система выстроена на основе идей « педагогики успеха», что позволяет проектировать работу школы по созданию условий гармоничного развития личности. Успех – это наиболее полное достижение поставленной цели. Воспитательные системы, выстроенные на основе идей « педагогики успеха», позволяют проектировать работу образовательных учреждений по созданию условий для гармоничного развития достойной личности, удовлетворения ее потребности в самореализации и уважении, по формированию ориентации на успех и достижение. Успех – полное достижение поставленной цели, а достижение – предметный результат. Создание ситуации успеха у каждого участника образовательного процесса, вера в собственные силы, ориентация на значимые ценности. </a:t>
            </a:r>
          </a:p>
          <a:p>
            <a:endParaRPr lang="ru-RU" dirty="0"/>
          </a:p>
        </p:txBody>
      </p:sp>
      <p:pic>
        <p:nvPicPr>
          <p:cNvPr id="4" name="Picture 6" descr="http://rcro.tomsk.ru/wp-content/uploads/2015/10/Attach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1643042" cy="130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428604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основу концепции «Педагогики успеха» заложена ситуация успеха учащегося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136338"/>
            <a:ext cx="76438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>
              <a:buFont typeface="Wingdings 2" pitchFamily="18" charset="2"/>
              <a:buNone/>
            </a:pPr>
            <a:r>
              <a:rPr lang="ru-RU" sz="2400" dirty="0" smtClean="0"/>
              <a:t>«Только </a:t>
            </a:r>
            <a:r>
              <a:rPr lang="ru-RU" sz="2400" dirty="0" smtClean="0"/>
              <a:t>успех поддерживает интерес ученика к учению. А интерес к учению появляется только тогда, когда есть вдохновение, рождающееся от успеха в овладении знаниями. Ребенок, никогда не познавший радости труда в учении, не переживший гордости от того, что трудности преодолены, теряет желание и интерес учиться»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http://mypresentation.ru/documents/8eb1fe347761dbe31cf64f4bcfcd63ad/005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072493" cy="5697559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69A12B"/>
                </a:solidFill>
              </a:rPr>
              <a:t>Характеристики воспитательной системы «Педагогики успеха»</a:t>
            </a:r>
            <a:endParaRPr lang="ru-RU" dirty="0">
              <a:solidFill>
                <a:srgbClr val="69A12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«Педагогика успеха» Воспитательные системы, выстроенные на основе идей «педагогики успеха», позволяют проектировать работу школы по созданию условий для гармоничного развития достойной личности, удовлетворения ее потребности в самореализации и уважении, по формированию ориентации на успех и достижение. Успех — это наиболее полное достижение поставленной цели, а достижение в свою очередь — это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опредмеченный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результат.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357166"/>
            <a:ext cx="79296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9A12B"/>
                </a:solidFill>
              </a:rPr>
              <a:t>Методики воспитательной работы </a:t>
            </a:r>
            <a:r>
              <a:rPr lang="ru-RU" sz="3600" b="1" dirty="0" smtClean="0">
                <a:solidFill>
                  <a:srgbClr val="69A12B"/>
                </a:solidFill>
              </a:rPr>
              <a:t>              «</a:t>
            </a:r>
            <a:r>
              <a:rPr lang="ru-RU" sz="3600" b="1" dirty="0" smtClean="0">
                <a:solidFill>
                  <a:srgbClr val="69A12B"/>
                </a:solidFill>
              </a:rPr>
              <a:t>Педагогики успеха»</a:t>
            </a:r>
            <a:br>
              <a:rPr lang="ru-RU" sz="3600" b="1" dirty="0" smtClean="0">
                <a:solidFill>
                  <a:srgbClr val="69A12B"/>
                </a:solidFill>
              </a:rPr>
            </a:br>
            <a:endParaRPr lang="ru-RU" sz="3600" b="1" dirty="0">
              <a:solidFill>
                <a:srgbClr val="69A12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720840"/>
            <a:ext cx="81439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>
              <a:buFont typeface="Wingdings 2" pitchFamily="18" charset="2"/>
              <a:buChar char=""/>
            </a:pPr>
            <a:r>
              <a:rPr lang="ru-RU" sz="2800" dirty="0" smtClean="0"/>
              <a:t>В.А. </a:t>
            </a:r>
            <a:r>
              <a:rPr lang="ru-RU" sz="2800" dirty="0" err="1" smtClean="0"/>
              <a:t>Сластенин</a:t>
            </a:r>
            <a:r>
              <a:rPr lang="ru-RU" sz="2800" dirty="0" smtClean="0"/>
              <a:t> под методами воспитания понимает способы взаимосвязанной деятельности воспитателей и воспитуемых. Ученый называет четыре группы таких методов: формирование сознания личности (взглядов, убеждений, идеалов); организация деятельности, общения, опыта </a:t>
            </a:r>
            <a:r>
              <a:rPr lang="ru-RU" sz="2800" dirty="0" err="1" smtClean="0"/>
              <a:t>обще-ственного</a:t>
            </a:r>
            <a:r>
              <a:rPr lang="ru-RU" sz="2800" dirty="0" smtClean="0"/>
              <a:t> поведения; стимулирование и мотивация деятельности и поведения; контроль, самоконтроль и самооценка деятельности и поведения. 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285729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9A12B"/>
                </a:solidFill>
              </a:rPr>
              <a:t>Опыт</a:t>
            </a:r>
          </a:p>
          <a:p>
            <a:pPr algn="ctr"/>
            <a:r>
              <a:rPr lang="ru-RU" sz="3200" b="1" dirty="0" smtClean="0">
                <a:solidFill>
                  <a:srgbClr val="69A12B"/>
                </a:solidFill>
              </a:rPr>
              <a:t> </a:t>
            </a:r>
            <a:r>
              <a:rPr lang="ru-RU" sz="3200" b="1" dirty="0" smtClean="0">
                <a:solidFill>
                  <a:srgbClr val="69A12B"/>
                </a:solidFill>
              </a:rPr>
              <a:t>«Эколого-биологического центра</a:t>
            </a:r>
            <a:r>
              <a:rPr lang="ru-RU" sz="3200" b="1" dirty="0" smtClean="0">
                <a:solidFill>
                  <a:srgbClr val="69A12B"/>
                </a:solidFill>
              </a:rPr>
              <a:t>»</a:t>
            </a:r>
          </a:p>
          <a:p>
            <a:pPr algn="ctr"/>
            <a:r>
              <a:rPr lang="ru-RU" sz="3200" b="1" dirty="0" smtClean="0">
                <a:solidFill>
                  <a:srgbClr val="69A12B"/>
                </a:solidFill>
              </a:rPr>
              <a:t> </a:t>
            </a:r>
            <a:r>
              <a:rPr lang="ru-RU" sz="3200" b="1" dirty="0" smtClean="0">
                <a:solidFill>
                  <a:srgbClr val="69A12B"/>
                </a:solidFill>
              </a:rPr>
              <a:t>города Новочеркасска</a:t>
            </a:r>
            <a:endParaRPr lang="ru-RU" sz="3200" b="1" dirty="0">
              <a:solidFill>
                <a:srgbClr val="69A12B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928802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/>
              <a:t>МБУ ДОЭБЦ реализует программу «концепция развития учреждения» в основе которой заложена воспитательная система «Педагогики успеха». Основной задачей перед педагогическим коллективом стоит создание для каждого ребенка «ситуации успеха</a:t>
            </a:r>
            <a:r>
              <a:rPr lang="ru-RU" sz="2000" dirty="0" smtClean="0"/>
              <a:t>»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000" dirty="0" smtClean="0"/>
          </a:p>
          <a:p>
            <a:pPr algn="just" fontAlgn="auto"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00438"/>
            <a:ext cx="7786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/>
              <a:t>В МБУ ДО ЭБЦ реализуются различные образовательные мероприятия, социальные практики, дополнительные общеобразовательные программы и </a:t>
            </a:r>
            <a:r>
              <a:rPr lang="ru-RU" sz="2000" dirty="0" err="1" smtClean="0"/>
              <a:t>досуговые</a:t>
            </a:r>
            <a:r>
              <a:rPr lang="ru-RU" sz="2000" dirty="0" smtClean="0"/>
              <a:t> мероприятия с основополагающей целью»создание условий формирование у учащихся интереса к обучающему процессу и развития личностных особенностей»</a:t>
            </a: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8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823B"/>
      </a:hlink>
      <a:folHlink>
        <a:srgbClr val="C3D69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512</Words>
  <Application>Microsoft Office PowerPoint</Application>
  <PresentationFormat>Экран (4:3)</PresentationFormat>
  <Paragraphs>42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Matilda</vt:lpstr>
      <vt:lpstr>Times New Roman</vt:lpstr>
      <vt:lpstr>Wingdings 2</vt:lpstr>
      <vt:lpstr>Calibri</vt:lpstr>
      <vt:lpstr>Тема Office</vt:lpstr>
      <vt:lpstr>Слайд 1</vt:lpstr>
      <vt:lpstr>Воспитательная система</vt:lpstr>
      <vt:lpstr>Слайд 3</vt:lpstr>
      <vt:lpstr>           ПЕДАГОГИКА УСПЕХА</vt:lpstr>
      <vt:lpstr>Слайд 5</vt:lpstr>
      <vt:lpstr>Слайд 6</vt:lpstr>
      <vt:lpstr>Характеристики воспитательной системы «Педагогики успеха»</vt:lpstr>
      <vt:lpstr>Слайд 8</vt:lpstr>
      <vt:lpstr>Слайд 9</vt:lpstr>
      <vt:lpstr>Слайд 10</vt:lpstr>
      <vt:lpstr>Слайд 11</vt:lpstr>
      <vt:lpstr>Слайд 12</vt:lpstr>
      <vt:lpstr>Летний досуг детей в экопарке «Казачий»</vt:lpstr>
      <vt:lpstr>Летний досуг 2017г</vt:lpstr>
      <vt:lpstr>Образовательные игры с детьми</vt:lpstr>
      <vt:lpstr>Социальная практика. Трогательный зоопарк</vt:lpstr>
      <vt:lpstr>Трудовое воспитание</vt:lpstr>
      <vt:lpstr>Интерес к труду </vt:lpstr>
      <vt:lpstr>«Казачий праздник урожая» </vt:lpstr>
      <vt:lpstr>Праздник «Масленица» </vt:lpstr>
      <vt:lpstr>Экологический праздник «День Земли» Экологический марафон</vt:lpstr>
      <vt:lpstr>Слайд 22</vt:lpstr>
      <vt:lpstr>Экологическая акция «Мой чистый город»</vt:lpstr>
      <vt:lpstr>Экологическая акция «посади дерево»</vt:lpstr>
      <vt:lpstr>Экологическая акция  «покорми птиц»</vt:lpstr>
      <vt:lpstr>Научно- исследовательские конференции «Созвездие и водные проекты»</vt:lpstr>
      <vt:lpstr>Занятия в группах </vt:lpstr>
      <vt:lpstr>Городской конкурс-выставка «Эко- ёлка»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Ранько Е.А.</dc:creator>
  <cp:lastModifiedBy>User</cp:lastModifiedBy>
  <cp:revision>96</cp:revision>
  <dcterms:created xsi:type="dcterms:W3CDTF">2013-08-23T08:38:35Z</dcterms:created>
  <dcterms:modified xsi:type="dcterms:W3CDTF">2017-09-28T09:53:29Z</dcterms:modified>
</cp:coreProperties>
</file>