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76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9" r:id="rId12"/>
    <p:sldId id="270" r:id="rId13"/>
    <p:sldId id="272" r:id="rId14"/>
    <p:sldId id="273" r:id="rId15"/>
    <p:sldId id="275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66" y="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29411-5698-4766-8A77-8BCA8654F222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76C84-A6C5-4B71-94E8-EEB61DAD0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567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62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388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138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5153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04566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369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861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2909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3387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774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661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97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73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575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851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02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876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504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78EAA-0298-476A-845E-321ECF2825DD}" type="datetimeFigureOut">
              <a:rPr lang="ru-RU" smtClean="0"/>
              <a:pPr/>
              <a:t>25.06.2017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447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&#1082;&#1072;&#1088;&#1090;&#1080;&#1085;&#1082;&#1080;%20&#1096;&#1082;&#1086;&#1083;&#1100;&#1085;&#1099;&#1077;%20&#1092;&#1086;&#1085;&#1099;%20&#1076;&#1083;&#1103;%20&#1087;&#1088;&#1077;&#1079;&#1077;&#1085;&#1090;&#1072;&#1094;&#1080;&#1081;&amp;uinfo=ww-1423-wh-803-fw-1181-fh-597-pd-1" TargetMode="External"/><Relationship Id="rId2" Type="http://schemas.openxmlformats.org/officeDocument/2006/relationships/hyperlink" Target="http://images.yandex.ru/yandsearch?text=&#1082;&#1072;&#1088;&#1090;&#1080;&#1085;&#1082;&#1080;+&#1042;&#1080;&#1090;&#1103;+&#1055;&#1077;&#1088;&#1077;&#1089;&#1090;&#1091;&#1082;&#1080;&#1085;+&#1074;+&#1089;&#1090;&#1088;&#1072;&#1085;&#1077;+&#1085;&#1077;&#1074;&#1099;&#1091;&#1095;&#1077;&#1085;&#1085;&#1099;&#1093;+&#1091;&#1088;&#1086;&#1082;&#1086;&#1074;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leksh.ucoz.ru/load/uroki/razrabotki_urokov/urok_russkogo_jazyka_pravopisanie_slov_s_suffiksami_ek_ik/10-1-0-11" TargetMode="External"/><Relationship Id="rId4" Type="http://schemas.openxmlformats.org/officeDocument/2006/relationships/hyperlink" Target="http://infourok.ru/material.html?mid=2188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Составила:</a:t>
            </a:r>
          </a:p>
          <a:p>
            <a:pPr>
              <a:buNone/>
            </a:pPr>
            <a:r>
              <a:rPr lang="ru-RU" dirty="0" smtClean="0"/>
              <a:t>                                        учитель начальных классов </a:t>
            </a:r>
          </a:p>
          <a:p>
            <a:pPr>
              <a:buNone/>
            </a:pPr>
            <a:r>
              <a:rPr lang="ru-RU" dirty="0" smtClean="0"/>
              <a:t>                                        </a:t>
            </a:r>
            <a:r>
              <a:rPr lang="ru-RU" dirty="0" smtClean="0"/>
              <a:t>Бойко Ольга Алексеевна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МБОУ </a:t>
            </a:r>
            <a:r>
              <a:rPr lang="ru-RU" dirty="0" smtClean="0"/>
              <a:t>«ООШ </a:t>
            </a:r>
            <a:r>
              <a:rPr lang="ru-RU" dirty="0" smtClean="0"/>
              <a:t>№ </a:t>
            </a:r>
            <a:r>
              <a:rPr lang="ru-RU" dirty="0" smtClean="0"/>
              <a:t>10» 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г</a:t>
            </a:r>
            <a:r>
              <a:rPr lang="ru-RU" dirty="0" smtClean="0"/>
              <a:t>. Энгельса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53412"/>
            <a:ext cx="763284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Открытый урок</a:t>
            </a:r>
          </a:p>
          <a:p>
            <a:pPr algn="ctr"/>
            <a:r>
              <a:rPr lang="ru-RU" sz="72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2 </a:t>
            </a:r>
            <a:r>
              <a:rPr lang="ru-RU" sz="72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класс</a:t>
            </a:r>
          </a:p>
          <a:p>
            <a:pPr algn="ctr"/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8200" y="1379538"/>
            <a:ext cx="3614738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КЛЮЧИКИ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46688" y="1303338"/>
            <a:ext cx="3135312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КЛЮЧ</a:t>
            </a:r>
            <a:r>
              <a:rPr lang="ru-RU" sz="4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>
            <a:cxnSpLocks noChangeShapeType="1"/>
          </p:cNvCxnSpPr>
          <p:nvPr/>
        </p:nvCxnSpPr>
        <p:spPr bwMode="auto">
          <a:xfrm>
            <a:off x="7772400" y="1143000"/>
            <a:ext cx="381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rot="10800000" flipV="1">
            <a:off x="7391400" y="1143000"/>
            <a:ext cx="381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8" name="Прямая соединительная линия 17"/>
          <p:cNvCxnSpPr>
            <a:cxnSpLocks noChangeShapeType="1"/>
          </p:cNvCxnSpPr>
          <p:nvPr/>
        </p:nvCxnSpPr>
        <p:spPr bwMode="auto">
          <a:xfrm rot="16200000" flipH="1">
            <a:off x="3352800" y="1066800"/>
            <a:ext cx="381000" cy="381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2" name="Прямая соединительная линия 21"/>
          <p:cNvCxnSpPr>
            <a:cxnSpLocks noChangeShapeType="1"/>
          </p:cNvCxnSpPr>
          <p:nvPr/>
        </p:nvCxnSpPr>
        <p:spPr bwMode="auto">
          <a:xfrm rot="5400000">
            <a:off x="2971800" y="1066800"/>
            <a:ext cx="381000" cy="381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>
            <a:off x="2895600" y="2055813"/>
            <a:ext cx="457200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4" name="Прямая со стрелкой 33"/>
          <p:cNvCxnSpPr>
            <a:cxnSpLocks noChangeShapeType="1"/>
            <a:stCxn id="3" idx="3"/>
          </p:cNvCxnSpPr>
          <p:nvPr/>
        </p:nvCxnSpPr>
        <p:spPr bwMode="auto">
          <a:xfrm>
            <a:off x="4452938" y="1793875"/>
            <a:ext cx="695325" cy="7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pic>
        <p:nvPicPr>
          <p:cNvPr id="22538" name="Picture 4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905782"/>
            <a:ext cx="7999487" cy="272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TextBox 43"/>
          <p:cNvSpPr txBox="1"/>
          <p:nvPr/>
        </p:nvSpPr>
        <p:spPr>
          <a:xfrm>
            <a:off x="892175" y="2590800"/>
            <a:ext cx="33750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ЗАМОЧКИ</a:t>
            </a:r>
          </a:p>
        </p:txBody>
      </p:sp>
      <p:cxnSp>
        <p:nvCxnSpPr>
          <p:cNvPr id="46" name="Прямая соединительная линия 45"/>
          <p:cNvCxnSpPr>
            <a:cxnSpLocks noChangeShapeType="1"/>
          </p:cNvCxnSpPr>
          <p:nvPr/>
        </p:nvCxnSpPr>
        <p:spPr bwMode="auto">
          <a:xfrm>
            <a:off x="2819400" y="3352800"/>
            <a:ext cx="914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" name="Прямая со стрелкой 50"/>
          <p:cNvCxnSpPr>
            <a:cxnSpLocks noChangeShapeType="1"/>
          </p:cNvCxnSpPr>
          <p:nvPr/>
        </p:nvCxnSpPr>
        <p:spPr bwMode="auto">
          <a:xfrm>
            <a:off x="4419600" y="2971800"/>
            <a:ext cx="6858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5" name="TextBox 54"/>
          <p:cNvSpPr txBox="1"/>
          <p:nvPr/>
        </p:nvSpPr>
        <p:spPr>
          <a:xfrm>
            <a:off x="5257800" y="2590800"/>
            <a:ext cx="3306763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ЗАМОЧ</a:t>
            </a:r>
            <a:r>
              <a:rPr lang="ru-RU" sz="4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cxnSp>
        <p:nvCxnSpPr>
          <p:cNvPr id="57" name="Прямая соединительная линия 56"/>
          <p:cNvCxnSpPr>
            <a:cxnSpLocks noChangeShapeType="1"/>
          </p:cNvCxnSpPr>
          <p:nvPr/>
        </p:nvCxnSpPr>
        <p:spPr bwMode="auto">
          <a:xfrm>
            <a:off x="8001000" y="2438400"/>
            <a:ext cx="381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9" name="Прямая соединительная линия 58"/>
          <p:cNvCxnSpPr>
            <a:cxnSpLocks noChangeShapeType="1"/>
          </p:cNvCxnSpPr>
          <p:nvPr/>
        </p:nvCxnSpPr>
        <p:spPr bwMode="auto">
          <a:xfrm flipV="1">
            <a:off x="7620000" y="2438400"/>
            <a:ext cx="381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" name="Прямая соединительная линия 16"/>
          <p:cNvCxnSpPr>
            <a:cxnSpLocks noChangeShapeType="1"/>
          </p:cNvCxnSpPr>
          <p:nvPr/>
        </p:nvCxnSpPr>
        <p:spPr bwMode="auto">
          <a:xfrm rot="16200000" flipH="1">
            <a:off x="3429000" y="2514600"/>
            <a:ext cx="228600" cy="228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 rot="5400000">
            <a:off x="3238500" y="2552700"/>
            <a:ext cx="228600" cy="1524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4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8402960" cy="5828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6914073" cy="1323439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>
            <a:bevelT prst="convex"/>
          </a:sp3d>
        </p:spPr>
        <p:txBody>
          <a:bodyPr wrap="non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ФИЗ.МИНУТКА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http://www.profi-forex.org/system/news/M1-1_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84784"/>
            <a:ext cx="3312368" cy="5135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6870700" cy="914400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АЛГОРИТМ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412776"/>
            <a:ext cx="7922840" cy="4226024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dirty="0"/>
              <a:t>Выделяем корень слова. Если слышим после корня </a:t>
            </a:r>
            <a:r>
              <a:rPr lang="en-US" dirty="0"/>
              <a:t>[</a:t>
            </a:r>
            <a:r>
              <a:rPr lang="ru-RU" b="1" dirty="0">
                <a:solidFill>
                  <a:srgbClr val="D32103"/>
                </a:solidFill>
              </a:rPr>
              <a:t>ИК</a:t>
            </a:r>
            <a:r>
              <a:rPr lang="en-US" dirty="0"/>
              <a:t>]</a:t>
            </a:r>
            <a:r>
              <a:rPr lang="ru-RU" dirty="0"/>
              <a:t>, сразу слово не пишем.</a:t>
            </a:r>
          </a:p>
          <a:p>
            <a:pPr marL="609600" indent="-609600">
              <a:buFontTx/>
              <a:buAutoNum type="arabicPeriod"/>
            </a:pPr>
            <a:r>
              <a:rPr lang="ru-RU" dirty="0"/>
              <a:t>Изменяем форму слова, подставляя к нему слова </a:t>
            </a:r>
            <a:r>
              <a:rPr lang="ru-RU" sz="4000" b="1" i="1" u="sng" dirty="0">
                <a:solidFill>
                  <a:srgbClr val="000099"/>
                </a:solidFill>
              </a:rPr>
              <a:t>нет</a:t>
            </a:r>
            <a:r>
              <a:rPr lang="ru-RU" sz="4000" b="1" dirty="0">
                <a:solidFill>
                  <a:srgbClr val="000099"/>
                </a:solidFill>
              </a:rPr>
              <a:t>, </a:t>
            </a:r>
            <a:r>
              <a:rPr lang="ru-RU" sz="4000" b="1" i="1" u="sng" dirty="0">
                <a:solidFill>
                  <a:srgbClr val="000099"/>
                </a:solidFill>
              </a:rPr>
              <a:t>много</a:t>
            </a:r>
            <a:r>
              <a:rPr lang="ru-RU" dirty="0"/>
              <a:t>.</a:t>
            </a:r>
          </a:p>
          <a:p>
            <a:pPr marL="609600" indent="-609600">
              <a:buFontTx/>
              <a:buAutoNum type="arabicPeriod"/>
            </a:pPr>
            <a:r>
              <a:rPr lang="ru-RU" dirty="0"/>
              <a:t>Если гласный звук остался, пишем суффикс –</a:t>
            </a:r>
            <a:r>
              <a:rPr lang="ru-RU" b="1" dirty="0">
                <a:solidFill>
                  <a:schemeClr val="tx2"/>
                </a:solidFill>
              </a:rPr>
              <a:t>ИК</a:t>
            </a:r>
            <a:r>
              <a:rPr lang="ru-RU" dirty="0"/>
              <a:t>-, если гласный звук исчез, пишем суффикс –</a:t>
            </a:r>
            <a:r>
              <a:rPr lang="ru-RU" b="1" dirty="0">
                <a:solidFill>
                  <a:schemeClr val="tx2"/>
                </a:solidFill>
              </a:rPr>
              <a:t>ЕК</a:t>
            </a:r>
            <a:r>
              <a:rPr lang="ru-RU" dirty="0"/>
              <a:t>-.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52735" y="2967335"/>
            <a:ext cx="3417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dirty="0" smtClean="0"/>
              <a:t> </a:t>
            </a:r>
            <a:endParaRPr lang="ru-RU" sz="5400" dirty="0"/>
          </a:p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4622" y="1484784"/>
            <a:ext cx="728917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Angsana New" panose="02020603050405020304" pitchFamily="18" charset="-34"/>
              </a:rPr>
              <a:t>Сыноч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Angsana New" panose="02020603050405020304" pitchFamily="18" charset="-34"/>
              </a:rPr>
              <a:t>…, </a:t>
            </a:r>
            <a:r>
              <a:rPr lang="ru-RU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Angsana New" panose="02020603050405020304" pitchFamily="18" charset="-34"/>
              </a:rPr>
              <a:t>мальч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Angsana New" panose="02020603050405020304" pitchFamily="18" charset="-34"/>
              </a:rPr>
              <a:t>…,</a:t>
            </a:r>
            <a:endParaRPr lang="ru-RU" sz="7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cs typeface="Angsana New" panose="02020603050405020304" pitchFamily="18" charset="-34"/>
            </a:endParaRPr>
          </a:p>
          <a:p>
            <a:pPr algn="ctr"/>
            <a:r>
              <a:rPr lang="ru-RU" sz="7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ngsana New" panose="02020603050405020304" pitchFamily="18" charset="-34"/>
              </a:rPr>
              <a:t>л</a:t>
            </a:r>
            <a:r>
              <a:rPr lang="ru-RU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Angsana New" panose="02020603050405020304" pitchFamily="18" charset="-34"/>
              </a:rPr>
              <a:t>источ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Angsana New" panose="02020603050405020304" pitchFamily="18" charset="-34"/>
              </a:rPr>
              <a:t>…, 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Angsana New" panose="02020603050405020304" pitchFamily="18" charset="-34"/>
              </a:rPr>
              <a:t>бант…,</a:t>
            </a:r>
            <a:endParaRPr lang="ru-RU" sz="7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cs typeface="Angsana New" panose="02020603050405020304" pitchFamily="18" charset="-34"/>
            </a:endParaRPr>
          </a:p>
          <a:p>
            <a:pPr algn="ctr"/>
            <a:r>
              <a:rPr lang="ru-RU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ngsana New" panose="02020603050405020304" pitchFamily="18" charset="-34"/>
              </a:rPr>
              <a:t>кусоч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Angsana New" panose="02020603050405020304" pitchFamily="18" charset="-34"/>
              </a:rPr>
              <a:t>…к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Angsana New" panose="02020603050405020304" pitchFamily="18" charset="-34"/>
              </a:rPr>
              <a:t>, 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Angsana New" panose="02020603050405020304" pitchFamily="18" charset="-34"/>
              </a:rPr>
              <a:t>кот…к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Angsana New" panose="02020603050405020304" pitchFamily="18" charset="-34"/>
              </a:rPr>
              <a:t>.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cs typeface="Angsana New" panose="02020603050405020304" pitchFamily="18" charset="-34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42594" y="404664"/>
            <a:ext cx="37545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?    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2699792" y="404664"/>
            <a:ext cx="36004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3059832" y="404664"/>
            <a:ext cx="36004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580112" y="476672"/>
            <a:ext cx="36004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940152" y="476672"/>
            <a:ext cx="28803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683568" y="304800"/>
            <a:ext cx="7927032" cy="1107976"/>
          </a:xfrm>
        </p:spPr>
        <p:txBody>
          <a:bodyPr>
            <a:noAutofit/>
          </a:bodyPr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72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Сегодня на уроке: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idx="1"/>
          </p:nvPr>
        </p:nvSpPr>
        <p:spPr>
          <a:xfrm>
            <a:off x="611560" y="1556792"/>
            <a:ext cx="8013576" cy="4453955"/>
          </a:xfrm>
        </p:spPr>
        <p:txBody>
          <a:bodyPr/>
          <a:lstStyle/>
          <a:p>
            <a:pPr indent="-341313" eaLnBrk="1" hangingPunct="1">
              <a:spcBef>
                <a:spcPts val="1000"/>
              </a:spcBef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4000" dirty="0" smtClean="0">
              <a:solidFill>
                <a:srgbClr val="6600FF"/>
              </a:solidFill>
            </a:endParaRPr>
          </a:p>
          <a:p>
            <a:pPr indent="-341313" eaLnBrk="1" hangingPunct="1">
              <a:spcBef>
                <a:spcPts val="1000"/>
              </a:spcBef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6000" dirty="0" smtClean="0">
                <a:solidFill>
                  <a:srgbClr val="6600FF"/>
                </a:solidFill>
              </a:rPr>
              <a:t>Я понял...</a:t>
            </a:r>
          </a:p>
          <a:p>
            <a:pPr indent="-341313" eaLnBrk="1" hangingPunct="1">
              <a:spcBef>
                <a:spcPts val="1000"/>
              </a:spcBef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6000" dirty="0" smtClean="0">
                <a:solidFill>
                  <a:srgbClr val="6600FF"/>
                </a:solidFill>
              </a:rPr>
              <a:t>Мне было интересно...</a:t>
            </a:r>
          </a:p>
          <a:p>
            <a:pPr indent="-341313" eaLnBrk="1" hangingPunct="1">
              <a:spcBef>
                <a:spcPts val="1000"/>
              </a:spcBef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6000" dirty="0" smtClean="0">
                <a:solidFill>
                  <a:srgbClr val="6600FF"/>
                </a:solidFill>
              </a:rPr>
              <a:t>Мне было трудно...</a:t>
            </a:r>
          </a:p>
          <a:p>
            <a:pPr indent="-341313" eaLnBrk="1" hangingPunct="1">
              <a:spcBef>
                <a:spcPts val="1000"/>
              </a:spcBef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4000" dirty="0" smtClean="0">
              <a:solidFill>
                <a:srgbClr val="66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34076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В презентации использованы материалы:</a:t>
            </a:r>
          </a:p>
          <a:p>
            <a:pPr>
              <a:buNone/>
            </a:pPr>
            <a:r>
              <a:rPr lang="en-US" b="1" dirty="0" smtClean="0">
                <a:hlinkClick r:id="rId2"/>
              </a:rPr>
              <a:t>http://images.yandex.ru/yandsearch?text=</a:t>
            </a:r>
            <a:r>
              <a:rPr lang="ru-RU" b="1" dirty="0" err="1" smtClean="0">
                <a:hlinkClick r:id="rId2"/>
              </a:rPr>
              <a:t>картинки+Витя+Перестукин+в+стране+невыученных+уроков</a:t>
            </a:r>
            <a:endParaRPr lang="ru-RU" b="1" dirty="0" smtClean="0"/>
          </a:p>
          <a:p>
            <a:pPr>
              <a:buNone/>
            </a:pPr>
            <a:r>
              <a:rPr lang="en-US" b="1" dirty="0" smtClean="0">
                <a:hlinkClick r:id="rId3"/>
              </a:rPr>
              <a:t>http://images.yandex.ru/yandsearch?text=</a:t>
            </a:r>
            <a:r>
              <a:rPr lang="ru-RU" b="1" dirty="0" smtClean="0">
                <a:hlinkClick r:id="rId3"/>
              </a:rPr>
              <a:t>картинки%20школьные%20фоны%20для%20презентаций&amp;</a:t>
            </a:r>
            <a:r>
              <a:rPr lang="en-US" b="1" dirty="0" err="1" smtClean="0">
                <a:hlinkClick r:id="rId3"/>
              </a:rPr>
              <a:t>uinfo</a:t>
            </a:r>
            <a:r>
              <a:rPr lang="en-US" b="1" dirty="0" smtClean="0">
                <a:hlinkClick r:id="rId3"/>
              </a:rPr>
              <a:t>=ww-1423-wh-803-fw-1181-fh-597-pd-1</a:t>
            </a:r>
            <a:endParaRPr lang="ru-RU" b="1" dirty="0" smtClean="0"/>
          </a:p>
          <a:p>
            <a:pPr>
              <a:buNone/>
            </a:pPr>
            <a:r>
              <a:rPr lang="en-US" dirty="0" smtClean="0">
                <a:hlinkClick r:id="rId4"/>
              </a:rPr>
              <a:t>http://infourok.ru/material.html?mid=2188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5"/>
              </a:rPr>
              <a:t>http://aleksh.ucoz.ru/load/uroki/razrabotki_urokov/urok_russkogo_jazyka_pravopisanie_slov_s_suffiksami_ek_ik/10-1-0-11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60648"/>
            <a:ext cx="85689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Игра 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« Третий лишний»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2780928"/>
            <a:ext cx="346947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     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1916832"/>
            <a:ext cx="38884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   л  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35721" y="2708920"/>
            <a:ext cx="3252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а   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52740" y="3429000"/>
            <a:ext cx="31806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  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   ш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03235" y="4221088"/>
            <a:ext cx="28296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з   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4941168"/>
            <a:ext cx="29177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5. я  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 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772816"/>
            <a:ext cx="62646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СУФФИКС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0"/>
            <a:ext cx="7344816" cy="28931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Распределите данные слова на три группы.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Подумайте, по какому признаку 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это можно сделать? </a:t>
            </a:r>
          </a:p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620688" y="3212976"/>
            <a:ext cx="1258020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Берёза,  столбы,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внучек,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домик.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4800" dirty="0" smtClean="0"/>
              <a:t>Как называется орфограмма?</a:t>
            </a:r>
          </a:p>
          <a:p>
            <a:r>
              <a:rPr lang="ru-RU" sz="4800" dirty="0" smtClean="0"/>
              <a:t>Можно ли её проверить?</a:t>
            </a:r>
          </a:p>
          <a:p>
            <a:r>
              <a:rPr lang="ru-RU" sz="4800" dirty="0" smtClean="0"/>
              <a:t>Как можно проверить эту орфограмму?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260648"/>
            <a:ext cx="40324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Вопросы: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iN\Desktop\51799d45fe1e0391d8c4889585b8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446809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WiN\Desktop\93c508f18e3f694f7623f261b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32656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>
                <a:solidFill>
                  <a:srgbClr val="0070C0"/>
                </a:solidFill>
              </a:rPr>
              <a:t>          1 группа</a:t>
            </a:r>
          </a:p>
          <a:p>
            <a:pPr>
              <a:buNone/>
            </a:pPr>
            <a:r>
              <a:rPr lang="ru-RU" sz="5400" dirty="0" smtClean="0"/>
              <a:t>Кузнеч</a:t>
            </a:r>
            <a:r>
              <a:rPr lang="ru-RU" sz="5400" u="sng" dirty="0" smtClean="0">
                <a:solidFill>
                  <a:srgbClr val="FF0000"/>
                </a:solidFill>
              </a:rPr>
              <a:t>и</a:t>
            </a:r>
            <a:r>
              <a:rPr lang="ru-RU" sz="5400" dirty="0" smtClean="0"/>
              <a:t>к – кузнеч</a:t>
            </a:r>
            <a:r>
              <a:rPr lang="ru-RU" sz="5400" u="sng" dirty="0" smtClean="0">
                <a:solidFill>
                  <a:srgbClr val="FF0000"/>
                </a:solidFill>
              </a:rPr>
              <a:t>и</a:t>
            </a:r>
            <a:r>
              <a:rPr lang="ru-RU" sz="5400" dirty="0" smtClean="0"/>
              <a:t>ки</a:t>
            </a:r>
          </a:p>
          <a:p>
            <a:pPr>
              <a:buNone/>
            </a:pPr>
            <a:r>
              <a:rPr lang="ru-RU" sz="5400" dirty="0" smtClean="0"/>
              <a:t>Птенч</a:t>
            </a:r>
            <a:r>
              <a:rPr lang="ru-RU" sz="5400" u="sng" dirty="0" smtClean="0">
                <a:solidFill>
                  <a:srgbClr val="FF0000"/>
                </a:solidFill>
              </a:rPr>
              <a:t>и</a:t>
            </a:r>
            <a:r>
              <a:rPr lang="ru-RU" sz="5400" dirty="0" smtClean="0"/>
              <a:t>к - птенч</a:t>
            </a:r>
            <a:r>
              <a:rPr lang="ru-RU" sz="5400" u="sng" dirty="0" smtClean="0">
                <a:solidFill>
                  <a:srgbClr val="FF0000"/>
                </a:solidFill>
              </a:rPr>
              <a:t>и</a:t>
            </a:r>
            <a:r>
              <a:rPr lang="ru-RU" sz="5400" dirty="0" smtClean="0"/>
              <a:t>ки               </a:t>
            </a:r>
          </a:p>
          <a:p>
            <a:pPr>
              <a:buNone/>
            </a:pPr>
            <a:r>
              <a:rPr lang="ru-RU" sz="5400" dirty="0" smtClean="0">
                <a:solidFill>
                  <a:srgbClr val="0070C0"/>
                </a:solidFill>
              </a:rPr>
              <a:t>          2 группа</a:t>
            </a:r>
            <a:endParaRPr lang="ru-RU" sz="5400" dirty="0" smtClean="0"/>
          </a:p>
          <a:p>
            <a:pPr>
              <a:buNone/>
            </a:pPr>
            <a:r>
              <a:rPr lang="ru-RU" sz="5400" dirty="0" smtClean="0"/>
              <a:t>Ореш</a:t>
            </a:r>
            <a:r>
              <a:rPr lang="ru-RU" sz="5400" u="sng" dirty="0" smtClean="0">
                <a:solidFill>
                  <a:srgbClr val="FF0000"/>
                </a:solidFill>
              </a:rPr>
              <a:t>е</a:t>
            </a:r>
            <a:r>
              <a:rPr lang="ru-RU" sz="5400" dirty="0" smtClean="0"/>
              <a:t>к - оре</a:t>
            </a:r>
            <a:r>
              <a:rPr lang="ru-RU" sz="5400" u="sng" dirty="0" smtClean="0"/>
              <a:t>шк</a:t>
            </a:r>
            <a:r>
              <a:rPr lang="ru-RU" sz="5400" dirty="0" smtClean="0"/>
              <a:t>и</a:t>
            </a:r>
          </a:p>
          <a:p>
            <a:pPr>
              <a:buNone/>
            </a:pPr>
            <a:r>
              <a:rPr lang="ru-RU" sz="5400" dirty="0" smtClean="0"/>
              <a:t>Горош</a:t>
            </a:r>
            <a:r>
              <a:rPr lang="ru-RU" sz="5400" u="sng" dirty="0" smtClean="0">
                <a:solidFill>
                  <a:srgbClr val="FF0000"/>
                </a:solidFill>
              </a:rPr>
              <a:t>е</a:t>
            </a:r>
            <a:r>
              <a:rPr lang="ru-RU" sz="5400" dirty="0" smtClean="0"/>
              <a:t>к - горо</a:t>
            </a:r>
            <a:r>
              <a:rPr lang="ru-RU" sz="5400" u="sng" dirty="0" smtClean="0"/>
              <a:t>шк</a:t>
            </a:r>
            <a:r>
              <a:rPr lang="ru-RU" sz="5400" dirty="0" smtClean="0"/>
              <a:t>и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6870700" cy="990600"/>
          </a:xfrm>
        </p:spPr>
        <p:txBody>
          <a:bodyPr/>
          <a:lstStyle/>
          <a:p>
            <a:r>
              <a:rPr lang="ru-RU" sz="4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ПРАВИЛО: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916832"/>
            <a:ext cx="8668072" cy="356956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   Суффикс </a:t>
            </a:r>
            <a:r>
              <a:rPr lang="ru-RU" sz="3600" b="1" dirty="0"/>
              <a:t>–ИК- сохраняет гласную при </a:t>
            </a:r>
            <a:r>
              <a:rPr lang="ru-RU" sz="3600" b="1" dirty="0" smtClean="0"/>
              <a:t>    изменении </a:t>
            </a:r>
            <a:r>
              <a:rPr lang="ru-RU" sz="3600" b="1" dirty="0"/>
              <a:t>формы слова:</a:t>
            </a:r>
          </a:p>
          <a:p>
            <a:pPr algn="ctr">
              <a:buFontTx/>
              <a:buNone/>
            </a:pPr>
            <a:r>
              <a:rPr lang="ru-RU" sz="3600" b="1" dirty="0"/>
              <a:t>         </a:t>
            </a:r>
            <a:r>
              <a:rPr lang="ru-RU" sz="3600" b="1" dirty="0" err="1"/>
              <a:t>кирпич</a:t>
            </a:r>
            <a:r>
              <a:rPr lang="ru-RU" sz="3600" b="1" u="sng" dirty="0" err="1">
                <a:solidFill>
                  <a:srgbClr val="FF0000"/>
                </a:solidFill>
              </a:rPr>
              <a:t>И</a:t>
            </a:r>
            <a:r>
              <a:rPr lang="ru-RU" sz="3600" b="1" dirty="0" err="1"/>
              <a:t>К</a:t>
            </a:r>
            <a:r>
              <a:rPr lang="ru-RU" sz="3600" b="1" dirty="0"/>
              <a:t> – </a:t>
            </a:r>
            <a:r>
              <a:rPr lang="ru-RU" sz="3600" b="1" dirty="0" err="1"/>
              <a:t>кирпич</a:t>
            </a:r>
            <a:r>
              <a:rPr lang="ru-RU" sz="3600" b="1" u="sng" dirty="0" err="1">
                <a:solidFill>
                  <a:srgbClr val="FF0000"/>
                </a:solidFill>
              </a:rPr>
              <a:t>И</a:t>
            </a:r>
            <a:r>
              <a:rPr lang="ru-RU" sz="3600" b="1" dirty="0" err="1"/>
              <a:t>Ки</a:t>
            </a:r>
            <a:endParaRPr lang="ru-RU" sz="3600" b="1" dirty="0"/>
          </a:p>
          <a:p>
            <a:r>
              <a:rPr lang="ru-RU" sz="3600" b="1" dirty="0" smtClean="0"/>
              <a:t>    В </a:t>
            </a:r>
            <a:r>
              <a:rPr lang="ru-RU" sz="3600" b="1" dirty="0"/>
              <a:t>суффиксе –ЕК- при изменении формы </a:t>
            </a:r>
            <a:r>
              <a:rPr lang="ru-RU" sz="3600" b="1" dirty="0" smtClean="0"/>
              <a:t>   слова </a:t>
            </a:r>
            <a:r>
              <a:rPr lang="ru-RU" sz="3600" b="1" dirty="0"/>
              <a:t>гласная «убегает»:</a:t>
            </a:r>
          </a:p>
          <a:p>
            <a:pPr algn="ctr">
              <a:buFontTx/>
              <a:buNone/>
            </a:pPr>
            <a:r>
              <a:rPr lang="ru-RU" sz="3600" b="1" dirty="0"/>
              <a:t>  </a:t>
            </a:r>
            <a:r>
              <a:rPr lang="ru-RU" sz="3600" b="1" dirty="0" err="1"/>
              <a:t>замоч</a:t>
            </a:r>
            <a:r>
              <a:rPr lang="ru-RU" sz="3600" b="1" u="sng" dirty="0" err="1">
                <a:solidFill>
                  <a:srgbClr val="FF0000"/>
                </a:solidFill>
              </a:rPr>
              <a:t>Е</a:t>
            </a:r>
            <a:r>
              <a:rPr lang="ru-RU" sz="3600" b="1" dirty="0" err="1"/>
              <a:t>К</a:t>
            </a:r>
            <a:r>
              <a:rPr lang="ru-RU" sz="3600" b="1" dirty="0"/>
              <a:t> - </a:t>
            </a:r>
            <a:r>
              <a:rPr lang="ru-RU" sz="3600" b="1" dirty="0" err="1"/>
              <a:t>замоч</a:t>
            </a:r>
            <a:r>
              <a:rPr lang="ru-RU" sz="3600" b="1" u="sng" dirty="0" err="1"/>
              <a:t>К</a:t>
            </a:r>
            <a:r>
              <a:rPr lang="ru-RU" sz="3600" b="1" dirty="0" err="1"/>
              <a:t>и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219</TotalTime>
  <Words>260</Words>
  <Application>Microsoft Office PowerPoint</Application>
  <PresentationFormat>Экран (4:3)</PresentationFormat>
  <Paragraphs>67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Angsana New</vt:lpstr>
      <vt:lpstr>Arial</vt:lpstr>
      <vt:lpstr>Arial Black</vt:lpstr>
      <vt:lpstr>Calibri</vt:lpstr>
      <vt:lpstr>Times New Roman</vt:lpstr>
      <vt:lpstr>Trebuchet MS</vt:lpstr>
      <vt:lpstr>Берлин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ПРАВИЛО:</vt:lpstr>
      <vt:lpstr>Презентация PowerPoint</vt:lpstr>
      <vt:lpstr>Презентация PowerPoint</vt:lpstr>
      <vt:lpstr>Презентация PowerPoint</vt:lpstr>
      <vt:lpstr>АЛГОРИТМ</vt:lpstr>
      <vt:lpstr>Презентация PowerPoint</vt:lpstr>
      <vt:lpstr>Сегодня на уроке: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Home</cp:lastModifiedBy>
  <cp:revision>17</cp:revision>
  <dcterms:created xsi:type="dcterms:W3CDTF">2013-12-07T14:03:51Z</dcterms:created>
  <dcterms:modified xsi:type="dcterms:W3CDTF">2017-06-25T12:44:04Z</dcterms:modified>
</cp:coreProperties>
</file>