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media/image2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900" r:id="rId2"/>
    <p:sldMasterId id="2147483912" r:id="rId3"/>
    <p:sldMasterId id="2147483924" r:id="rId4"/>
    <p:sldMasterId id="2147483936" r:id="rId5"/>
    <p:sldMasterId id="2147483948" r:id="rId6"/>
  </p:sldMasterIdLst>
  <p:notesMasterIdLst>
    <p:notesMasterId r:id="rId33"/>
  </p:notesMasterIdLst>
  <p:sldIdLst>
    <p:sldId id="256" r:id="rId7"/>
    <p:sldId id="290" r:id="rId8"/>
    <p:sldId id="257" r:id="rId9"/>
    <p:sldId id="258" r:id="rId10"/>
    <p:sldId id="259" r:id="rId11"/>
    <p:sldId id="272" r:id="rId12"/>
    <p:sldId id="296" r:id="rId13"/>
    <p:sldId id="299" r:id="rId14"/>
    <p:sldId id="301" r:id="rId15"/>
    <p:sldId id="305" r:id="rId16"/>
    <p:sldId id="300" r:id="rId17"/>
    <p:sldId id="302" r:id="rId18"/>
    <p:sldId id="303" r:id="rId19"/>
    <p:sldId id="292" r:id="rId20"/>
    <p:sldId id="293" r:id="rId21"/>
    <p:sldId id="277" r:id="rId22"/>
    <p:sldId id="307" r:id="rId23"/>
    <p:sldId id="281" r:id="rId24"/>
    <p:sldId id="308" r:id="rId25"/>
    <p:sldId id="282" r:id="rId26"/>
    <p:sldId id="309" r:id="rId27"/>
    <p:sldId id="310" r:id="rId28"/>
    <p:sldId id="295" r:id="rId29"/>
    <p:sldId id="284" r:id="rId30"/>
    <p:sldId id="285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FF"/>
    <a:srgbClr val="000000"/>
    <a:srgbClr val="FB86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791" autoAdjust="0"/>
    <p:restoredTop sz="94660"/>
  </p:normalViewPr>
  <p:slideViewPr>
    <p:cSldViewPr>
      <p:cViewPr varScale="1">
        <p:scale>
          <a:sx n="69" d="100"/>
          <a:sy n="69" d="100"/>
        </p:scale>
        <p:origin x="-117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1EE8D-C693-46C8-A502-5ACEE7E31E27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01E4D-DA9F-4519-86E8-8A9F4E683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9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01E4D-DA9F-4519-86E8-8A9F4E68302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361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246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324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30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58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19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107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831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27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71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04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559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1162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5939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371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26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159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595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68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896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8914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705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2079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66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905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3678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2592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7755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46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586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5972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36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273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308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363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567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0980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597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787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51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421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268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848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2176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236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573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68032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325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3863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343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128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6663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srgbClr val="244C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srgbClr val="244C2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7192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4594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57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/>
              <a:t>21.02.2017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61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2535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6186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709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4C24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80FDDAF-BDE9-42FA-B541-9409DE13BF71}" type="datetimeFigureOut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21.02.2017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0AAA6F-CC25-498D-8234-1E834B8AC225}" type="slidenum">
              <a:rPr lang="ru-RU" smtClean="0">
                <a:solidFill>
                  <a:srgbClr val="244C24">
                    <a:alpha val="60000"/>
                  </a:srgbClr>
                </a:solidFill>
              </a:rPr>
              <a:pPr/>
              <a:t>‹#›</a:t>
            </a:fld>
            <a:endParaRPr lang="ru-RU">
              <a:solidFill>
                <a:srgbClr val="244C24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708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5000">
              <a:schemeClr val="bg2">
                <a:tint val="98000"/>
                <a:shade val="100000"/>
                <a:hueMod val="100000"/>
                <a:satMod val="130000"/>
                <a:lumMod val="112000"/>
              </a:schemeClr>
            </a:gs>
            <a:gs pos="65000">
              <a:schemeClr val="bg2">
                <a:shade val="84000"/>
                <a:hueMod val="96000"/>
                <a:satMod val="120000"/>
                <a:lumMod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8053284" cy="1470025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Урок русского языка в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FFFF00"/>
                </a:solidFill>
              </a:rPr>
              <a:t> классе.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27584" y="3375491"/>
            <a:ext cx="8136904" cy="6858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FF"/>
                </a:solidFill>
              </a:rPr>
              <a:t>Абдуллаева </a:t>
            </a:r>
            <a:r>
              <a:rPr lang="ru-RU" sz="4400" dirty="0" err="1" smtClean="0">
                <a:solidFill>
                  <a:srgbClr val="FFFFFF"/>
                </a:solidFill>
              </a:rPr>
              <a:t>Извина</a:t>
            </a:r>
            <a:r>
              <a:rPr lang="ru-RU" sz="4400" dirty="0" smtClean="0">
                <a:solidFill>
                  <a:srgbClr val="FFFFFF"/>
                </a:solidFill>
              </a:rPr>
              <a:t> </a:t>
            </a:r>
            <a:r>
              <a:rPr lang="ru-RU" sz="4400" dirty="0" err="1" smtClean="0">
                <a:solidFill>
                  <a:srgbClr val="FFFFFF"/>
                </a:solidFill>
              </a:rPr>
              <a:t>Рамазановна</a:t>
            </a:r>
            <a:r>
              <a:rPr lang="ru-RU" sz="4400" dirty="0" smtClean="0">
                <a:solidFill>
                  <a:srgbClr val="FFFFFF"/>
                </a:solidFill>
              </a:rPr>
              <a:t>.</a:t>
            </a:r>
            <a:endParaRPr lang="ru-RU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46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7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850473"/>
            <a:ext cx="4248472" cy="498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1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046"/>
            <a:ext cx="9118848" cy="6839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2852" y="5017256"/>
            <a:ext cx="6145831" cy="181588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Наступила зима. Река покрылась льдом. Снег укрыл землю пушистым одеялом. Деревья стоят в уборе</a:t>
            </a:r>
            <a:r>
              <a:rPr lang="ru-RU" sz="28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36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2463215"/>
            <a:ext cx="8892480" cy="73152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«Роль имен прилагательных в речи».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035040" cy="1368152"/>
          </a:xfrm>
        </p:spPr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Тема: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48" l="0" r="996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71400"/>
            <a:ext cx="3000375" cy="30003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8487"/>
            <a:ext cx="3612174" cy="328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8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0" y="4314509"/>
            <a:ext cx="21907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2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1"/>
            <a:ext cx="91711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" y="35234"/>
            <a:ext cx="3032657" cy="32129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173199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0000"/>
                </a:solidFill>
              </a:rPr>
              <a:t>«О, сколько </a:t>
            </a:r>
          </a:p>
          <a:p>
            <a:pPr algn="ctr"/>
            <a:r>
              <a:rPr lang="ru-RU" sz="4800" dirty="0" smtClean="0">
                <a:solidFill>
                  <a:srgbClr val="000000"/>
                </a:solidFill>
              </a:rPr>
              <a:t>нам открытий чудных </a:t>
            </a:r>
          </a:p>
          <a:p>
            <a:pPr algn="ctr"/>
            <a:r>
              <a:rPr lang="ru-RU" sz="4800" dirty="0" smtClean="0">
                <a:solidFill>
                  <a:srgbClr val="000000"/>
                </a:solidFill>
              </a:rPr>
              <a:t>готовит просвещенья </a:t>
            </a:r>
          </a:p>
          <a:p>
            <a:pPr algn="ctr"/>
            <a:r>
              <a:rPr lang="ru-RU" sz="4800" dirty="0" smtClean="0">
                <a:solidFill>
                  <a:srgbClr val="000000"/>
                </a:solidFill>
              </a:rPr>
              <a:t>дух».</a:t>
            </a:r>
            <a:endParaRPr lang="ru-RU" sz="4800" dirty="0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601" y="3685988"/>
            <a:ext cx="2716574" cy="320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" y="0"/>
            <a:ext cx="9123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1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9452" y="134076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Упражнение 270,</a:t>
            </a:r>
          </a:p>
          <a:p>
            <a:r>
              <a:rPr lang="ru-RU" sz="4800" dirty="0" smtClean="0">
                <a:solidFill>
                  <a:srgbClr val="FFFFFF"/>
                </a:solidFill>
              </a:rPr>
              <a:t> страница  137</a:t>
            </a:r>
            <a:endParaRPr lang="ru-RU" sz="4800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310510"/>
            <a:ext cx="4347414" cy="354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0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77274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08" y="332656"/>
            <a:ext cx="8686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с калейдоскопом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89" b="94667" l="4483" r="968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55986"/>
            <a:ext cx="7992888" cy="534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09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4034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FF"/>
                </a:solidFill>
              </a:rPr>
              <a:t>Цели: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FF"/>
                </a:solidFill>
              </a:rPr>
              <a:t>сформировать у учащихся представление о роли прилагательных в речи;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FF"/>
                </a:solidFill>
              </a:rPr>
              <a:t>актуализировать опорные знания и умения по данной теме;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FF"/>
                </a:solidFill>
              </a:rPr>
              <a:t>совершенствовать навыки правописания прилагательных;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FF"/>
                </a:solidFill>
              </a:rPr>
              <a:t>развивать речевые навыки при построении устных и письменных высказываний</a:t>
            </a:r>
          </a:p>
          <a:p>
            <a:pPr algn="just"/>
            <a:r>
              <a:rPr lang="ru-RU" dirty="0" smtClean="0">
                <a:solidFill>
                  <a:srgbClr val="244C24"/>
                </a:solidFill>
              </a:rPr>
              <a:t>:</a:t>
            </a:r>
            <a:endParaRPr lang="ru-RU" dirty="0">
              <a:solidFill>
                <a:srgbClr val="244C24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15356"/>
            <a:ext cx="4392488" cy="244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7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718"/>
            <a:ext cx="7956376" cy="596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350">
              <a:srgbClr val="21B5E9"/>
            </a:gs>
            <a:gs pos="25000">
              <a:srgbClr val="00B0F0"/>
            </a:gs>
            <a:gs pos="100000">
              <a:srgbClr val="FFFF00"/>
            </a:gs>
            <a:gs pos="52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06489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4655" y="836712"/>
            <a:ext cx="7488832" cy="1754326"/>
          </a:xfrm>
          <a:prstGeom prst="rect">
            <a:avLst/>
          </a:prstGeom>
          <a:solidFill>
            <a:srgbClr val="FF0066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Электронное тестирование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11" b="100000" l="394" r="100000">
                        <a14:foregroundMark x1="51575" y1="56000" x2="51575" y2="56000"/>
                        <a14:foregroundMark x1="51181" y1="55556" x2="36220" y2="36444"/>
                        <a14:foregroundMark x1="31496" y1="40444" x2="58661" y2="35556"/>
                        <a14:foregroundMark x1="67717" y1="41333" x2="67717" y2="76000"/>
                        <a14:foregroundMark x1="66929" y1="72000" x2="45276" y2="63111"/>
                        <a14:foregroundMark x1="35433" y1="76000" x2="57087" y2="75111"/>
                        <a14:foregroundMark x1="33465" y1="92889" x2="64961" y2="88444"/>
                        <a14:foregroundMark x1="72835" y1="93333" x2="30709" y2="86667"/>
                        <a14:foregroundMark x1="51969" y1="80444" x2="67717" y2="87556"/>
                        <a14:foregroundMark x1="53150" y1="92444" x2="53150" y2="92444"/>
                        <a14:foregroundMark x1="67717" y1="18667" x2="67717" y2="1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200" y="3001459"/>
            <a:ext cx="5976664" cy="382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55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9798" y="1243576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В знании – сила!</a:t>
            </a:r>
            <a:endParaRPr lang="ru-RU" sz="4800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72" y="0"/>
            <a:ext cx="91824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7704" y="764704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В знании – сила!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4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5" y="2085724"/>
            <a:ext cx="8260998" cy="473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5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80840"/>
            <a:ext cx="74168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Чему  мы научили Буратино?</a:t>
            </a:r>
          </a:p>
          <a:p>
            <a:endParaRPr lang="ru-RU" sz="3600" dirty="0" smtClean="0">
              <a:solidFill>
                <a:srgbClr val="FFFFFF"/>
              </a:solidFill>
            </a:endParaRPr>
          </a:p>
          <a:p>
            <a:r>
              <a:rPr lang="ru-RU" sz="3600" dirty="0" smtClean="0">
                <a:solidFill>
                  <a:srgbClr val="FFFFFF"/>
                </a:solidFill>
              </a:rPr>
              <a:t>Что вам особенно понравилось?</a:t>
            </a:r>
          </a:p>
          <a:p>
            <a:endParaRPr lang="ru-RU" sz="3600" dirty="0" smtClean="0">
              <a:solidFill>
                <a:srgbClr val="FFFFFF"/>
              </a:solidFill>
            </a:endParaRPr>
          </a:p>
          <a:p>
            <a:r>
              <a:rPr lang="ru-RU" sz="3600" dirty="0" smtClean="0">
                <a:solidFill>
                  <a:srgbClr val="FFFFFF"/>
                </a:solidFill>
              </a:rPr>
              <a:t>При выполнении какого задания вы испытывали трудности?</a:t>
            </a:r>
          </a:p>
          <a:p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750">
                        <a14:foregroundMark x1="28438" y1="21294" x2="24531" y2="67116"/>
                        <a14:backgroundMark x1="27344" y1="23450" x2="27344" y2="234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12" y="4252130"/>
            <a:ext cx="486003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6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FF"/>
                </a:solidFill>
              </a:rPr>
              <a:t>Домашняя работа.</a:t>
            </a:r>
          </a:p>
          <a:p>
            <a:r>
              <a:rPr lang="ru-RU" sz="4000" dirty="0" smtClean="0">
                <a:solidFill>
                  <a:srgbClr val="FFFFFF"/>
                </a:solidFill>
              </a:rPr>
              <a:t>Упражнение 268, страница 136.</a:t>
            </a:r>
            <a:endParaRPr lang="ru-RU" sz="4000" dirty="0">
              <a:solidFill>
                <a:srgbClr val="FFFFFF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1471" y1="6926" x2="15735" y2="82468"/>
                        <a14:foregroundMark x1="3088" y1="44372" x2="3088" y2="44372"/>
                        <a14:foregroundMark x1="3088" y1="44372" x2="3088" y2="44372"/>
                        <a14:foregroundMark x1="41912" y1="12771" x2="41324" y2="77273"/>
                        <a14:foregroundMark x1="26471" y1="56061" x2="27206" y2="57143"/>
                        <a14:foregroundMark x1="64265" y1="54329" x2="70588" y2="45671"/>
                        <a14:foregroundMark x1="56912" y1="50000" x2="62794" y2="47619"/>
                        <a14:foregroundMark x1="46029" y1="63203" x2="52647" y2="59307"/>
                        <a14:foregroundMark x1="61324" y1="44805" x2="61324" y2="44805"/>
                        <a14:foregroundMark x1="71324" y1="80087" x2="69118" y2="91558"/>
                        <a14:foregroundMark x1="82353" y1="89610" x2="86471" y2="86797"/>
                        <a14:foregroundMark x1="82353" y1="50000" x2="85294" y2="57143"/>
                        <a14:foregroundMark x1="81618" y1="6494" x2="82059" y2="9307"/>
                        <a14:foregroundMark x1="85000" y1="12338" x2="87353" y2="11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30" y="3393554"/>
            <a:ext cx="5686772" cy="346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6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632" y="2492895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6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252"/>
            <a:ext cx="9143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9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60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68015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Девиз урока: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504679"/>
            <a:ext cx="734481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FF"/>
                </a:solidFill>
              </a:rPr>
              <a:t>И вновь урок мы начинаем,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Все знанья сами открываем.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К вершинам знаний держим путь,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Поэтому  - активным будь.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На уроке будь старательным,</a:t>
            </a:r>
          </a:p>
          <a:p>
            <a:r>
              <a:rPr lang="ru-RU" sz="3600" dirty="0" smtClean="0">
                <a:solidFill>
                  <a:srgbClr val="FFFFFF"/>
                </a:solidFill>
              </a:rPr>
              <a:t>Будь спокойным и внимательным.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30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" y="885030"/>
            <a:ext cx="9139839" cy="59394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08218"/>
            <a:ext cx="2304256" cy="2304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5706" y="88027"/>
            <a:ext cx="7522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Буратино в стране дураков.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1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861048"/>
            <a:ext cx="8280920" cy="914400"/>
          </a:xfrm>
        </p:spPr>
        <p:txBody>
          <a:bodyPr/>
          <a:lstStyle/>
          <a:p>
            <a:r>
              <a:rPr lang="ru-RU" sz="3600" dirty="0" smtClean="0">
                <a:solidFill>
                  <a:srgbClr val="FFFFFF"/>
                </a:solidFill>
              </a:rPr>
              <a:t>Мы в лес за наукой сегодня пойдем.</a:t>
            </a:r>
            <a:br>
              <a:rPr lang="ru-RU" sz="3600" dirty="0" smtClean="0">
                <a:solidFill>
                  <a:srgbClr val="FFFFFF"/>
                </a:solidFill>
              </a:rPr>
            </a:br>
            <a:r>
              <a:rPr lang="ru-RU" sz="3600" dirty="0" smtClean="0">
                <a:solidFill>
                  <a:srgbClr val="FFFFFF"/>
                </a:solidFill>
              </a:rPr>
              <a:t>Смекалку, фантазию нашу возьмем.</a:t>
            </a:r>
            <a:br>
              <a:rPr lang="ru-RU" sz="3600" dirty="0" smtClean="0">
                <a:solidFill>
                  <a:srgbClr val="FFFFFF"/>
                </a:solidFill>
              </a:rPr>
            </a:br>
            <a:r>
              <a:rPr lang="ru-RU" sz="3600" dirty="0" smtClean="0">
                <a:solidFill>
                  <a:srgbClr val="FFFFFF"/>
                </a:solidFill>
              </a:rPr>
              <a:t>Дорогой с пути никуда не свернем.</a:t>
            </a:r>
            <a:br>
              <a:rPr lang="ru-RU" sz="3600" dirty="0" smtClean="0">
                <a:solidFill>
                  <a:srgbClr val="FFFFFF"/>
                </a:solidFill>
              </a:rPr>
            </a:br>
            <a:r>
              <a:rPr lang="ru-RU" sz="3600" dirty="0" smtClean="0">
                <a:solidFill>
                  <a:srgbClr val="FFFFFF"/>
                </a:solidFill>
              </a:rPr>
              <a:t>Но чтобы лес нам скорее достичь,</a:t>
            </a:r>
            <a:br>
              <a:rPr lang="ru-RU" sz="3600" dirty="0" smtClean="0">
                <a:solidFill>
                  <a:srgbClr val="FFFFFF"/>
                </a:solidFill>
              </a:rPr>
            </a:br>
            <a:r>
              <a:rPr lang="ru-RU" sz="3600" dirty="0" smtClean="0">
                <a:solidFill>
                  <a:srgbClr val="FFFFFF"/>
                </a:solidFill>
              </a:rPr>
              <a:t>Должны мы по тропинке красиво пройтись.</a:t>
            </a:r>
            <a:br>
              <a:rPr lang="ru-RU" sz="3600" dirty="0" smtClean="0">
                <a:solidFill>
                  <a:srgbClr val="FFFFFF"/>
                </a:solidFill>
              </a:rPr>
            </a:br>
            <a:endParaRPr lang="ru-RU" sz="3600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944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13290" y="3933056"/>
            <a:ext cx="6840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 лес за наукой сегодня пойдем.</a:t>
            </a:r>
            <a:b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Смекалку, фантазию нашу возьмем.</a:t>
            </a:r>
            <a:b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Дорогой с пути никуда не свернем.</a:t>
            </a:r>
            <a:b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чтобы лес нам скорее достичь,</a:t>
            </a:r>
            <a:b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мы по </a:t>
            </a:r>
            <a:r>
              <a:rPr lang="ru-RU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тропинке</a:t>
            </a:r>
          </a:p>
          <a:p>
            <a:pPr algn="r"/>
            <a:r>
              <a:rPr lang="ru-RU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красиво пройтись.</a:t>
            </a:r>
            <a:endParaRPr lang="ru-RU" sz="2800" dirty="0">
              <a:solidFill>
                <a:srgbClr val="244C2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60648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FFFFFF"/>
                </a:solidFill>
              </a:rPr>
              <a:t>Минутка чистописания.</a:t>
            </a:r>
            <a:r>
              <a:rPr lang="en-US" sz="3600" i="1" dirty="0" smtClean="0">
                <a:solidFill>
                  <a:srgbClr val="FFFFFF"/>
                </a:solidFill>
              </a:rPr>
              <a:t> </a:t>
            </a:r>
            <a:r>
              <a:rPr lang="ru-RU" sz="3600" i="1" dirty="0" smtClean="0">
                <a:solidFill>
                  <a:srgbClr val="FFFFFF"/>
                </a:solidFill>
              </a:rPr>
              <a:t>Буква З </a:t>
            </a:r>
            <a:r>
              <a:rPr lang="ru-RU" sz="3600" i="1" dirty="0" err="1" smtClean="0">
                <a:solidFill>
                  <a:srgbClr val="FFFFFF"/>
                </a:solidFill>
              </a:rPr>
              <a:t>з</a:t>
            </a:r>
            <a:r>
              <a:rPr lang="ru-RU" sz="3600" i="1" dirty="0">
                <a:solidFill>
                  <a:srgbClr val="FFFFFF"/>
                </a:solidFill>
              </a:rPr>
              <a:t> </a:t>
            </a:r>
            <a:r>
              <a:rPr lang="ru-RU" sz="3600" i="1" dirty="0" smtClean="0">
                <a:solidFill>
                  <a:srgbClr val="FFFFFF"/>
                </a:solidFill>
              </a:rPr>
              <a:t>зима</a:t>
            </a:r>
            <a:endParaRPr lang="ru-RU" sz="3600" i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5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3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046"/>
            <a:ext cx="9118848" cy="68399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2852" y="5017256"/>
            <a:ext cx="6145831" cy="181588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Наступила зима. Река покрылась льдом. Снег укрыл землю пушистым одеялом. Деревья стоят в уборе</a:t>
            </a:r>
            <a:r>
              <a:rPr lang="ru-RU" sz="28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7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Базовая">
  <a:themeElements>
    <a:clrScheme name="Другая 4">
      <a:dk1>
        <a:srgbClr val="244C24"/>
      </a:dk1>
      <a:lt1>
        <a:srgbClr val="244C24"/>
      </a:lt1>
      <a:dk2>
        <a:srgbClr val="244C24"/>
      </a:dk2>
      <a:lt2>
        <a:srgbClr val="244C24"/>
      </a:lt2>
      <a:accent1>
        <a:srgbClr val="244C24"/>
      </a:accent1>
      <a:accent2>
        <a:srgbClr val="FFFF00"/>
      </a:accent2>
      <a:accent3>
        <a:srgbClr val="FFFF00"/>
      </a:accent3>
      <a:accent4>
        <a:srgbClr val="244C24"/>
      </a:accent4>
      <a:accent5>
        <a:srgbClr val="244C24"/>
      </a:accent5>
      <a:accent6>
        <a:srgbClr val="244C24"/>
      </a:accent6>
      <a:hlink>
        <a:srgbClr val="8E58B6"/>
      </a:hlink>
      <a:folHlink>
        <a:srgbClr val="7F6F6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872</TotalTime>
  <Words>219</Words>
  <Application>Microsoft Office PowerPoint</Application>
  <PresentationFormat>Экран (4:3)</PresentationFormat>
  <Paragraphs>43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Базовая</vt:lpstr>
      <vt:lpstr>3_Базовая</vt:lpstr>
      <vt:lpstr>4_Базовая</vt:lpstr>
      <vt:lpstr>5_Базовая</vt:lpstr>
      <vt:lpstr>6_Базовая</vt:lpstr>
      <vt:lpstr>2_Базовая</vt:lpstr>
      <vt:lpstr>Урок русского языка в 4 классе.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в лес за наукой сегодня пойдем. Смекалку, фантазию нашу возьмем. Дорогой с пути никуда не свернем. Но чтобы лес нам скорее достичь, Должны мы по тропинке красиво пройтись.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русского языка в 4 классе</dc:title>
  <dc:creator>1111</dc:creator>
  <cp:lastModifiedBy>1111</cp:lastModifiedBy>
  <cp:revision>47</cp:revision>
  <dcterms:created xsi:type="dcterms:W3CDTF">2016-11-15T19:50:21Z</dcterms:created>
  <dcterms:modified xsi:type="dcterms:W3CDTF">2017-02-21T08:02:14Z</dcterms:modified>
</cp:coreProperties>
</file>