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6"/>
  </p:notesMasterIdLst>
  <p:sldIdLst>
    <p:sldId id="256" r:id="rId2"/>
    <p:sldId id="259" r:id="rId3"/>
    <p:sldId id="263" r:id="rId4"/>
    <p:sldId id="264" r:id="rId5"/>
    <p:sldId id="265" r:id="rId6"/>
    <p:sldId id="266" r:id="rId7"/>
    <p:sldId id="268" r:id="rId8"/>
    <p:sldId id="269" r:id="rId9"/>
    <p:sldId id="270" r:id="rId10"/>
    <p:sldId id="298" r:id="rId11"/>
    <p:sldId id="300" r:id="rId12"/>
    <p:sldId id="299" r:id="rId13"/>
    <p:sldId id="302" r:id="rId14"/>
    <p:sldId id="295" r:id="rId15"/>
    <p:sldId id="303" r:id="rId16"/>
    <p:sldId id="294" r:id="rId17"/>
    <p:sldId id="271" r:id="rId18"/>
    <p:sldId id="272" r:id="rId19"/>
    <p:sldId id="291" r:id="rId20"/>
    <p:sldId id="273" r:id="rId21"/>
    <p:sldId id="274" r:id="rId22"/>
    <p:sldId id="257" r:id="rId23"/>
    <p:sldId id="275" r:id="rId24"/>
    <p:sldId id="276" r:id="rId25"/>
    <p:sldId id="304" r:id="rId26"/>
    <p:sldId id="277" r:id="rId27"/>
    <p:sldId id="288" r:id="rId28"/>
    <p:sldId id="289" r:id="rId29"/>
    <p:sldId id="278" r:id="rId30"/>
    <p:sldId id="258" r:id="rId31"/>
    <p:sldId id="290" r:id="rId32"/>
    <p:sldId id="282" r:id="rId33"/>
    <p:sldId id="280" r:id="rId34"/>
    <p:sldId id="28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57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3" d="100"/>
          <a:sy n="83" d="100"/>
        </p:scale>
        <p:origin x="1454" y="1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9E2A091-9B6E-486C-8D35-0D092711F8E0}" type="datetimeFigureOut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05534A3-67C7-4011-B362-42E3AF967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45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5534A3-67C7-4011-B362-42E3AF967F54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12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BC75F-B042-4DEA-BD60-3846F00DC131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883D8-B179-41AC-9500-B5F166AE8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5D70A-3A33-4C4F-8383-029222D1C3D3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863E8-D393-4C3F-95F0-098B77155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AA92D-E9CA-47E1-8C1F-6542B22CBB52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CC0FB-6ADF-41ED-8733-45E7C01C9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879A6-475A-445B-80BB-D0098696D785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AA97-34D2-46C2-A204-72F6ED274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38347-F2CF-4276-9EF9-080072013F3F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183ED-EAF6-48C2-B35B-D297D6AE3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11070-D9DF-4381-B26F-257C000089EC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6077A-ACE0-4B03-86C7-EE49C6013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7E8EB-96A4-4831-9B22-9F6A73B8E9D2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460A1-5220-45A9-B7E4-AB8332237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FE408-1B68-4B55-A959-45ADC8D6A180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C7E4C-1AA8-4788-8022-8B24563E8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B45D-0E9F-43B2-8610-19BA54B53B30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F0EBA-1FE4-4322-AA1A-CBD14A83A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6B43C-EAB1-454F-B016-E9881155618C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BCCD-B769-486C-9371-AF6FC7D77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91E40-D512-4D8E-95A4-9AA56ED456DF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5BDA-A48A-4F48-8CD0-C4226BA40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78F252-C7CB-422C-9502-248B7ACE9B09}" type="datetime1">
              <a:rPr lang="ru-RU"/>
              <a:pPr>
                <a:defRPr/>
              </a:pPr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45D1A1-8DDF-4454-89E9-5092EB07D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A%D0%B0%D1%80%D1%82%D0%B8%D0%BD%D0%BA%D0%B8%20%D0%B1%D1%83%D0%BA%D0%B2%D1%8B%20%D0%BD&amp;img_url=img-fotki.yandex.ru/get/5605/valenta-mog.ba/0_675c2_b7e1e153_L.jpg&amp;pos=0&amp;rpt=simage" TargetMode="External"/><Relationship Id="rId2" Type="http://schemas.openxmlformats.org/officeDocument/2006/relationships/hyperlink" Target="http://images.yandex.ru/yandsearch?text=%D0%BA%D0%B0%D1%80%D1%82%D0%B8%D0%BD%D0%BA%D0%B8%20%D0%B1%D1%83%D0%BA%D0%B2%D1%8B%20%D0%B2&amp;img_url=readik.ru/bukvy/v2.jpg&amp;pos=0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%D0%BA%D0%B0%D1%80%D1%82%D0%B8%D0%BD%D0%BA%D0%B8%20%D0%B1%D1%83%D0%BA%D0%B2%D1%8B%20%D1%82&amp;img_url=readik.ru/bukvy/t3.jpg&amp;pos=0&amp;rpt=simage" TargetMode="External"/><Relationship Id="rId4" Type="http://schemas.openxmlformats.org/officeDocument/2006/relationships/hyperlink" Target="http://images.yandex.ru/yandsearch?text=%D0%BA%D0%B0%D1%80%D1%82%D0%B8%D0%BD%D0%BA%D0%B8%20%D0%B1%D1%83%D0%BA%D0%B2%D1%8B%20%D1%81&amp;img_url=readik.ru/bukvy/s3.jpg&amp;pos=2&amp;rpt=simage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tur.ru/imgbook/b473b.jpg" TargetMode="External"/><Relationship Id="rId3" Type="http://schemas.openxmlformats.org/officeDocument/2006/relationships/hyperlink" Target="http://images.yandex.ru/yandsearch?text=%D0%BA%D0%B0%D1%80%D1%82%D0%B8%D0%BD%D0%BA%D0%B8%20%D0%B1%D1%83%D0%BA%D0%B2%D1%8B%20%D1%8C&amp;img_url=school64.uz/alfavit/32.png&amp;pos=2&amp;rpt=simage" TargetMode="External"/><Relationship Id="rId7" Type="http://schemas.openxmlformats.org/officeDocument/2006/relationships/hyperlink" Target="http://images.yandex.ru/yandsearch?text=%D0%BA%D0%B0%D1%80%D1%82%D0%B8%D0%BD%D0%BA%D0%B8%20%D1%83%D1%87%D0%B5%D0%BD%D0%B8%D0%BA%20%D0%BD%D0%B0%20%D1%83%D1%80%D0%BE%D0%BA%D0%B5&amp;img_url=1asch1262.ucoz.ru/185f.jpg&amp;pos=5&amp;rpt=simage" TargetMode="External"/><Relationship Id="rId2" Type="http://schemas.openxmlformats.org/officeDocument/2006/relationships/hyperlink" Target="http://images.yandex.ru/yandsearch?text=%D0%BA%D0%B0%D1%80%D1%82%D0%B8%D0%BD%D0%BA%D0%B8%20%D0%B1%D1%83%D0%BA%D0%B2%D1%8B%20%D0%BB&amp;img_url=img-fotki.yandex.ru/get/5904/cadi-1986.404/0_7b740_8c3f3473_XL&amp;pos=15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A%D0%B0%D1%80%D1%82%D0%B8%D0%BD%D0%BA%D0%B0%20%D0%B8%D0%B7%D0%BE%D0%B1%D1%80%D0%B0%D0%B6%D0%B5%D0%BD%D0%B8%D1%8F%20%D1%86%D0%B8%D1%84%D1%80%D1%8B%206&amp;img_url=www.kid.ru/forummam6/cn_6.jpg&amp;pos=0&amp;rpt=simage" TargetMode="External"/><Relationship Id="rId5" Type="http://schemas.openxmlformats.org/officeDocument/2006/relationships/hyperlink" Target="http://images.yandex.ru/yandsearch?p=1&amp;text=%D0%BA%D0%B0%D1%80%D1%82%D0%B8%D0%BD%D0%BA%D0%B0%20%D0%B8%D0%B7%D0%BE%D0%B1%D1%80%D0%B0%D0%B6%D0%B5%D0%BD%D0%B8%D1%8F%20%20%D1%88%D0%B5%D1%81%D1%82%D0%B0&amp;img_url=img13.nnm.ru/7/b/f/7/c/7bf7cf0d6b2e811abe946dadd8b5a4a9_full.jpg&amp;pos=36&amp;rpt=simage" TargetMode="External"/><Relationship Id="rId4" Type="http://schemas.openxmlformats.org/officeDocument/2006/relationships/hyperlink" Target="http://images.yandex.ru/yandsearch?text=%D0%BA%D0%B0%D1%80%D1%82%D0%B8%D0%BD%D0%BA%D0%B0%20%D0%B1%D1%83%D0%BA%D0%B2%D1%8B%20%D0%B4&amp;img_url=www.0lik.ru/uploads/posts/2010-10/1288073614_0lik.ru_bezimeni-2.jpg&amp;pos=0&amp;rpt=simage" TargetMode="External"/><Relationship Id="rId9" Type="http://schemas.openxmlformats.org/officeDocument/2006/relationships/hyperlink" Target="http://im2-tub-ru.yandex.net/i?id=320774189-03-72&amp;n=21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3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flipV="1">
            <a:off x="0" y="0"/>
            <a:ext cx="7956376" cy="6858000"/>
          </a:xfrm>
          <a:prstGeom prst="rtTriangle">
            <a:avLst/>
          </a:prstGeom>
          <a:blipFill dpi="0" rotWithShape="1">
            <a:blip r:embed="rId3" cstate="print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4221088"/>
            <a:ext cx="6429375" cy="187220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Русский язык 2 класс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Мягкий знак- показатель мягкости</a:t>
            </a:r>
            <a:b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909618" flipH="1">
            <a:off x="3905228" y="-1812572"/>
            <a:ext cx="119129" cy="1048314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20815945">
            <a:off x="2735263" y="2422525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 rot="20983810">
            <a:off x="760413" y="4186238"/>
            <a:ext cx="14811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sz="14000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 rot="20314623">
            <a:off x="5441950" y="633413"/>
            <a:ext cx="1474788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 rot="21443890">
            <a:off x="1550988" y="353218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736033">
            <a:off x="2398713" y="2935288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803648">
            <a:off x="4019550" y="153511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 rot="21292455">
            <a:off x="3668713" y="2128838"/>
            <a:ext cx="1382712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sz="1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082940">
            <a:off x="4803775" y="115728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3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357298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0"/>
          <p:cNvSpPr txBox="1"/>
          <p:nvPr/>
        </p:nvSpPr>
        <p:spPr>
          <a:xfrm>
            <a:off x="6143625" y="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 rot="20983810">
            <a:off x="315913" y="601663"/>
            <a:ext cx="350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 rot="21443890">
            <a:off x="936625" y="43656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20736033">
            <a:off x="1397000" y="466725"/>
            <a:ext cx="352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 rot="20803648">
            <a:off x="2036763" y="682625"/>
            <a:ext cx="3937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 rot="21082940">
            <a:off x="3168650" y="522288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 rot="21292455">
            <a:off x="2587625" y="508000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3578225" y="207963"/>
            <a:ext cx="563563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407" y="6125891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Крысанова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Т.И. МКОУ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Новогремяченская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Дата 3"/>
          <p:cNvSpPr>
            <a:spLocks noGrp="1"/>
          </p:cNvSpPr>
          <p:nvPr>
            <p:ph type="dt" sz="half" idx="10"/>
          </p:nvPr>
        </p:nvSpPr>
        <p:spPr>
          <a:xfrm>
            <a:off x="491331" y="6461373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7" grpId="0"/>
      <p:bldP spid="17" grpId="1"/>
      <p:bldP spid="13" grpId="0"/>
      <p:bldP spid="13" grpId="1"/>
      <p:bldP spid="10" grpId="0"/>
      <p:bldP spid="10" grpId="1"/>
      <p:bldP spid="15" grpId="0"/>
      <p:bldP spid="15" grpId="1"/>
      <p:bldP spid="14" grpId="0"/>
      <p:bldP spid="14" grpId="1"/>
      <p:bldP spid="16" grpId="0"/>
      <p:bldP spid="16" grpId="1"/>
      <p:bldP spid="18" grpId="0"/>
      <p:bldP spid="18" grpId="1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6632"/>
            <a:ext cx="8229600" cy="1812170"/>
          </a:xfrm>
        </p:spPr>
        <p:txBody>
          <a:bodyPr>
            <a:noAutofit/>
          </a:bodyPr>
          <a:lstStyle/>
          <a:p>
            <a:r>
              <a:rPr lang="ru-RU" sz="4700" b="1" dirty="0" smtClean="0"/>
              <a:t>Сло</a:t>
            </a:r>
            <a:r>
              <a:rPr lang="ru-RU" sz="4700" b="1" dirty="0" smtClean="0"/>
              <a:t>варная работа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sz="8000" b="1" dirty="0" smtClean="0"/>
              <a:t>П     Л</a:t>
            </a:r>
            <a:r>
              <a:rPr lang="ru-RU" sz="8000" b="1" dirty="0" smtClean="0">
                <a:solidFill>
                  <a:srgbClr val="FF0000"/>
                </a:solidFill>
              </a:rPr>
              <a:t>Ь</a:t>
            </a:r>
            <a:r>
              <a:rPr lang="ru-RU" sz="8000" b="1" dirty="0" smtClean="0"/>
              <a:t>ТО   </a:t>
            </a:r>
            <a:endParaRPr lang="ru-RU" sz="8000" b="1" dirty="0"/>
          </a:p>
        </p:txBody>
      </p:sp>
      <p:pic>
        <p:nvPicPr>
          <p:cNvPr id="5" name="Содержимое 4" descr="http://www.apart.ru/palto-s-shikarnym-vorotnikom-kapyushonom/seryj/2?width=915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7" y="2132856"/>
            <a:ext cx="3142077" cy="4093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364236" y="707390"/>
            <a:ext cx="1224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А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 flipH="1">
            <a:off x="6444690" y="770314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2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700" b="1" dirty="0" smtClean="0"/>
              <a:t>Т__ТРАД</a:t>
            </a:r>
            <a:r>
              <a:rPr lang="ru-RU" sz="8700" b="1" dirty="0" smtClean="0">
                <a:solidFill>
                  <a:srgbClr val="FF0000"/>
                </a:solidFill>
              </a:rPr>
              <a:t>Ь</a:t>
            </a:r>
            <a:endParaRPr lang="ru-RU" sz="87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cdn.fishki.net/upload/post/201409/25/1308013/2ac3d6b34391ad44fd83da669ac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92722"/>
            <a:ext cx="807249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00364" y="142852"/>
            <a:ext cx="857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 flipH="1">
            <a:off x="5220072" y="214296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0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700" b="1" dirty="0" smtClean="0"/>
              <a:t>М_ДВЕД</a:t>
            </a:r>
            <a:r>
              <a:rPr lang="ru-RU" sz="8700" b="1" dirty="0" smtClean="0">
                <a:solidFill>
                  <a:srgbClr val="FF0000"/>
                </a:solidFill>
              </a:rPr>
              <a:t>Ь</a:t>
            </a:r>
            <a:endParaRPr lang="ru-RU" sz="87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jeanporter.cmswiki.wikispaces.net/file/view/bear...clipart.dk.co.uk.jpg/260695608/bear...clipart.dk.co.uk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821537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87824" y="171186"/>
            <a:ext cx="857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Е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 flipH="1">
            <a:off x="5518298" y="223399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8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Т   Л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teach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6355" y="1600201"/>
            <a:ext cx="3570157" cy="4353850"/>
          </a:xfrm>
        </p:spPr>
      </p:pic>
      <p:sp>
        <p:nvSpPr>
          <p:cNvPr id="4" name="Прямоугольник 3"/>
          <p:cNvSpPr/>
          <p:nvPr/>
        </p:nvSpPr>
        <p:spPr>
          <a:xfrm>
            <a:off x="5000628" y="142852"/>
            <a:ext cx="9380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 flipH="1">
            <a:off x="3786182" y="214290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9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МЕБ    Л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34517" y="62369"/>
            <a:ext cx="93807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 flipH="1">
            <a:off x="3635896" y="165894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://setofvectors.com/wp-content/uploads/2014/02/Vector-furniture-templat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577" y="1600200"/>
            <a:ext cx="547484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64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КИ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62369"/>
            <a:ext cx="106311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 flipH="1">
            <a:off x="6588224" y="183357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http://www.hockeytron.com/CCM-Pirouette-Girls-Figure-Skates-ima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21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БР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8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112673"/>
            <a:ext cx="93807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 flipH="1">
            <a:off x="4929190" y="214290"/>
            <a:ext cx="142875" cy="2174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http://tse2.mm.bing.net/th?id=OIP.M874cd8738104e148cf17a1f3c8570542o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3" y="1554309"/>
            <a:ext cx="4818602" cy="467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ya-uchitel.ru/_ld/31/31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477986"/>
            <a:ext cx="4430681" cy="39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82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Пробное действие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684076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Вот первое слово, убежавшее из сказки: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5400" b="1" i="1" dirty="0" smtClean="0"/>
              <a:t>  шест?</a:t>
            </a:r>
            <a:r>
              <a:rPr lang="ru-RU" sz="5400" b="1" i="1" dirty="0" smtClean="0">
                <a:solidFill>
                  <a:srgbClr val="FF0000"/>
                </a:solidFill>
              </a:rPr>
              <a:t>			</a:t>
            </a:r>
            <a:endParaRPr lang="ru-RU" sz="9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indent="342900">
              <a:buNone/>
            </a:pPr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Запишите это слово и объясните его написание.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04248" y="2420888"/>
            <a:ext cx="20162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0" b="1" dirty="0" smtClean="0">
                <a:solidFill>
                  <a:srgbClr val="FF0000"/>
                </a:solidFill>
              </a:rPr>
              <a:t>?</a:t>
            </a:r>
            <a:endParaRPr lang="ru-RU" sz="20000" b="1" dirty="0">
              <a:solidFill>
                <a:srgbClr val="FF0000"/>
              </a:solidFill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12.12.2016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нашего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1152128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Мягкий знак – показатель мягкости согласных 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3645024"/>
            <a:ext cx="842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Будем учиться обозначать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мягкость согласного звука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письме в конце слова и перед согласным.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 descr="C:\Users\NINA\Desktop\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653136"/>
            <a:ext cx="1152128" cy="162231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131840" y="2492896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/>
            <a:endParaRPr lang="ru-RU" sz="4000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 работы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Уточняем лексическое значение каждого слова.</a:t>
            </a:r>
          </a:p>
          <a:p>
            <a:pPr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Определяем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мягкие согласные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слове 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способ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обозначения мягкости согласных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99828" y="3140968"/>
            <a:ext cx="7344172" cy="3455987"/>
          </a:xfrm>
        </p:spPr>
        <p:txBody>
          <a:bodyPr/>
          <a:lstStyle/>
          <a:p>
            <a:pPr indent="0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знакомо вокруг, тем не менее,</a:t>
            </a:r>
          </a:p>
          <a:p>
            <a:pPr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На земле ещё столько всего,</a:t>
            </a:r>
          </a:p>
          <a:p>
            <a:pPr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Что достойно, поверь,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удивления!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INA\Desktop\Картинки\Ученик года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94506" cy="3096344"/>
          </a:xfrm>
          <a:prstGeom prst="rect">
            <a:avLst/>
          </a:prstGeom>
          <a:noFill/>
        </p:spPr>
      </p:pic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шест - шесть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1268760"/>
            <a:ext cx="20991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шест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1279567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шесть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INA\Desktop\7bf7cf0d6b2e811abe946dadd8b5a4a9_full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/>
          <a:srcRect l="9061" r="9387"/>
          <a:stretch/>
        </p:blipFill>
        <p:spPr bwMode="auto">
          <a:xfrm>
            <a:off x="184715" y="2145467"/>
            <a:ext cx="2592288" cy="2381133"/>
          </a:xfrm>
          <a:prstGeom prst="rect">
            <a:avLst/>
          </a:prstGeom>
          <a:noFill/>
        </p:spPr>
      </p:pic>
      <p:pic>
        <p:nvPicPr>
          <p:cNvPr id="3075" name="Picture 3" descr="C:\Users\NINA\Desktop\cn_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16113"/>
            <a:ext cx="2373177" cy="286212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3528" y="4826675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Сравните слова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шест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шесть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 числу букв.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- Что можете сказать о числе звуков в данных словах?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 вы это объясните?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  <p:pic>
        <p:nvPicPr>
          <p:cNvPr id="1026" name="Picture 2" descr="http://900igr.net/datai/chelovek/Sport-3.files/0026-029-Pryzhki-s-shest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03" y="1988840"/>
            <a:ext cx="2099270" cy="263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Вернемся к словам из сказки. Какие слова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ещё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были?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/>
          <a:lstStyle/>
          <a:p>
            <a:pPr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пал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то, тен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6077A-ACE0-4B03-86C7-EE49C601330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11560" y="3212976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пал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то, тен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5013176"/>
            <a:ext cx="73448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Какой вывод можно сделать?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Эталон</a:t>
            </a:r>
            <a:endParaRPr lang="ru-RU" sz="5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>
              <a:buNone/>
            </a:pPr>
            <a:endParaRPr lang="ru-RU" sz="2000" b="1" u="sng" dirty="0" smtClean="0">
              <a:solidFill>
                <a:srgbClr val="00B0F0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955C3-7C67-4788-A6B3-925DC68B28E0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772816"/>
            <a:ext cx="3143272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400" b="1" dirty="0" smtClean="0"/>
              <a:t>Ь</a:t>
            </a:r>
            <a:endParaRPr lang="ru-RU" sz="4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1844824"/>
            <a:ext cx="3143272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sz="4400" b="1" dirty="0" smtClean="0"/>
              <a:t>                    Ь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2143116"/>
            <a:ext cx="78581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2143116"/>
            <a:ext cx="785818" cy="64294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1858150" y="2857496"/>
            <a:ext cx="570710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357950" y="2214554"/>
            <a:ext cx="78581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786314" y="2928934"/>
            <a:ext cx="250033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7144562" y="2928140"/>
            <a:ext cx="570710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4293096"/>
            <a:ext cx="88924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Мягкость согласного звука на конце и в середине слова перед другими согласными обозначается (ь).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16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936104"/>
          </a:xfrm>
        </p:spPr>
        <p:txBody>
          <a:bodyPr/>
          <a:lstStyle/>
          <a:p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Обобщим наши знания о мягких согласных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>
              <a:buNone/>
            </a:pPr>
            <a:endParaRPr lang="ru-RU" sz="2000" b="1" u="sng" dirty="0" smtClean="0">
              <a:solidFill>
                <a:srgbClr val="00B0F0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955C3-7C67-4788-A6B3-925DC68B28E0}" type="slidenum">
              <a:rPr lang="ru-RU"/>
              <a:pPr>
                <a:defRPr/>
              </a:pPr>
              <a:t>23</a:t>
            </a:fld>
            <a:endParaRPr lang="ru-RU"/>
          </a:p>
        </p:txBody>
      </p:sp>
      <p:pic>
        <p:nvPicPr>
          <p:cNvPr id="7" name="Рисунок 29" descr="лента бук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429264"/>
            <a:ext cx="79928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83568" y="1772816"/>
            <a:ext cx="3143272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400" b="1" dirty="0" smtClean="0"/>
              <a:t>Ь</a:t>
            </a:r>
            <a:endParaRPr lang="ru-RU" sz="4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1772816"/>
            <a:ext cx="3143272" cy="2214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sz="4400" b="1" dirty="0" smtClean="0"/>
              <a:t>                    Ь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2143116"/>
            <a:ext cx="78581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2143116"/>
            <a:ext cx="785818" cy="64294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1858150" y="2857496"/>
            <a:ext cx="570710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357950" y="2214554"/>
            <a:ext cx="78581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786314" y="2928934"/>
            <a:ext cx="250033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7144562" y="2928140"/>
            <a:ext cx="570710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520" y="4005064"/>
            <a:ext cx="8892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Мягкость согласных звуков обозначается на письме гласными  </a:t>
            </a:r>
            <a:r>
              <a:rPr lang="ru-RU" sz="3200" b="1" i="1" dirty="0" smtClean="0">
                <a:solidFill>
                  <a:srgbClr val="C00000"/>
                </a:solidFill>
              </a:rPr>
              <a:t>е, ё,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ю</a:t>
            </a:r>
            <a:r>
              <a:rPr lang="ru-RU" sz="3200" b="1" i="1" dirty="0" smtClean="0">
                <a:solidFill>
                  <a:srgbClr val="C00000"/>
                </a:solidFill>
              </a:rPr>
              <a:t>, я, и</a:t>
            </a: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</a:rPr>
              <a:t>и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/>
              <a:t>ь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6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143000"/>
          </a:xfrm>
        </p:spPr>
        <p:txBody>
          <a:bodyPr/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4968552"/>
          </a:xfrm>
        </p:spPr>
        <p:txBody>
          <a:bodyPr/>
          <a:lstStyle/>
          <a:p>
            <a:pPr marL="0" indent="342900">
              <a:spcBef>
                <a:spcPts val="0"/>
              </a:spcBef>
              <a:buNone/>
            </a:pPr>
            <a:r>
              <a:rPr lang="ru-RU" sz="4700" dirty="0" smtClean="0"/>
              <a:t>Мягкий знак, мягкий знак – 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4700" dirty="0" smtClean="0"/>
              <a:t>Без него нельзя никак.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4700" dirty="0" smtClean="0"/>
              <a:t>Без него не написать: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4700" dirty="0" smtClean="0"/>
          </a:p>
          <a:p>
            <a:pPr marL="0" indent="342900">
              <a:spcBef>
                <a:spcPts val="0"/>
              </a:spcBef>
              <a:buNone/>
            </a:pPr>
            <a:r>
              <a:rPr lang="ru-RU" sz="4700" dirty="0" smtClean="0"/>
              <a:t>Вместо               получим 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4700" dirty="0" smtClean="0"/>
              <a:t>Вместо</a:t>
            </a:r>
            <a:r>
              <a:rPr lang="ru-RU" sz="4700" i="1" dirty="0" smtClean="0"/>
              <a:t>            </a:t>
            </a:r>
            <a:r>
              <a:rPr lang="ru-RU" sz="4700" dirty="0" smtClean="0"/>
              <a:t>напишем         .</a:t>
            </a:r>
          </a:p>
          <a:p>
            <a:pPr indent="342900"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2188" y="3496615"/>
            <a:ext cx="898403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3700" b="1" i="1" dirty="0">
                <a:solidFill>
                  <a:srgbClr val="FF0000"/>
                </a:solidFill>
              </a:rPr>
              <a:t>Тридцать,</a:t>
            </a:r>
            <a:r>
              <a:rPr lang="ru-RU" sz="37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32346" y="3494245"/>
            <a:ext cx="318979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3700" b="1" i="1" dirty="0" smtClean="0">
                <a:solidFill>
                  <a:srgbClr val="FF0000"/>
                </a:solidFill>
              </a:rPr>
              <a:t>двадцать,</a:t>
            </a:r>
            <a:endParaRPr lang="ru-RU" sz="37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3803" y="3482817"/>
            <a:ext cx="250794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3700" b="1" i="1" dirty="0" smtClean="0">
                <a:solidFill>
                  <a:srgbClr val="FF0000"/>
                </a:solidFill>
              </a:rPr>
              <a:t>десять,</a:t>
            </a:r>
            <a:endParaRPr lang="ru-RU" sz="37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7130" y="3489716"/>
            <a:ext cx="211258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3700" b="1" i="1" dirty="0" smtClean="0">
                <a:solidFill>
                  <a:srgbClr val="FF0000"/>
                </a:solidFill>
              </a:rPr>
              <a:t>пять</a:t>
            </a:r>
            <a:r>
              <a:rPr lang="ru-RU" sz="3700" i="1" dirty="0" smtClean="0">
                <a:solidFill>
                  <a:srgbClr val="FF0000"/>
                </a:solidFill>
              </a:rPr>
              <a:t>.</a:t>
            </a:r>
            <a:endParaRPr lang="ru-RU" sz="3700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67286" y="4215484"/>
            <a:ext cx="183691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b="1" i="1" dirty="0">
                <a:solidFill>
                  <a:srgbClr val="FF0000"/>
                </a:solidFill>
              </a:rPr>
              <a:t>шесть</a:t>
            </a:r>
            <a:endParaRPr lang="ru-RU" sz="3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48264" y="4215484"/>
            <a:ext cx="183691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</a:rPr>
              <a:t>шест</a:t>
            </a:r>
            <a:endParaRPr lang="ru-RU" sz="37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67285" y="4934353"/>
            <a:ext cx="183691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</a:rPr>
              <a:t>есть</a:t>
            </a:r>
            <a:endParaRPr lang="ru-RU" sz="37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01900" y="4970668"/>
            <a:ext cx="121046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</a:rPr>
              <a:t>ест</a:t>
            </a:r>
            <a:endParaRPr lang="ru-RU" sz="37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3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143000"/>
          </a:xfrm>
        </p:spPr>
        <p:txBody>
          <a:bodyPr/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2852936"/>
            <a:ext cx="9144000" cy="3273227"/>
          </a:xfrm>
        </p:spPr>
        <p:txBody>
          <a:bodyPr/>
          <a:lstStyle/>
          <a:p>
            <a:pPr indent="342900">
              <a:buNone/>
            </a:pPr>
            <a:r>
              <a:rPr lang="ru-RU" sz="4400" dirty="0" smtClean="0"/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карась, яблонька, апрель, лошадь, альбом, пальцы</a:t>
            </a:r>
          </a:p>
          <a:p>
            <a:pPr indent="342900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- Распределите слова на группы в зависимости от местонахождения Ь  и запишите их в два столбика.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30722" name="Picture 2" descr="C:\Users\NINA\Desktop\18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2096" y="0"/>
            <a:ext cx="2431904" cy="2569964"/>
          </a:xfrm>
          <a:prstGeom prst="rect">
            <a:avLst/>
          </a:prstGeom>
          <a:noFill/>
        </p:spPr>
      </p:pic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32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Поверка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ябло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апре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а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бом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лоша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дь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па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ль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цы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Какое место занимает Ь в словах первого столбика?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Какое место занимает Ь в словах второго столбика?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6" name="Содержимое 5" descr="Рисунок4.png"/>
          <p:cNvPicPr>
            <a:picLocks/>
          </p:cNvPicPr>
          <p:nvPr/>
        </p:nvPicPr>
        <p:blipFill>
          <a:blip r:embed="rId2" cstate="print">
            <a:lum bright="-10000" contrast="30000"/>
          </a:blip>
          <a:srcRect l="7310" t="15625" r="7310" b="15625"/>
          <a:stretch>
            <a:fillRect/>
          </a:stretch>
        </p:blipFill>
        <p:spPr bwMode="auto">
          <a:xfrm>
            <a:off x="611560" y="0"/>
            <a:ext cx="1107249" cy="1143055"/>
          </a:xfrm>
          <a:prstGeom prst="round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l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Диктант «Плюс-минус»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Послушайте задание в стихах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«Плюс»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поставь, когда в словах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напишешь мягкий знак.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в слове его нет,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«Минус»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напиши в ответ.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6" name="Picture 6" descr="домашняя работа,задания,записные книжки,карандаши,книги,образование,обучение,оценки,письменные принадлежности,рабочие тетради,школ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068960"/>
            <a:ext cx="3095625" cy="30956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501317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Запишите 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+)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таблицу.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5536" y="1916832"/>
          <a:ext cx="8229600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68523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</a:p>
                  </a:txBody>
                  <a:tcPr/>
                </a:tc>
              </a:tr>
              <a:tr h="68523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8523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8523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7544" y="5445224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Оцените себя.			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180727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затруднение было на уроке?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Какую цель  ставили на уроке?</a:t>
            </a:r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2780928"/>
            <a:ext cx="81369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Учиться обозначать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мягкость согласного звука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письме в конце слова и перед согласным.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5229200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Достигли.</a:t>
            </a:r>
            <a:endParaRPr lang="ru-RU" sz="5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общего во всех этих словах?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3"/>
          </a:xfrm>
        </p:spPr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Мёд, ряд, рис, люк, мел.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ё, я, и, </a:t>
            </a:r>
            <a:r>
              <a:rPr lang="ru-RU" sz="5400" b="1" dirty="0" err="1" smtClean="0">
                <a:solidFill>
                  <a:srgbClr val="FF0000"/>
                </a:solidFill>
              </a:rPr>
              <a:t>ю</a:t>
            </a:r>
            <a:r>
              <a:rPr lang="ru-RU" sz="5400" b="1" dirty="0" smtClean="0">
                <a:solidFill>
                  <a:srgbClr val="FF0000"/>
                </a:solidFill>
              </a:rPr>
              <a:t>, е</a:t>
            </a:r>
          </a:p>
          <a:p>
            <a:pPr>
              <a:buNone/>
            </a:pPr>
            <a:r>
              <a:rPr lang="ru-RU" sz="4000" dirty="0" smtClean="0"/>
              <a:t>- </a:t>
            </a:r>
            <a:r>
              <a:rPr lang="ru-RU" sz="2800" dirty="0" smtClean="0"/>
              <a:t>Спишите. Подчеркните буквы, которые обозначают мягкость этих согласных на письме?</a:t>
            </a:r>
          </a:p>
          <a:p>
            <a:pPr>
              <a:buNone/>
            </a:pP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73325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29" descr="лента бук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085184"/>
            <a:ext cx="79928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Оцени себя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ctr">
              <a:buNone/>
            </a:pPr>
            <a:endParaRPr lang="ru-RU" sz="2000" b="1" u="sng" dirty="0" smtClean="0">
              <a:solidFill>
                <a:srgbClr val="00B0F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E955C3-7C67-4788-A6B3-925DC68B28E0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596" y="2357430"/>
            <a:ext cx="44162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ПОНЯЛ, МОГУ ОБЪЯСНИТЬ ДРУГИМ</a:t>
            </a:r>
          </a:p>
          <a:p>
            <a:pPr>
              <a:defRPr/>
            </a:pPr>
            <a:endParaRPr lang="ru-RU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ПОНЯЛ, НО НУЖЕН ТРЕНИНГ</a:t>
            </a:r>
          </a:p>
          <a:p>
            <a:pPr>
              <a:defRPr/>
            </a:pPr>
            <a:endParaRPr lang="ru-RU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НУЖНА КОНСУЛЬТАЦИЯ </a:t>
            </a:r>
            <a:endParaRPr lang="ru-RU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6429375" y="2143125"/>
            <a:ext cx="857250" cy="779463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38100">
            <a:solidFill>
              <a:srgbClr val="000099"/>
            </a:solidFill>
            <a:round/>
            <a:headEnd/>
            <a:tailEnd/>
          </a:ln>
        </p:spPr>
        <p:txBody>
          <a:bodyPr lIns="16459" tIns="8230" rIns="16459" bIns="8230"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43504" y="314324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6500813" y="3286125"/>
            <a:ext cx="785812" cy="782638"/>
          </a:xfrm>
          <a:prstGeom prst="smileyFace">
            <a:avLst>
              <a:gd name="adj" fmla="val -208"/>
            </a:avLst>
          </a:prstGeom>
          <a:solidFill>
            <a:srgbClr val="FFFF00"/>
          </a:solidFill>
          <a:ln w="38100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6500813" y="4572000"/>
            <a:ext cx="857250" cy="785813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38100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6" name="Picture 4" descr="j020546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20" y="1700808"/>
            <a:ext cx="2315900" cy="23042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79304" y="1844824"/>
            <a:ext cx="62646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стр. 125 правило; упр. 206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выписать из орфографического словаря (стр. 136-137 любые 5-7 слов с «ь»-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показателем мягкости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Придумать и записать предложение с одним из записанных слов (по желанию).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kniga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6238" y="333375"/>
            <a:ext cx="3100387" cy="3141663"/>
          </a:xfrm>
          <a:noFill/>
          <a:ln/>
        </p:spPr>
      </p:pic>
      <p:sp>
        <p:nvSpPr>
          <p:cNvPr id="120837" name="WordArt 5"/>
          <p:cNvSpPr>
            <a:spLocks noChangeArrowheads="1" noChangeShapeType="1" noTextEdit="1"/>
          </p:cNvSpPr>
          <p:nvPr/>
        </p:nvSpPr>
        <p:spPr bwMode="auto">
          <a:xfrm>
            <a:off x="1258888" y="3789363"/>
            <a:ext cx="6985000" cy="155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МОЛОДЦЫ!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Интернет источники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http://images.yandex.ru/yandsearch?p=3&amp;text=%</a:t>
            </a:r>
            <a:r>
              <a:rPr lang="ru-RU" dirty="0" smtClean="0"/>
              <a:t>D0%BA%D0%B0%D1%80%D1%82%D0%B8%D0%BD%D0%BA%D0%B0%20%D1%81%D0%BA%D0%B0%D0%B7%D0%BE%D1%87%D0%BD%D1%8B%D0%B9%20%D0%B3%D0%BE%D1%80%D0%BE%D0%B4&amp;img_url=womantalks.ru%2Fuploads%2Fpost-6565-1205217190.jpg&amp;pos=109&amp;rpt=simage</a:t>
            </a:r>
            <a:endParaRPr lang="ru-RU" dirty="0" smtClean="0"/>
          </a:p>
          <a:p>
            <a:r>
              <a:rPr lang="ru-RU" u="sng" dirty="0" smtClean="0">
                <a:hlinkClick r:id="rId2"/>
              </a:rPr>
              <a:t>http://images.yandex.ru/yandsearch?text=%D0%BA%D0%B0%D1%80%D1%82%D0%B8%D0%BD%D0%BA%D0%B8%20%D0%B1%D1%83%D0%BA%D0%B2%D1%8B%20%D0%B2&amp;img_url=readik.ru%2Fbukvy%2Fv2.jpg&amp;pos=0&amp;rpt=simage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http://images.yandex.ru/yandsearch?text=%D0%BA%D0%B0%D1%80%D1%82%D0%B8%D0%BD%D0%BA%D0%B8%20%D0%B1%D1%83%D0%BA%D0%B2%D1%8B%20%D0%BD&amp;img_url=img-fotki.yandex.ru%2Fget%2F5605%2Fvalenta-mog.ba%2F0_675c2_b7e1e153_L.jpg&amp;pos=0&amp;rpt=simage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http://images.yandex.ru/yandsearch?text=%D0%BA%D0%B0%D1%80%D1%82%D0%B8%D0%BD%D0%BA%D0%B8%20%D0%B1%D1%83%D0%BA%D0%B2%D1%8B%20%D1%81&amp;img_url=readik.ru%2Fbukvy%2Fs3.jpg&amp;pos=2&amp;rpt=simage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http://images.yandex.ru/yandsearch?text=%D0%BA%D0%B0%D1%80%D1%82%D0%B8%D0%BD%D0%BA%D0%B8%20%D0%B1%D1%83%D0%BA%D0%B2%D1%8B%20%D1%82&amp;img_url=readik.ru%2Fbukvy%2Ft3.jpg&amp;pos=0&amp;rpt=simage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Интернет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400" u="sng" dirty="0" smtClean="0">
                <a:hlinkClick r:id="rId2"/>
              </a:rPr>
              <a:t>http://images.yandex.ru/yandsearch?text=%D0%BA%D0%B0%D1%80%D1%82%D0%B8%D0%BD%D0%BA%D0%B8%20%D0%B1%D1%83%D0%BA%D0%B2%D1%8B%20%D0%BB&amp;img_url=img-fotki.yandex.ru%2Fget%2F5904%2Fcadi-1986.404%2F0_7b740_8c3f3473_XL&amp;pos=15&amp;rpt=simage</a:t>
            </a:r>
            <a:endParaRPr lang="ru-RU" sz="1400" dirty="0" smtClean="0"/>
          </a:p>
          <a:p>
            <a:r>
              <a:rPr lang="ru-RU" sz="1400" u="sng" dirty="0" smtClean="0">
                <a:hlinkClick r:id="rId3"/>
              </a:rPr>
              <a:t>http://images.yandex.ru/yandsearch?text=%D0%BA%D0%B0%D1%80%D1%82%D0%B8%D0%BD%D0%BA%D0%B8%20%D0%B1%D1%83%D0%BA%D0%B2%D1%8B%20%D1%8C&amp;img_url=school64.uz%2Falfavit%2F32.png&amp;pos=2&amp;rpt=simage</a:t>
            </a:r>
            <a:endParaRPr lang="ru-RU" sz="1400" dirty="0" smtClean="0"/>
          </a:p>
          <a:p>
            <a:r>
              <a:rPr lang="ru-RU" sz="1400" u="sng" dirty="0" smtClean="0">
                <a:hlinkClick r:id="rId4"/>
              </a:rPr>
              <a:t>http://images.yandex.ru/yandsearch?text=%D0%BA%D0%B0%D1%80%D1%82%D0%B8%D0%BD%D0%BA%D0%B0%20%D0%B1%D1%83%D0%BA%D0%B2%D1%8B%20%D0%B4&amp;img_url=www.0lik.ru%2Fuploads%2Fposts%2F2010-10%2F1288073614_0lik.ru_bezimeni-2.jpg&amp;pos=0&amp;rpt=simage</a:t>
            </a:r>
            <a:endParaRPr lang="ru-RU" sz="1400" dirty="0" smtClean="0"/>
          </a:p>
          <a:p>
            <a:r>
              <a:rPr lang="ru-RU" sz="1400" u="sng" dirty="0" smtClean="0">
                <a:hlinkClick r:id="rId5"/>
              </a:rPr>
              <a:t>http://images.yandex.ru/yandsearch?p=1&amp;text=%D0%BA%D0%B0%D1%80%D1%82%D0%B8%D0%BD%D0%BA%D0%B0%20%D0%B8%D0%B7%D0%BE%D0%B1%D1%80%D0%B0%D0%B6%D0%B5%D0%BD%D0%B8%D1%8F%20%20%D1%88%D0%B5%D1%81%D1%82%D0%B0&amp;img_url=img13.nnm.ru%2F7%2Fb%2Ff%2F7%2Fc%2F7bf7cf0d6b2e811abe946dadd8b5a4a9_full.jpg&amp;pos=36&amp;rpt=simage</a:t>
            </a:r>
            <a:r>
              <a:rPr lang="ru-RU" sz="1400" dirty="0" smtClean="0"/>
              <a:t> Обезьяна на шесте</a:t>
            </a:r>
          </a:p>
          <a:p>
            <a:r>
              <a:rPr lang="ru-RU" sz="1400" u="sng" dirty="0" smtClean="0">
                <a:hlinkClick r:id="rId6"/>
              </a:rPr>
              <a:t>http://images.yandex.ru/yandsearch?text=%D0%BA%D0%B0%D1%80%D1%82%D0%B8%D0%BD%D0%BA%D0%B0%20%D0%B8%D0%B7%D0%BE%D0%B1%D1%80%D0%B0%D0%B6%D0%B5%D0%BD%D0%B8%D1%8F%20%D1%86%D0%B8%D1%84%D1%80%D1%8B%206&amp;img_url=www.kid.ru%2Fforummam6%2Fcn_6.jpg&amp;pos=0&amp;rpt=simage</a:t>
            </a:r>
            <a:r>
              <a:rPr lang="ru-RU" sz="1400" dirty="0" smtClean="0"/>
              <a:t> Цифра 6</a:t>
            </a:r>
          </a:p>
          <a:p>
            <a:r>
              <a:rPr lang="ru-RU" sz="1400" u="sng" dirty="0" smtClean="0">
                <a:hlinkClick r:id="rId7"/>
              </a:rPr>
              <a:t>http://images.yandex.ru/yandsearch?text=%D0%BA%D0%B0%D1%80%D1%82%D0%B8%D0%BD%D0%BA%D0%B8%20%D1%83%D1%87%D0%B5%D0%BD%D0%B8%D0%BA%20%D0%BD%D0%B0%20%D1%83%D1%80%D0%BE%D0%BA%D0%B5&amp;img_url=1asch1262.ucoz.ru%2F185f.jpg&amp;pos=5&amp;rpt=simage</a:t>
            </a:r>
            <a:r>
              <a:rPr lang="ru-RU" sz="1400" dirty="0" smtClean="0"/>
              <a:t> ... </a:t>
            </a:r>
            <a:r>
              <a:rPr lang="ru-RU" sz="1400" b="1" dirty="0" smtClean="0"/>
              <a:t>учиться</a:t>
            </a:r>
            <a:r>
              <a:rPr lang="ru-RU" sz="1400" dirty="0" smtClean="0"/>
              <a:t> легко</a:t>
            </a:r>
          </a:p>
          <a:p>
            <a:r>
              <a:rPr lang="ru-RU" sz="1400" u="sng" dirty="0" smtClean="0">
                <a:hlinkClick r:id="rId8"/>
              </a:rPr>
              <a:t>http://www.litur.ru/imgbook/b473b.jpg</a:t>
            </a:r>
            <a:r>
              <a:rPr lang="ru-RU" sz="1400" dirty="0" smtClean="0"/>
              <a:t>  Плакат «Пиши правильно»</a:t>
            </a:r>
          </a:p>
          <a:p>
            <a:r>
              <a:rPr lang="ru-RU" sz="1400" u="sng" dirty="0" smtClean="0">
                <a:hlinkClick r:id="rId9"/>
              </a:rPr>
              <a:t>http://im2-tub-ru.yandex.net/i?id=320774189-03-72&amp;n=21</a:t>
            </a:r>
            <a:r>
              <a:rPr lang="ru-RU" sz="1400" dirty="0" smtClean="0"/>
              <a:t> Буква Л</a:t>
            </a:r>
          </a:p>
          <a:p>
            <a:r>
              <a:rPr lang="ru-RU" sz="1400" dirty="0" smtClean="0"/>
              <a:t>Анимированный плакат «Письменные буквы русского алфавита»</a:t>
            </a:r>
            <a:endParaRPr lang="ru-RU" sz="1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36921" y="6356350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2050" name="Picture 2" descr="C:\Users\NINA\Desktop\post-6565-1205217190 Сказочный горо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80000" cy="4178300"/>
          </a:xfrm>
          <a:prstGeom prst="rect">
            <a:avLst/>
          </a:prstGeom>
          <a:noFill/>
        </p:spPr>
      </p:pic>
      <p:pic>
        <p:nvPicPr>
          <p:cNvPr id="2051" name="Picture 3" descr="C:\Users\NINA\Desktop\Буква 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9"/>
            <a:ext cx="1592046" cy="1512168"/>
          </a:xfrm>
          <a:prstGeom prst="rect">
            <a:avLst/>
          </a:prstGeom>
          <a:noFill/>
        </p:spPr>
      </p:pic>
      <p:pic>
        <p:nvPicPr>
          <p:cNvPr id="2052" name="Picture 4" descr="C:\Users\NINA\Desktop\0_7b740_8c3f3473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5504" y="2969545"/>
            <a:ext cx="1728192" cy="1728192"/>
          </a:xfrm>
          <a:prstGeom prst="rect">
            <a:avLst/>
          </a:prstGeom>
          <a:noFill/>
        </p:spPr>
      </p:pic>
      <p:pic>
        <p:nvPicPr>
          <p:cNvPr id="2053" name="Picture 5" descr="C:\Users\NINA\Desktop\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023" y="2791892"/>
            <a:ext cx="1469842" cy="1302605"/>
          </a:xfrm>
          <a:prstGeom prst="rect">
            <a:avLst/>
          </a:prstGeom>
          <a:noFill/>
        </p:spPr>
      </p:pic>
      <p:pic>
        <p:nvPicPr>
          <p:cNvPr id="2054" name="Picture 6" descr="C:\Users\NINA\Desktop\s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24" y="3982221"/>
            <a:ext cx="1431032" cy="1431032"/>
          </a:xfrm>
          <a:prstGeom prst="rect">
            <a:avLst/>
          </a:prstGeom>
          <a:noFill/>
        </p:spPr>
      </p:pic>
      <p:pic>
        <p:nvPicPr>
          <p:cNvPr id="2055" name="Picture 7" descr="C:\Users\NINA\Desktop\t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2267" y="5066126"/>
            <a:ext cx="1440160" cy="1440160"/>
          </a:xfrm>
          <a:prstGeom prst="rect">
            <a:avLst/>
          </a:prstGeom>
          <a:noFill/>
        </p:spPr>
      </p:pic>
      <p:pic>
        <p:nvPicPr>
          <p:cNvPr id="2056" name="Picture 8" descr="C:\Users\NINA\Desktop\1288073614_0lik.ru_bezimeni-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4" y="1268760"/>
            <a:ext cx="1835696" cy="1835696"/>
          </a:xfrm>
          <a:prstGeom prst="rect">
            <a:avLst/>
          </a:prstGeom>
          <a:noFill/>
        </p:spPr>
      </p:pic>
      <p:pic>
        <p:nvPicPr>
          <p:cNvPr id="2057" name="Picture 9" descr="C:\Users\NINA\Desktop\3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4190765"/>
            <a:ext cx="1894210" cy="2667235"/>
          </a:xfrm>
          <a:prstGeom prst="rect">
            <a:avLst/>
          </a:prstGeom>
          <a:noFill/>
        </p:spPr>
      </p:pic>
      <p:pic>
        <p:nvPicPr>
          <p:cNvPr id="1027" name="Picture 3" descr="C:\Users\NINA\Desktop\Урок русского Картинки\0_675c0_2e13e76b_L.jp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2320" y="4653136"/>
            <a:ext cx="1466223" cy="1949277"/>
          </a:xfrm>
          <a:prstGeom prst="rect">
            <a:avLst/>
          </a:prstGeom>
          <a:noFill/>
        </p:spPr>
      </p:pic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12450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354162"/>
          </a:xfrm>
        </p:spPr>
        <p:txBody>
          <a:bodyPr/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Обиделась незнакомка и ушла, и тотчас со словами стали происходить большие неприятности: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" name="Picture 3" descr="C:\Users\NINA\Desktop\Буква 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45224"/>
            <a:ext cx="1043608" cy="991247"/>
          </a:xfrm>
          <a:prstGeom prst="rect">
            <a:avLst/>
          </a:prstGeom>
          <a:noFill/>
        </p:spPr>
      </p:pic>
      <p:pic>
        <p:nvPicPr>
          <p:cNvPr id="7" name="Picture 4" descr="C:\Users\NINA\Desktop\0_7b740_8c3f3473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5445224"/>
            <a:ext cx="1224136" cy="1224136"/>
          </a:xfrm>
          <a:prstGeom prst="rect">
            <a:avLst/>
          </a:prstGeom>
          <a:noFill/>
        </p:spPr>
      </p:pic>
      <p:pic>
        <p:nvPicPr>
          <p:cNvPr id="8" name="Picture 8" descr="C:\Users\NINA\Desktop\1288073614_0lik.ru_bezimeni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5517232"/>
            <a:ext cx="1152128" cy="1152128"/>
          </a:xfrm>
          <a:prstGeom prst="rect">
            <a:avLst/>
          </a:prstGeom>
          <a:noFill/>
        </p:spPr>
      </p:pic>
      <p:pic>
        <p:nvPicPr>
          <p:cNvPr id="9" name="Picture 7" descr="C:\Users\NINA\Desktop\t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5589240"/>
            <a:ext cx="1080120" cy="1080120"/>
          </a:xfrm>
          <a:prstGeom prst="rect">
            <a:avLst/>
          </a:prstGeom>
          <a:noFill/>
        </p:spPr>
      </p:pic>
      <p:pic>
        <p:nvPicPr>
          <p:cNvPr id="10" name="Picture 5" descr="C:\Users\NINA\Desktop\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5517232"/>
            <a:ext cx="1109802" cy="983530"/>
          </a:xfrm>
          <a:prstGeom prst="rect">
            <a:avLst/>
          </a:prstGeom>
          <a:noFill/>
        </p:spPr>
      </p:pic>
      <p:pic>
        <p:nvPicPr>
          <p:cNvPr id="11" name="Picture 6" descr="C:\Users\NINA\Desktop\s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5445224"/>
            <a:ext cx="998984" cy="998984"/>
          </a:xfrm>
          <a:prstGeom prst="rect">
            <a:avLst/>
          </a:prstGeom>
          <a:noFill/>
        </p:spPr>
      </p:pic>
      <p:pic>
        <p:nvPicPr>
          <p:cNvPr id="2050" name="Picture 2" descr="C:\Users\NINA\Desktop\Урок русского Картинки\0_675c0_2e13e76b_L.jpg.pn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5157192"/>
            <a:ext cx="999416" cy="132901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11560" y="2420888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шест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пал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тен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052304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Чистописание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1008111" cy="120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01EF3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484784"/>
            <a:ext cx="3096369" cy="450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3" y="6356349"/>
            <a:ext cx="1080119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12.12.2016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4"/>
          <p:cNvSpPr>
            <a:spLocks noChangeShapeType="1"/>
          </p:cNvSpPr>
          <p:nvPr/>
        </p:nvSpPr>
        <p:spPr bwMode="auto">
          <a:xfrm>
            <a:off x="468313" y="4762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195" name="Picture 5" descr="C01EF3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3429000"/>
            <a:ext cx="19716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Line 6"/>
          <p:cNvSpPr>
            <a:spLocks noChangeShapeType="1"/>
          </p:cNvSpPr>
          <p:nvPr/>
        </p:nvSpPr>
        <p:spPr bwMode="auto">
          <a:xfrm>
            <a:off x="539750" y="184467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Line 7"/>
          <p:cNvSpPr>
            <a:spLocks noChangeShapeType="1"/>
          </p:cNvSpPr>
          <p:nvPr/>
        </p:nvSpPr>
        <p:spPr bwMode="auto">
          <a:xfrm>
            <a:off x="539750" y="342900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8"/>
          <p:cNvSpPr>
            <a:spLocks noChangeShapeType="1"/>
          </p:cNvSpPr>
          <p:nvPr/>
        </p:nvSpPr>
        <p:spPr bwMode="auto">
          <a:xfrm>
            <a:off x="468313" y="59499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AutoShape 3"/>
          <p:cNvSpPr>
            <a:spLocks noChangeArrowheads="1"/>
          </p:cNvSpPr>
          <p:nvPr/>
        </p:nvSpPr>
        <p:spPr bwMode="auto">
          <a:xfrm>
            <a:off x="4356100" y="3357563"/>
            <a:ext cx="357188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42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613330" flipV="1">
            <a:off x="6545263" y="4535488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224136" cy="365125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12.12.2016</a:t>
            </a:r>
            <a:endParaRPr lang="ru-RU" b="1" dirty="0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2165 -0.2261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-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49 -0.22618 C -0.22587 -0.19658 -0.23507 -0.16675 -0.24496 -0.13668 C -0.25486 -0.10662 -0.26632 -0.07517 -0.27621 -0.0451 C -0.28611 -0.01504 -0.2993 0.02197 -0.30451 0.04417 C -0.30972 0.06637 -0.30833 0.07747 -0.30764 0.08811 C -0.30694 0.09875 -0.30312 0.10175 -0.30017 0.108 C -0.29722 0.11424 -0.29635 0.12141 -0.28958 0.12581 C -0.28281 0.1302 -0.27049 0.13506 -0.25989 0.13367 C -0.2493 0.13228 -0.23489 0.12881 -0.22552 0.11794 C -0.21614 0.10707 -0.20937 0.08718 -0.20312 0.06822 C -0.19687 0.04926 -0.19062 0.0222 -0.18819 0.00462 C -0.18576 -0.01295 -0.18489 -0.02637 -0.18819 -0.03724 C -0.19149 -0.04811 -0.19965 -0.05713 -0.20764 -0.06106 C -0.21562 -0.06499 -0.22708 -0.06268 -0.23594 -0.06106 C -0.24479 -0.05944 -0.25417 -0.05713 -0.26128 -0.05111 C -0.2684 -0.0451 -0.27378 -0.03516 -0.27917 -0.02521 " pathEditMode="relative" rAng="0" ptsTypes="aaaaaaaaaaaaaaaA">
                                      <p:cBhvr>
                                        <p:cTn id="10" dur="5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4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4"/>
          <p:cNvSpPr>
            <a:spLocks noChangeShapeType="1"/>
          </p:cNvSpPr>
          <p:nvPr/>
        </p:nvSpPr>
        <p:spPr bwMode="auto">
          <a:xfrm>
            <a:off x="468313" y="4762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19" name="Picture 6" descr="C01EF3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3429000"/>
            <a:ext cx="19748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Line 7"/>
          <p:cNvSpPr>
            <a:spLocks noChangeShapeType="1"/>
          </p:cNvSpPr>
          <p:nvPr/>
        </p:nvSpPr>
        <p:spPr bwMode="auto">
          <a:xfrm>
            <a:off x="539750" y="1916113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Line 8"/>
          <p:cNvSpPr>
            <a:spLocks noChangeShapeType="1"/>
          </p:cNvSpPr>
          <p:nvPr/>
        </p:nvSpPr>
        <p:spPr bwMode="auto">
          <a:xfrm>
            <a:off x="539750" y="342900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468313" y="59499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AutoShape 3"/>
          <p:cNvSpPr>
            <a:spLocks noChangeArrowheads="1"/>
          </p:cNvSpPr>
          <p:nvPr/>
        </p:nvSpPr>
        <p:spPr bwMode="auto">
          <a:xfrm>
            <a:off x="4284663" y="3357563"/>
            <a:ext cx="357187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9570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762486" flipV="1">
            <a:off x="6516688" y="4508500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440160" cy="365125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12.12.2016</a:t>
            </a:r>
            <a:endParaRPr lang="ru-RU" b="1" dirty="0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22431 -0.2261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-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3 -0.22618 C -0.23246 -0.19427 -0.24045 -0.16235 -0.2526 -0.12489 C -0.26475 -0.08742 -0.28663 -0.03701 -0.29739 -0.00162 C -0.30816 0.03376 -0.31788 0.0666 -0.31684 0.08788 C -0.3158 0.10915 -0.30173 0.12026 -0.29132 0.12581 C -0.2809 0.13136 -0.26528 0.12766 -0.25416 0.12164 C -0.24305 0.11563 -0.23333 0.10545 -0.2243 0.08996 C -0.21528 0.07446 -0.20486 0.04717 -0.20035 0.02821 C -0.19583 0.00925 -0.19739 -0.0111 -0.19739 -0.02336 C -0.19739 -0.03562 -0.19791 -0.03863 -0.20035 -0.04533 C -0.20278 -0.05204 -0.20816 -0.05944 -0.21232 -0.06314 C -0.21649 -0.06684 -0.22205 -0.06684 -0.22569 -0.06707 C -0.22934 -0.0673 -0.23316 -0.06777 -0.23472 -0.06522 C -0.23628 -0.06268 -0.23594 -0.05458 -0.23472 -0.05135 C -0.2335 -0.04811 -0.2309 -0.04626 -0.22725 -0.04533 C -0.22361 -0.04441 -0.21753 -0.04464 -0.21232 -0.04533 C -0.20712 -0.04603 -0.20208 -0.04672 -0.19583 -0.04926 C -0.18958 -0.05181 -0.18194 -0.0569 -0.175 -0.06129 C -0.16805 -0.06568 -0.15885 -0.07216 -0.15416 -0.07517 " pathEditMode="relative" rAng="0" ptsTypes="aaaaaaaaaaaaaaaaaaA">
                                      <p:cBhvr>
                                        <p:cTn id="10" dur="5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1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7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Чистописание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464915"/>
          </a:xfrm>
        </p:spPr>
        <p:txBody>
          <a:bodyPr/>
          <a:lstStyle/>
          <a:p>
            <a:pPr>
              <a:buNone/>
            </a:pP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ьь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ль  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дь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ьт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8AA97-34D2-46C2-A204-72F6ED274E2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2808312" cy="3799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467544" y="6356349"/>
            <a:ext cx="1296144" cy="365125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12.12.2016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ч.школа 16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16. русский язык</Template>
  <TotalTime>1041</TotalTime>
  <Words>672</Words>
  <Application>Microsoft Office PowerPoint</Application>
  <PresentationFormat>Экран (4:3)</PresentationFormat>
  <Paragraphs>235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Comic Sans MS</vt:lpstr>
      <vt:lpstr>Times New Roman</vt:lpstr>
      <vt:lpstr>Wingdings</vt:lpstr>
      <vt:lpstr>нач.школа 16. русский язык</vt:lpstr>
      <vt:lpstr>Русский язык 2 класс  Мягкий знак- показатель мягкости  </vt:lpstr>
      <vt:lpstr>Презентация PowerPoint</vt:lpstr>
      <vt:lpstr>Что общего во всех этих словах? </vt:lpstr>
      <vt:lpstr>Сказка</vt:lpstr>
      <vt:lpstr>Обиделась незнакомка и ушла, и тотчас со словами стали происходить большие неприятности:</vt:lpstr>
      <vt:lpstr>Чистописание </vt:lpstr>
      <vt:lpstr>Презентация PowerPoint</vt:lpstr>
      <vt:lpstr>Презентация PowerPoint</vt:lpstr>
      <vt:lpstr>Чистописание </vt:lpstr>
      <vt:lpstr>Словарная работа П     ЛЬТО   </vt:lpstr>
      <vt:lpstr>Т__ТРАДЬ</vt:lpstr>
      <vt:lpstr>М_ДВЕДЬ</vt:lpstr>
      <vt:lpstr>УЧИТ   ЛЬ</vt:lpstr>
      <vt:lpstr>МЕБ    ЛЬ</vt:lpstr>
      <vt:lpstr>К   НЬКИ</vt:lpstr>
      <vt:lpstr>Д   КАБРЬ</vt:lpstr>
      <vt:lpstr>Пробное действие </vt:lpstr>
      <vt:lpstr>Тема нашего урока</vt:lpstr>
      <vt:lpstr>План работы </vt:lpstr>
      <vt:lpstr>шест - шесть</vt:lpstr>
      <vt:lpstr>- Вернемся к словам из сказки. Какие слова ещё были? </vt:lpstr>
      <vt:lpstr>Эталон</vt:lpstr>
      <vt:lpstr>Обобщим наши знания о мягких согласных</vt:lpstr>
      <vt:lpstr>Физкультминутка </vt:lpstr>
      <vt:lpstr>Самостоятельная работа. </vt:lpstr>
      <vt:lpstr>Поверка</vt:lpstr>
      <vt:lpstr>Диктант «Плюс-минус» Послушайте задание в стихах</vt:lpstr>
      <vt:lpstr>Проверка</vt:lpstr>
      <vt:lpstr>Рефлексия</vt:lpstr>
      <vt:lpstr>Оцени себя</vt:lpstr>
      <vt:lpstr>Домашнее задание</vt:lpstr>
      <vt:lpstr>Презентация PowerPoint</vt:lpstr>
      <vt:lpstr>Интернет источники </vt:lpstr>
      <vt:lpstr>Интернет источники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грамоте 1 класс</dc:title>
  <dc:creator>Urik5</dc:creator>
  <dc:description>http://aida.ucoz.ru</dc:description>
  <cp:lastModifiedBy>admin</cp:lastModifiedBy>
  <cp:revision>91</cp:revision>
  <dcterms:created xsi:type="dcterms:W3CDTF">2011-11-13T15:48:48Z</dcterms:created>
  <dcterms:modified xsi:type="dcterms:W3CDTF">2016-12-04T14:42:39Z</dcterms:modified>
</cp:coreProperties>
</file>