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9" r:id="rId4"/>
    <p:sldId id="27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B0F88-9CCB-4D1F-BAA6-DB678D144CA0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A5EA7-B177-466D-B83C-CA5E77C77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0253D-03EA-44F9-A050-5261FB14FA9D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E3DA8-A370-482F-84C3-80002FC25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26403-C08D-478E-B03D-D8B35926AB4D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6D263-0819-4598-A8CD-057C56EAF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7D083-3B82-4790-B2FF-5296252E8E69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4C385-7515-4057-80D2-FC31B3B3C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4AB9A-2034-4614-88F3-FC50A2F51BFD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37CC-090B-4DF9-9CD4-CC75D2B47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7102F-8835-4084-A9F9-83BD0F3A3FE0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1E00-4BD3-4E05-81EE-13360D56A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FEEFE-8015-4277-8D80-4EB0455AAAD6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50044-A371-4DA9-8179-D60F22C52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4AFB0-B085-4812-893B-8BD80B0FBDFC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DE46-DC74-49BE-8B0D-61EABB69D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2457D-2E8B-443C-A070-16DCD9C88779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3538-C1B8-4E5B-B588-20A033EF5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56A37-88E1-4A39-9FFE-EEFEF41D8035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E037F-98F3-4E22-A28F-3418DC377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DBC7-5C3D-4967-8A30-FD0AA41DBE51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5CB6-AEE7-45E2-9482-3A90F33C0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582937-4262-4473-9878-D1DBE8B9874E}" type="datetimeFigureOut">
              <a:rPr lang="ru-RU"/>
              <a:pPr>
                <a:defRPr/>
              </a:pPr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9627DE-18F9-44B7-9597-CEF99859D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2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jpeg"/><Relationship Id="rId7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11" Type="http://schemas.openxmlformats.org/officeDocument/2006/relationships/image" Target="../media/image5.jpeg"/><Relationship Id="rId5" Type="http://schemas.openxmlformats.org/officeDocument/2006/relationships/image" Target="../media/image8.jpeg"/><Relationship Id="rId10" Type="http://schemas.openxmlformats.org/officeDocument/2006/relationships/image" Target="../media/image16.png"/><Relationship Id="rId4" Type="http://schemas.openxmlformats.org/officeDocument/2006/relationships/image" Target="../media/image9.jpe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6.pn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4.jpeg"/><Relationship Id="rId10" Type="http://schemas.openxmlformats.org/officeDocument/2006/relationships/image" Target="../media/image12.jpeg"/><Relationship Id="rId4" Type="http://schemas.openxmlformats.org/officeDocument/2006/relationships/image" Target="../media/image15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ssorted Fruits 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200400"/>
            <a:ext cx="37338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3">
            <a:hlinkClick r:id="" action="ppaction://noaction">
              <a:snd r:embed="rId3" name="fruits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2590800" y="5410200"/>
            <a:ext cx="3429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mic Sans MS"/>
              </a:rPr>
              <a:t>Fruits</a:t>
            </a:r>
            <a:endParaRPr lang="ru-RU" sz="3600" b="1" kern="10">
              <a:ln w="1587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omic Sans MS"/>
            </a:endParaRPr>
          </a:p>
        </p:txBody>
      </p:sp>
      <p:sp>
        <p:nvSpPr>
          <p:cNvPr id="3076" name="WordArt 4">
            <a:hlinkClick r:id="" action="ppaction://noaction">
              <a:snd r:embed="rId4" name="what fruits like best u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4800600" y="457200"/>
            <a:ext cx="4114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mic Sans MS"/>
              </a:rPr>
              <a:t>What fruits</a:t>
            </a:r>
          </a:p>
          <a:p>
            <a:pPr algn="ctr"/>
            <a:r>
              <a:rPr lang="en-US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mic Sans MS"/>
              </a:rPr>
              <a:t> do you like best?</a:t>
            </a:r>
            <a:endParaRPr lang="ru-RU" sz="3600" b="1" kern="10">
              <a:ln w="1587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carrot</a:t>
            </a:r>
            <a:endParaRPr lang="ru-RU" sz="6600" smtClean="0"/>
          </a:p>
        </p:txBody>
      </p:sp>
      <p:pic>
        <p:nvPicPr>
          <p:cNvPr id="23554" name="Содержимое 5" descr="морковь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14500" y="1963738"/>
            <a:ext cx="5715000" cy="3800475"/>
          </a:xfrm>
        </p:spPr>
      </p:pic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sweet</a:t>
            </a:r>
            <a:endParaRPr lang="ru-RU" sz="6600" dirty="0" smtClean="0"/>
          </a:p>
        </p:txBody>
      </p:sp>
      <p:pic>
        <p:nvPicPr>
          <p:cNvPr id="24578" name="Содержимое 5" descr="конфе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8800" y="1857375"/>
            <a:ext cx="2401888" cy="3463925"/>
          </a:xfrm>
        </p:spPr>
      </p:pic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3008313" cy="9413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/>
              <a:t>What is it?</a:t>
            </a:r>
            <a:br>
              <a:rPr lang="en-US" sz="4400" dirty="0" smtClean="0"/>
            </a:br>
            <a:r>
              <a:rPr lang="en-US" sz="2700" b="0" i="1" u="sng" dirty="0" smtClean="0"/>
              <a:t>Example:</a:t>
            </a:r>
            <a:r>
              <a:rPr lang="en-US" sz="2700" b="0" i="1" dirty="0" smtClean="0"/>
              <a:t> </a:t>
            </a:r>
            <a:r>
              <a:rPr lang="en-US" sz="2700" b="0" i="1" dirty="0" smtClean="0">
                <a:solidFill>
                  <a:srgbClr val="FF0000"/>
                </a:solidFill>
              </a:rPr>
              <a:t>1. a)</a:t>
            </a:r>
            <a:endParaRPr lang="ru-RU" sz="2700" b="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b="1" i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a)     </a:t>
            </a:r>
            <a:r>
              <a:rPr lang="en-US" sz="1600" b="1" i="1" dirty="0" smtClean="0">
                <a:latin typeface="Arial Black" pitchFamily="34" charset="0"/>
              </a:rPr>
              <a:t>sweet</a:t>
            </a:r>
            <a:endParaRPr lang="en-US" sz="1600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b)     </a:t>
            </a:r>
            <a:r>
              <a:rPr lang="en-US" sz="1600" b="1" i="1" dirty="0" smtClean="0">
                <a:latin typeface="Arial Black" pitchFamily="34" charset="0"/>
              </a:rPr>
              <a:t>orange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c)     </a:t>
            </a:r>
            <a:r>
              <a:rPr lang="en-US" sz="1600" b="1" i="1" dirty="0" smtClean="0">
                <a:latin typeface="Arial Black" pitchFamily="34" charset="0"/>
              </a:rPr>
              <a:t>apple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d)     </a:t>
            </a:r>
            <a:r>
              <a:rPr lang="en-US" sz="1600" b="1" i="1" dirty="0" smtClean="0">
                <a:latin typeface="Arial Black" pitchFamily="34" charset="0"/>
              </a:rPr>
              <a:t>cucumber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e)     </a:t>
            </a:r>
            <a:r>
              <a:rPr lang="en-US" sz="1600" b="1" i="1" dirty="0" smtClean="0">
                <a:latin typeface="Arial Black" pitchFamily="34" charset="0"/>
              </a:rPr>
              <a:t>cabbage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f)      </a:t>
            </a:r>
            <a:r>
              <a:rPr lang="en-US" sz="1600" b="1" i="1" dirty="0" smtClean="0">
                <a:latin typeface="Arial Black" pitchFamily="34" charset="0"/>
              </a:rPr>
              <a:t>carrot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g)      </a:t>
            </a:r>
            <a:r>
              <a:rPr lang="en-US" sz="1600" b="1" i="1" dirty="0" smtClean="0">
                <a:latin typeface="Arial Black" pitchFamily="34" charset="0"/>
              </a:rPr>
              <a:t>lemon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h)     </a:t>
            </a:r>
            <a:r>
              <a:rPr lang="en-US" sz="1600" b="1" i="1" dirty="0" smtClean="0">
                <a:latin typeface="Arial Black" pitchFamily="34" charset="0"/>
              </a:rPr>
              <a:t>banana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latin typeface="Arial Black" pitchFamily="34" charset="0"/>
              </a:rPr>
              <a:t>i)      </a:t>
            </a:r>
            <a:r>
              <a:rPr lang="en-US" sz="1600" b="1" i="1" dirty="0" smtClean="0">
                <a:latin typeface="Arial Black" pitchFamily="34" charset="0"/>
              </a:rPr>
              <a:t>potatoes</a:t>
            </a: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AutoNum type="alphaLcParenR" startAt="10"/>
              <a:defRPr/>
            </a:pPr>
            <a:r>
              <a:rPr lang="en-US" sz="1600" b="1" i="1" dirty="0" smtClean="0">
                <a:latin typeface="Arial Black" pitchFamily="34" charset="0"/>
              </a:rPr>
              <a:t>   tomato</a:t>
            </a: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AutoNum type="alphaLcParenR" startAt="10"/>
              <a:defRPr/>
            </a:pPr>
            <a:endParaRPr lang="en-US" sz="1600" b="1" i="1" dirty="0" smtClean="0">
              <a:latin typeface="Arial Black" pitchFamily="34" charset="0"/>
            </a:endParaRP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b="1" i="1" dirty="0" smtClean="0">
              <a:latin typeface="Arial Black" pitchFamily="34" charset="0"/>
            </a:endParaRP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b="1" i="1" dirty="0" smtClean="0">
              <a:latin typeface="Arial Black" pitchFamily="34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/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5604" name="AutoShape 22"/>
          <p:cNvSpPr>
            <a:spLocks noChangeArrowheads="1"/>
          </p:cNvSpPr>
          <p:nvPr/>
        </p:nvSpPr>
        <p:spPr bwMode="auto">
          <a:xfrm>
            <a:off x="3714750" y="4143375"/>
            <a:ext cx="714375" cy="64293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7</a:t>
            </a:r>
            <a:endParaRPr lang="ru-RU"/>
          </a:p>
        </p:txBody>
      </p:sp>
      <p:sp>
        <p:nvSpPr>
          <p:cNvPr id="25605" name="AutoShape 24"/>
          <p:cNvSpPr>
            <a:spLocks noChangeArrowheads="1"/>
          </p:cNvSpPr>
          <p:nvPr/>
        </p:nvSpPr>
        <p:spPr bwMode="auto">
          <a:xfrm>
            <a:off x="4000500" y="785813"/>
            <a:ext cx="785813" cy="642937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1400" b="1">
                <a:solidFill>
                  <a:srgbClr val="FF0000"/>
                </a:solidFill>
                <a:latin typeface="Calibri" pitchFamily="34" charset="0"/>
              </a:rPr>
              <a:t>1</a:t>
            </a:r>
            <a:endParaRPr lang="ru-RU" sz="1400" b="1"/>
          </a:p>
        </p:txBody>
      </p:sp>
      <p:sp>
        <p:nvSpPr>
          <p:cNvPr id="25606" name="AutoShape 25"/>
          <p:cNvSpPr>
            <a:spLocks noChangeArrowheads="1"/>
          </p:cNvSpPr>
          <p:nvPr/>
        </p:nvSpPr>
        <p:spPr bwMode="auto">
          <a:xfrm>
            <a:off x="6429375" y="642938"/>
            <a:ext cx="774700" cy="7143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ru-RU"/>
          </a:p>
        </p:txBody>
      </p:sp>
      <p:sp>
        <p:nvSpPr>
          <p:cNvPr id="25607" name="AutoShape 26"/>
          <p:cNvSpPr>
            <a:spLocks noChangeArrowheads="1"/>
          </p:cNvSpPr>
          <p:nvPr/>
        </p:nvSpPr>
        <p:spPr bwMode="auto">
          <a:xfrm>
            <a:off x="3714750" y="2071688"/>
            <a:ext cx="714375" cy="785812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ru-RU"/>
          </a:p>
        </p:txBody>
      </p:sp>
      <p:sp>
        <p:nvSpPr>
          <p:cNvPr id="25608" name="AutoShape 28"/>
          <p:cNvSpPr>
            <a:spLocks noChangeArrowheads="1"/>
          </p:cNvSpPr>
          <p:nvPr/>
        </p:nvSpPr>
        <p:spPr bwMode="auto">
          <a:xfrm>
            <a:off x="6500813" y="2000250"/>
            <a:ext cx="785812" cy="71437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4</a:t>
            </a:r>
            <a:endParaRPr lang="ru-RU"/>
          </a:p>
        </p:txBody>
      </p:sp>
      <p:sp>
        <p:nvSpPr>
          <p:cNvPr id="25609" name="AutoShape 29"/>
          <p:cNvSpPr>
            <a:spLocks noChangeArrowheads="1"/>
          </p:cNvSpPr>
          <p:nvPr/>
        </p:nvSpPr>
        <p:spPr bwMode="auto">
          <a:xfrm>
            <a:off x="3714750" y="3143250"/>
            <a:ext cx="700088" cy="58578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ru-RU"/>
          </a:p>
        </p:txBody>
      </p:sp>
      <p:sp>
        <p:nvSpPr>
          <p:cNvPr id="25610" name="AutoShape 30"/>
          <p:cNvSpPr>
            <a:spLocks noChangeArrowheads="1"/>
          </p:cNvSpPr>
          <p:nvPr/>
        </p:nvSpPr>
        <p:spPr bwMode="auto">
          <a:xfrm>
            <a:off x="6715125" y="3071813"/>
            <a:ext cx="614363" cy="642937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6</a:t>
            </a:r>
            <a:endParaRPr lang="ru-RU"/>
          </a:p>
        </p:txBody>
      </p:sp>
      <p:sp>
        <p:nvSpPr>
          <p:cNvPr id="25611" name="AutoShape 32"/>
          <p:cNvSpPr>
            <a:spLocks noChangeArrowheads="1"/>
          </p:cNvSpPr>
          <p:nvPr/>
        </p:nvSpPr>
        <p:spPr bwMode="auto">
          <a:xfrm>
            <a:off x="6429375" y="4214813"/>
            <a:ext cx="709613" cy="571500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8</a:t>
            </a:r>
            <a:endParaRPr lang="ru-RU"/>
          </a:p>
        </p:txBody>
      </p:sp>
      <p:sp>
        <p:nvSpPr>
          <p:cNvPr id="25612" name="AutoShape 34"/>
          <p:cNvSpPr>
            <a:spLocks noChangeArrowheads="1"/>
          </p:cNvSpPr>
          <p:nvPr/>
        </p:nvSpPr>
        <p:spPr bwMode="auto">
          <a:xfrm>
            <a:off x="3643313" y="5357813"/>
            <a:ext cx="700087" cy="552450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9</a:t>
            </a:r>
            <a:endParaRPr lang="ru-RU"/>
          </a:p>
        </p:txBody>
      </p:sp>
      <p:sp>
        <p:nvSpPr>
          <p:cNvPr id="25613" name="AutoShape 35"/>
          <p:cNvSpPr>
            <a:spLocks noChangeArrowheads="1"/>
          </p:cNvSpPr>
          <p:nvPr/>
        </p:nvSpPr>
        <p:spPr bwMode="auto">
          <a:xfrm rot="-433814">
            <a:off x="6326188" y="5405438"/>
            <a:ext cx="798512" cy="68262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10</a:t>
            </a:r>
            <a:endParaRPr lang="ru-RU"/>
          </a:p>
        </p:txBody>
      </p:sp>
      <p:pic>
        <p:nvPicPr>
          <p:cNvPr id="25614" name="Содержимое 5" descr="конфет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642938"/>
            <a:ext cx="714375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Содержимое 5" descr="морковь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714375"/>
            <a:ext cx="103981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Содержимое 5" descr="капуста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071688"/>
            <a:ext cx="78581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Содержимое 3" descr="картофель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1857375"/>
            <a:ext cx="10731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Содержимое 7" descr="помидор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00375"/>
            <a:ext cx="762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Содержимое 5" descr="огурец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2857500"/>
            <a:ext cx="12334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Содержимое 5" descr="лимон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4000500"/>
            <a:ext cx="9001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Содержимое 7" descr="апельсин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188" y="4000500"/>
            <a:ext cx="1252537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Содержимое 7" descr="банан2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15901">
            <a:off x="4643438" y="5072063"/>
            <a:ext cx="642937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Содержимое 3" descr="яблоко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00938" y="514350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Check:</a:t>
            </a:r>
            <a:endParaRPr lang="ru-RU" sz="5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1. </a:t>
            </a:r>
            <a:r>
              <a:rPr lang="en-US" sz="6000" dirty="0" smtClean="0">
                <a:solidFill>
                  <a:srgbClr val="C00000"/>
                </a:solidFill>
              </a:rPr>
              <a:t>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2. </a:t>
            </a:r>
            <a:r>
              <a:rPr lang="en-US" sz="6000" dirty="0" smtClean="0">
                <a:solidFill>
                  <a:srgbClr val="C00000"/>
                </a:solidFill>
              </a:rPr>
              <a:t>f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3. </a:t>
            </a:r>
            <a:r>
              <a:rPr lang="en-US" sz="6000" dirty="0" smtClean="0">
                <a:solidFill>
                  <a:srgbClr val="C00000"/>
                </a:solidFill>
              </a:rPr>
              <a:t>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4. </a:t>
            </a:r>
            <a:r>
              <a:rPr lang="en-US" sz="6000" dirty="0" err="1" smtClean="0">
                <a:solidFill>
                  <a:srgbClr val="C00000"/>
                </a:solidFill>
              </a:rPr>
              <a:t>i</a:t>
            </a:r>
            <a:endParaRPr lang="en-US" sz="6000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5. </a:t>
            </a:r>
            <a:r>
              <a:rPr lang="en-US" sz="6000" dirty="0" smtClean="0">
                <a:solidFill>
                  <a:srgbClr val="C00000"/>
                </a:solidFill>
              </a:rPr>
              <a:t>j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6000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6. </a:t>
            </a:r>
            <a:r>
              <a:rPr lang="en-US" sz="6000" dirty="0" smtClean="0">
                <a:solidFill>
                  <a:srgbClr val="C00000"/>
                </a:solidFill>
              </a:rPr>
              <a:t>d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7. </a:t>
            </a:r>
            <a:r>
              <a:rPr lang="en-US" sz="6000" dirty="0" smtClean="0">
                <a:solidFill>
                  <a:srgbClr val="C00000"/>
                </a:solidFill>
              </a:rPr>
              <a:t>g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8. </a:t>
            </a:r>
            <a:r>
              <a:rPr lang="en-US" sz="6000" dirty="0" smtClean="0">
                <a:solidFill>
                  <a:srgbClr val="C00000"/>
                </a:solidFill>
              </a:rPr>
              <a:t>b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9. </a:t>
            </a:r>
            <a:r>
              <a:rPr lang="en-US" sz="6000" dirty="0" smtClean="0">
                <a:solidFill>
                  <a:srgbClr val="C00000"/>
                </a:solidFill>
              </a:rPr>
              <a:t>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6000" dirty="0" smtClean="0"/>
              <a:t>10. </a:t>
            </a:r>
            <a:r>
              <a:rPr lang="en-US" sz="6000" dirty="0" smtClean="0">
                <a:solidFill>
                  <a:srgbClr val="C00000"/>
                </a:solidFill>
              </a:rPr>
              <a:t>c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2662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r>
              <a:rPr lang="en-US" sz="6600" b="1" smtClean="0"/>
              <a:t>Fruit/ Vegetable</a:t>
            </a:r>
            <a:endParaRPr lang="ru-RU" sz="6600" b="1" smtClean="0"/>
          </a:p>
        </p:txBody>
      </p:sp>
      <p:pic>
        <p:nvPicPr>
          <p:cNvPr id="27650" name="Содержимое 3" descr="ябло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928688"/>
            <a:ext cx="1371600" cy="1371600"/>
          </a:xfrm>
        </p:spPr>
      </p:pic>
      <p:pic>
        <p:nvPicPr>
          <p:cNvPr id="27651" name="Содержимое 7" descr="банан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15901">
            <a:off x="215900" y="4657725"/>
            <a:ext cx="642938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Содержимое 7" descr="апельсин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1000125"/>
            <a:ext cx="1252537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Содержимое 5" descr="лимон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25" y="4786313"/>
            <a:ext cx="9001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Содержимое 5" descr="огурец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13" y="2857500"/>
            <a:ext cx="12334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Содержимое 7" descr="помидор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3000375"/>
            <a:ext cx="762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Содержимое 3" descr="картофель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25" y="1143000"/>
            <a:ext cx="10731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Содержимое 5" descr="капуста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625" y="3214688"/>
            <a:ext cx="785813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Содержимое 5" descr="морковь2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6438" y="5000625"/>
            <a:ext cx="103981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9" name="AutoShape 26"/>
          <p:cNvSpPr>
            <a:spLocks noChangeArrowheads="1"/>
          </p:cNvSpPr>
          <p:nvPr/>
        </p:nvSpPr>
        <p:spPr bwMode="auto">
          <a:xfrm>
            <a:off x="0" y="1928813"/>
            <a:ext cx="2000250" cy="928687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apple</a:t>
            </a:r>
            <a:endParaRPr lang="ru-RU" sz="2800"/>
          </a:p>
        </p:txBody>
      </p:sp>
      <p:sp>
        <p:nvSpPr>
          <p:cNvPr id="27660" name="AutoShape 26"/>
          <p:cNvSpPr>
            <a:spLocks noChangeArrowheads="1"/>
          </p:cNvSpPr>
          <p:nvPr/>
        </p:nvSpPr>
        <p:spPr bwMode="auto">
          <a:xfrm>
            <a:off x="2571750" y="1857375"/>
            <a:ext cx="2857500" cy="1071563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potatoes</a:t>
            </a:r>
            <a:endParaRPr lang="ru-RU" sz="2800"/>
          </a:p>
        </p:txBody>
      </p:sp>
      <p:sp>
        <p:nvSpPr>
          <p:cNvPr id="27661" name="AutoShape 26"/>
          <p:cNvSpPr>
            <a:spLocks noChangeArrowheads="1"/>
          </p:cNvSpPr>
          <p:nvPr/>
        </p:nvSpPr>
        <p:spPr bwMode="auto">
          <a:xfrm>
            <a:off x="6143625" y="1571625"/>
            <a:ext cx="2571750" cy="92868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orange</a:t>
            </a:r>
            <a:endParaRPr lang="ru-RU" sz="2800"/>
          </a:p>
        </p:txBody>
      </p:sp>
      <p:sp>
        <p:nvSpPr>
          <p:cNvPr id="27662" name="AutoShape 26"/>
          <p:cNvSpPr>
            <a:spLocks noChangeArrowheads="1"/>
          </p:cNvSpPr>
          <p:nvPr/>
        </p:nvSpPr>
        <p:spPr bwMode="auto">
          <a:xfrm>
            <a:off x="0" y="3786188"/>
            <a:ext cx="2571750" cy="857250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tomato</a:t>
            </a:r>
            <a:endParaRPr lang="ru-RU" sz="2800"/>
          </a:p>
        </p:txBody>
      </p:sp>
      <p:sp>
        <p:nvSpPr>
          <p:cNvPr id="27663" name="AutoShape 26"/>
          <p:cNvSpPr>
            <a:spLocks noChangeArrowheads="1"/>
          </p:cNvSpPr>
          <p:nvPr/>
        </p:nvSpPr>
        <p:spPr bwMode="auto">
          <a:xfrm>
            <a:off x="3000375" y="3571875"/>
            <a:ext cx="2714625" cy="100012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cabbage</a:t>
            </a:r>
            <a:endParaRPr lang="ru-RU" sz="2800"/>
          </a:p>
        </p:txBody>
      </p:sp>
      <p:sp>
        <p:nvSpPr>
          <p:cNvPr id="27664" name="AutoShape 26"/>
          <p:cNvSpPr>
            <a:spLocks noChangeArrowheads="1"/>
          </p:cNvSpPr>
          <p:nvPr/>
        </p:nvSpPr>
        <p:spPr bwMode="auto">
          <a:xfrm>
            <a:off x="6000750" y="3571875"/>
            <a:ext cx="3143250" cy="1000125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cucumber</a:t>
            </a:r>
            <a:endParaRPr lang="ru-RU" sz="2800"/>
          </a:p>
        </p:txBody>
      </p:sp>
      <p:sp>
        <p:nvSpPr>
          <p:cNvPr id="27665" name="AutoShape 26"/>
          <p:cNvSpPr>
            <a:spLocks noChangeArrowheads="1"/>
          </p:cNvSpPr>
          <p:nvPr/>
        </p:nvSpPr>
        <p:spPr bwMode="auto">
          <a:xfrm>
            <a:off x="0" y="5715000"/>
            <a:ext cx="2571750" cy="92868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banana</a:t>
            </a:r>
            <a:endParaRPr lang="ru-RU" sz="2800"/>
          </a:p>
        </p:txBody>
      </p:sp>
      <p:sp>
        <p:nvSpPr>
          <p:cNvPr id="27666" name="AutoShape 26"/>
          <p:cNvSpPr>
            <a:spLocks noChangeArrowheads="1"/>
          </p:cNvSpPr>
          <p:nvPr/>
        </p:nvSpPr>
        <p:spPr bwMode="auto">
          <a:xfrm>
            <a:off x="2857500" y="5572125"/>
            <a:ext cx="2143125" cy="92868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lemon</a:t>
            </a:r>
            <a:endParaRPr lang="ru-RU" sz="2800"/>
          </a:p>
        </p:txBody>
      </p:sp>
      <p:sp>
        <p:nvSpPr>
          <p:cNvPr id="27667" name="AutoShape 26"/>
          <p:cNvSpPr>
            <a:spLocks noChangeArrowheads="1"/>
          </p:cNvSpPr>
          <p:nvPr/>
        </p:nvSpPr>
        <p:spPr bwMode="auto">
          <a:xfrm>
            <a:off x="6072188" y="5572125"/>
            <a:ext cx="2143125" cy="928688"/>
          </a:xfrm>
          <a:prstGeom prst="star16">
            <a:avLst>
              <a:gd name="adj" fmla="val 37500"/>
            </a:avLst>
          </a:prstGeom>
          <a:solidFill>
            <a:srgbClr val="CC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carrot</a:t>
            </a:r>
            <a:endParaRPr lang="ru-RU" sz="280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orange</a:t>
            </a:r>
            <a:endParaRPr lang="ru-RU" sz="6600" smtClean="0"/>
          </a:p>
        </p:txBody>
      </p:sp>
      <p:pic>
        <p:nvPicPr>
          <p:cNvPr id="15362" name="Содержимое 7" descr="апельсин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90713" y="1600200"/>
            <a:ext cx="5362575" cy="4525963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lemon</a:t>
            </a:r>
            <a:endParaRPr lang="ru-RU" sz="6600" smtClean="0"/>
          </a:p>
        </p:txBody>
      </p:sp>
      <p:pic>
        <p:nvPicPr>
          <p:cNvPr id="16386" name="Содержимое 5" descr="лимон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5213" y="1600200"/>
            <a:ext cx="4473575" cy="4525963"/>
          </a:xfrm>
        </p:spPr>
      </p:pic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banana</a:t>
            </a:r>
            <a:endParaRPr lang="ru-RU" sz="6600" smtClean="0"/>
          </a:p>
        </p:txBody>
      </p:sp>
      <p:pic>
        <p:nvPicPr>
          <p:cNvPr id="17410" name="Содержимое 7" descr="банан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63913" y="1785938"/>
            <a:ext cx="2636837" cy="4533900"/>
          </a:xfrm>
        </p:spPr>
      </p:pic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apple</a:t>
            </a:r>
            <a:endParaRPr lang="ru-RU" sz="6600" smtClean="0"/>
          </a:p>
        </p:txBody>
      </p:sp>
      <p:pic>
        <p:nvPicPr>
          <p:cNvPr id="18434" name="Содержимое 3" descr="ябло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28938" y="2214563"/>
            <a:ext cx="4357687" cy="4357687"/>
          </a:xfrm>
        </p:spPr>
      </p:pic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cucumber</a:t>
            </a:r>
            <a:endParaRPr lang="ru-RU" sz="6600" smtClean="0"/>
          </a:p>
        </p:txBody>
      </p:sp>
      <p:pic>
        <p:nvPicPr>
          <p:cNvPr id="19458" name="Содержимое 5" descr="огурец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43125" y="2071688"/>
            <a:ext cx="4741863" cy="3571875"/>
          </a:xfrm>
        </p:spPr>
      </p:pic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tomato</a:t>
            </a:r>
            <a:endParaRPr lang="ru-RU" sz="6600" smtClean="0"/>
          </a:p>
        </p:txBody>
      </p:sp>
      <p:pic>
        <p:nvPicPr>
          <p:cNvPr id="20482" name="Содержимое 7" descr="помидор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71750" y="1785938"/>
            <a:ext cx="3857625" cy="4006850"/>
          </a:xfrm>
        </p:spPr>
      </p:pic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potatoes</a:t>
            </a:r>
            <a:endParaRPr lang="ru-RU" sz="6600" smtClean="0"/>
          </a:p>
        </p:txBody>
      </p:sp>
      <p:pic>
        <p:nvPicPr>
          <p:cNvPr id="21506" name="Содержимое 3" descr="картофел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00250" y="1771650"/>
            <a:ext cx="4429125" cy="3602038"/>
          </a:xfrm>
        </p:spPr>
      </p:pic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smtClean="0"/>
              <a:t>cabbage</a:t>
            </a:r>
            <a:endParaRPr lang="ru-RU" sz="6600" smtClean="0"/>
          </a:p>
        </p:txBody>
      </p:sp>
      <p:pic>
        <p:nvPicPr>
          <p:cNvPr id="22530" name="Содержимое 5" descr="капуста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89213" y="2071688"/>
            <a:ext cx="3911600" cy="3754437"/>
          </a:xfrm>
        </p:spPr>
      </p:pic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90</TotalTime>
  <Words>107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orange</vt:lpstr>
      <vt:lpstr>lemon</vt:lpstr>
      <vt:lpstr>banana</vt:lpstr>
      <vt:lpstr>apple</vt:lpstr>
      <vt:lpstr>cucumber</vt:lpstr>
      <vt:lpstr>tomato</vt:lpstr>
      <vt:lpstr>potatoes</vt:lpstr>
      <vt:lpstr>cabbage</vt:lpstr>
      <vt:lpstr>carrot</vt:lpstr>
      <vt:lpstr>sweet</vt:lpstr>
      <vt:lpstr>What is it? Example: 1. a)</vt:lpstr>
      <vt:lpstr>Check:</vt:lpstr>
      <vt:lpstr>Fruit/ Vegetable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</cp:revision>
  <dcterms:created xsi:type="dcterms:W3CDTF">2011-04-01T07:02:03Z</dcterms:created>
  <dcterms:modified xsi:type="dcterms:W3CDTF">2014-12-05T07:56:09Z</dcterms:modified>
</cp:coreProperties>
</file>