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1"/>
  </p:sldMasterIdLst>
  <p:notesMasterIdLst>
    <p:notesMasterId r:id="rId37"/>
  </p:notesMasterIdLst>
  <p:sldIdLst>
    <p:sldId id="303" r:id="rId2"/>
    <p:sldId id="306" r:id="rId3"/>
    <p:sldId id="304" r:id="rId4"/>
    <p:sldId id="305" r:id="rId5"/>
    <p:sldId id="273" r:id="rId6"/>
    <p:sldId id="301" r:id="rId7"/>
    <p:sldId id="263" r:id="rId8"/>
    <p:sldId id="300" r:id="rId9"/>
    <p:sldId id="257" r:id="rId10"/>
    <p:sldId id="293" r:id="rId11"/>
    <p:sldId id="295" r:id="rId12"/>
    <p:sldId id="296" r:id="rId13"/>
    <p:sldId id="302" r:id="rId14"/>
    <p:sldId id="297" r:id="rId15"/>
    <p:sldId id="299" r:id="rId16"/>
    <p:sldId id="274" r:id="rId17"/>
    <p:sldId id="287" r:id="rId18"/>
    <p:sldId id="277" r:id="rId19"/>
    <p:sldId id="278" r:id="rId20"/>
    <p:sldId id="279" r:id="rId21"/>
    <p:sldId id="258" r:id="rId22"/>
    <p:sldId id="270" r:id="rId23"/>
    <p:sldId id="260" r:id="rId24"/>
    <p:sldId id="265" r:id="rId25"/>
    <p:sldId id="275" r:id="rId26"/>
    <p:sldId id="288" r:id="rId27"/>
    <p:sldId id="269" r:id="rId28"/>
    <p:sldId id="264" r:id="rId29"/>
    <p:sldId id="268" r:id="rId30"/>
    <p:sldId id="266" r:id="rId31"/>
    <p:sldId id="289" r:id="rId32"/>
    <p:sldId id="284" r:id="rId33"/>
    <p:sldId id="286" r:id="rId34"/>
    <p:sldId id="283" r:id="rId35"/>
    <p:sldId id="271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EC016-3D67-4434-A1B1-2B5E489FE06A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90600-18AB-418F-B785-F5F3548619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909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0E3C131-775C-4687-9D05-C4220759947C}" type="slidenum">
              <a:rPr lang="ru-RU">
                <a:latin typeface="Arial" pitchFamily="34" charset="0"/>
                <a:cs typeface="Arial" pitchFamily="34" charset="0"/>
              </a:rPr>
              <a:pPr/>
              <a:t>33</a:t>
            </a:fld>
            <a:endParaRPr lang="ru-RU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67-57C6-45BA-B158-C6234ED35DE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6A30-F0E8-4096-B944-B6C68117A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624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67-57C6-45BA-B158-C6234ED35DE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6A30-F0E8-4096-B944-B6C68117A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397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67-57C6-45BA-B158-C6234ED35DE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6A30-F0E8-4096-B944-B6C68117A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6527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C5A34B-EFF3-4ED9-9918-76CF88B4D658}" type="datetimeFigureOut">
              <a:rPr lang="ru-RU" smtClean="0"/>
              <a:pPr>
                <a:defRPr/>
              </a:pPr>
              <a:t>10.02.2017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EA1E07-9AD4-42C4-924E-D2882D1B2D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19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67-57C6-45BA-B158-C6234ED35DE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6A30-F0E8-4096-B944-B6C68117A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671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67-57C6-45BA-B158-C6234ED35DE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6A30-F0E8-4096-B944-B6C68117A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395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67-57C6-45BA-B158-C6234ED35DE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6A30-F0E8-4096-B944-B6C68117A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159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67-57C6-45BA-B158-C6234ED35DE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6A30-F0E8-4096-B944-B6C68117A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172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67-57C6-45BA-B158-C6234ED35DE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6A30-F0E8-4096-B944-B6C68117A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292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67-57C6-45BA-B158-C6234ED35DE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6A30-F0E8-4096-B944-B6C68117A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342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67-57C6-45BA-B158-C6234ED35DE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6A30-F0E8-4096-B944-B6C68117A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409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667-57C6-45BA-B158-C6234ED35DE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06A30-F0E8-4096-B944-B6C68117A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538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85667-57C6-45BA-B158-C6234ED35DE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06A30-F0E8-4096-B944-B6C68117ABB2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428"/>
            <a:ext cx="914285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114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6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6.jpeg"/><Relationship Id="rId5" Type="http://schemas.openxmlformats.org/officeDocument/2006/relationships/image" Target="../media/image15.wmf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png"/><Relationship Id="rId10" Type="http://schemas.openxmlformats.org/officeDocument/2006/relationships/image" Target="../media/image27.jpe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428750" y="1571625"/>
            <a:ext cx="6985000" cy="215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Числа от 1 до 10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357188" y="4000500"/>
            <a:ext cx="78581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b="1" i="1" smtClean="0">
                <a:solidFill>
                  <a:srgbClr val="FF0000"/>
                </a:solidFill>
                <a:latin typeface="Bookman Old Style" pitchFamily="18" charset="0"/>
                <a:cs typeface="+mn-cs"/>
              </a:rPr>
              <a:t>1б</a:t>
            </a:r>
            <a:r>
              <a:rPr lang="ru-RU" sz="2000" b="1" i="1" smtClean="0">
                <a:solidFill>
                  <a:srgbClr val="000000"/>
                </a:solidFill>
                <a:latin typeface="Bookman Old Style" pitchFamily="18" charset="0"/>
                <a:cs typeface="+mn-cs"/>
              </a:rPr>
              <a:t> </a:t>
            </a:r>
          </a:p>
          <a:p>
            <a:pPr eaLnBrk="1" hangingPunct="1"/>
            <a:r>
              <a:rPr lang="ru-RU" sz="2000" b="1" i="1" smtClean="0">
                <a:solidFill>
                  <a:srgbClr val="000000"/>
                </a:solidFill>
                <a:latin typeface="Bookman Old Style" pitchFamily="18" charset="0"/>
                <a:cs typeface="+mn-cs"/>
              </a:rPr>
              <a:t>к</a:t>
            </a:r>
          </a:p>
          <a:p>
            <a:pPr eaLnBrk="1" hangingPunct="1"/>
            <a:r>
              <a:rPr lang="ru-RU" sz="2000" b="1" i="1" smtClean="0">
                <a:solidFill>
                  <a:srgbClr val="000000"/>
                </a:solidFill>
                <a:latin typeface="Bookman Old Style" pitchFamily="18" charset="0"/>
                <a:cs typeface="+mn-cs"/>
              </a:rPr>
              <a:t>л</a:t>
            </a:r>
          </a:p>
          <a:p>
            <a:pPr eaLnBrk="1" hangingPunct="1"/>
            <a:r>
              <a:rPr lang="ru-RU" sz="2000" b="1" i="1" smtClean="0">
                <a:solidFill>
                  <a:srgbClr val="000000"/>
                </a:solidFill>
                <a:latin typeface="Bookman Old Style" pitchFamily="18" charset="0"/>
                <a:cs typeface="+mn-cs"/>
              </a:rPr>
              <a:t>а</a:t>
            </a:r>
          </a:p>
          <a:p>
            <a:pPr eaLnBrk="1" hangingPunct="1"/>
            <a:r>
              <a:rPr lang="ru-RU" sz="2000" b="1" i="1" smtClean="0">
                <a:solidFill>
                  <a:srgbClr val="000000"/>
                </a:solidFill>
                <a:latin typeface="Bookman Old Style" pitchFamily="18" charset="0"/>
                <a:cs typeface="+mn-cs"/>
              </a:rPr>
              <a:t>с</a:t>
            </a:r>
          </a:p>
          <a:p>
            <a:pPr eaLnBrk="1" hangingPunct="1"/>
            <a:r>
              <a:rPr lang="ru-RU" sz="2000" b="1" i="1" smtClean="0">
                <a:solidFill>
                  <a:srgbClr val="000000"/>
                </a:solidFill>
                <a:latin typeface="Bookman Old Style" pitchFamily="18" charset="0"/>
                <a:cs typeface="+mn-cs"/>
              </a:rPr>
              <a:t>с</a:t>
            </a:r>
          </a:p>
          <a:p>
            <a:pPr eaLnBrk="1" hangingPunct="1"/>
            <a:endParaRPr lang="ru-RU" sz="2400" b="1" i="1" smtClean="0">
              <a:solidFill>
                <a:srgbClr val="000000"/>
              </a:solidFill>
              <a:latin typeface="Bookman Old Style" pitchFamily="18" charset="0"/>
              <a:cs typeface="+mn-cs"/>
            </a:endParaRPr>
          </a:p>
        </p:txBody>
      </p:sp>
      <p:pic>
        <p:nvPicPr>
          <p:cNvPr id="3076" name="Picture 8" descr="mult-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3571875"/>
            <a:ext cx="4302125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3643313" y="785813"/>
            <a:ext cx="4157662" cy="938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Закрепление </a:t>
            </a:r>
          </a:p>
        </p:txBody>
      </p:sp>
    </p:spTree>
    <p:extLst>
      <p:ext uri="{BB962C8B-B14F-4D97-AF65-F5344CB8AC3E}">
        <p14:creationId xmlns:p14="http://schemas.microsoft.com/office/powerpoint/2010/main" val="3847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6314" y="5929330"/>
            <a:ext cx="4165628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Игра «Молчанка»</a:t>
            </a:r>
          </a:p>
        </p:txBody>
      </p:sp>
      <p:sp>
        <p:nvSpPr>
          <p:cNvPr id="3" name="Овал 2"/>
          <p:cNvSpPr/>
          <p:nvPr/>
        </p:nvSpPr>
        <p:spPr>
          <a:xfrm>
            <a:off x="3571875" y="2786063"/>
            <a:ext cx="1428750" cy="1428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 rot="2350172">
            <a:off x="1604963" y="1879600"/>
            <a:ext cx="2286000" cy="1143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 rot="2350172">
            <a:off x="4676775" y="4022725"/>
            <a:ext cx="2286000" cy="1143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 rot="20447426">
            <a:off x="1349375" y="3579813"/>
            <a:ext cx="2286000" cy="1143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 rot="6095634">
            <a:off x="2860675" y="4806950"/>
            <a:ext cx="2286000" cy="1143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 rot="9629165">
            <a:off x="4840288" y="2135188"/>
            <a:ext cx="2286000" cy="1143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 rot="5400000">
            <a:off x="3140075" y="1074738"/>
            <a:ext cx="2287587" cy="113823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14744" y="2857496"/>
            <a:ext cx="1205779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+ </a:t>
            </a: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1000108"/>
            <a:ext cx="652744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57884" y="2000240"/>
            <a:ext cx="652744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1714488"/>
            <a:ext cx="652744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71868" y="5000636"/>
            <a:ext cx="652744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72132" y="4000504"/>
            <a:ext cx="652744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857356" y="3714752"/>
            <a:ext cx="652744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48012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2915816" y="332656"/>
            <a:ext cx="22558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Увеличь на 2.</a:t>
            </a:r>
          </a:p>
        </p:txBody>
      </p:sp>
      <p:pic>
        <p:nvPicPr>
          <p:cNvPr id="9219" name="Picture 2" descr="D:\клипарты\букеты\46b04c0b31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802485" y="1196752"/>
            <a:ext cx="5752776" cy="459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018243" y="4653136"/>
            <a:ext cx="1074037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38262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428750" y="676275"/>
            <a:ext cx="6664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На сколько больше машинок, чем овечек?</a:t>
            </a:r>
          </a:p>
        </p:txBody>
      </p:sp>
      <p:pic>
        <p:nvPicPr>
          <p:cNvPr id="10243" name="Picture 2" descr="D:\клипарты\игрушкиа\15fca60594f4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9676" t="8488" r="5646" b="12450"/>
          <a:stretch>
            <a:fillRect/>
          </a:stretch>
        </p:blipFill>
        <p:spPr bwMode="auto">
          <a:xfrm>
            <a:off x="746374" y="1499580"/>
            <a:ext cx="1477714" cy="117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2" descr="D:\клипарты\игрушкиа\15fca60594f4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b="12450"/>
          <a:stretch>
            <a:fillRect/>
          </a:stretch>
        </p:blipFill>
        <p:spPr bwMode="auto">
          <a:xfrm>
            <a:off x="2052012" y="1275824"/>
            <a:ext cx="1935163" cy="144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2" descr="D:\клипарты\игрушкиа\15fca60594f4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b="12450"/>
          <a:stretch>
            <a:fillRect/>
          </a:stretch>
        </p:blipFill>
        <p:spPr bwMode="auto">
          <a:xfrm>
            <a:off x="3604890" y="1297860"/>
            <a:ext cx="1886446" cy="1412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2" descr="D:\клипарты\игрушкиа\15fca60594f4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b="12450"/>
          <a:stretch>
            <a:fillRect/>
          </a:stretch>
        </p:blipFill>
        <p:spPr bwMode="auto">
          <a:xfrm>
            <a:off x="5220072" y="1263455"/>
            <a:ext cx="1872184" cy="140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2" descr="D:\клипарты\игрушкиа\15fca60594f4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b="12450"/>
          <a:stretch>
            <a:fillRect/>
          </a:stretch>
        </p:blipFill>
        <p:spPr bwMode="auto">
          <a:xfrm>
            <a:off x="6804248" y="1359110"/>
            <a:ext cx="1763712" cy="132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4" descr="D:\клипарты\игрушкиа\ovech3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5337" y="3788667"/>
            <a:ext cx="1509663" cy="1646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5" descr="D:\клипарты\игрушкиа\ovech3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1518" y="3675794"/>
            <a:ext cx="1549419" cy="169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6516216" y="4581128"/>
            <a:ext cx="80823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12" name="Минус 11"/>
          <p:cNvSpPr/>
          <p:nvPr/>
        </p:nvSpPr>
        <p:spPr>
          <a:xfrm rot="15531681">
            <a:off x="1135401" y="2805105"/>
            <a:ext cx="1928812" cy="5715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Минус 12"/>
          <p:cNvSpPr/>
          <p:nvPr/>
        </p:nvSpPr>
        <p:spPr>
          <a:xfrm rot="15210135">
            <a:off x="2603043" y="2809512"/>
            <a:ext cx="1928812" cy="5715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88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3538538" y="451705"/>
            <a:ext cx="2363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Уменьши на 3.</a:t>
            </a:r>
          </a:p>
        </p:txBody>
      </p:sp>
      <p:pic>
        <p:nvPicPr>
          <p:cNvPr id="8195" name="Picture 2" descr="D:\клипарты\грибы\72eaed0791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86254"/>
            <a:ext cx="3252788" cy="2572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2" descr="D:\клипарты\грибы\72eaed0791a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9743" y="1062695"/>
            <a:ext cx="3381375" cy="32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2" descr="D:\клипарты\грибы\72eaed0791a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484784"/>
            <a:ext cx="3252787" cy="370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732240" y="5000636"/>
            <a:ext cx="1368153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7900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Helen\Desktop\схемы\задачи\2011-10-06_18320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61"/>
          <a:stretch>
            <a:fillRect/>
          </a:stretch>
        </p:blipFill>
        <p:spPr bwMode="auto">
          <a:xfrm>
            <a:off x="1763688" y="1344569"/>
            <a:ext cx="6552729" cy="2758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928688" y="214313"/>
            <a:ext cx="4565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7030A0"/>
                </a:solidFill>
              </a:rPr>
              <a:t>Составь задачу по картинке.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7235" y="4284294"/>
            <a:ext cx="1571625" cy="16649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11513" y="4284294"/>
            <a:ext cx="1571625" cy="16649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92396" y="4284294"/>
            <a:ext cx="1571625" cy="16649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36479" y="4331957"/>
            <a:ext cx="869149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4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62750" y="4500563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4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43633" y="4379620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8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34028" y="4500563"/>
            <a:ext cx="90441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+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960342" y="4515601"/>
            <a:ext cx="90441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187118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226528"/>
            <a:ext cx="5857875" cy="37147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979712" y="1214438"/>
            <a:ext cx="3857625" cy="3714750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857250" y="214313"/>
            <a:ext cx="6637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Найди треугольники и четырёхугольники.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5013176"/>
            <a:ext cx="2993127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2 и 3</a:t>
            </a:r>
          </a:p>
        </p:txBody>
      </p:sp>
    </p:spTree>
    <p:extLst>
      <p:ext uri="{BB962C8B-B14F-4D97-AF65-F5344CB8AC3E}">
        <p14:creationId xmlns:p14="http://schemas.microsoft.com/office/powerpoint/2010/main" val="400228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827584" y="548680"/>
            <a:ext cx="7920037" cy="144016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sz="2800" b="1" i="1" dirty="0" smtClean="0"/>
              <a:t>	</a:t>
            </a:r>
            <a:r>
              <a:rPr lang="ru-RU" sz="2800" b="1" i="1" dirty="0" smtClean="0">
                <a:solidFill>
                  <a:srgbClr val="002060"/>
                </a:solidFill>
              </a:rPr>
              <a:t>	У крышки стола 4 угла. Сколько останется углов, если 1 угол отпилить?</a:t>
            </a:r>
          </a:p>
        </p:txBody>
      </p:sp>
      <p:pic>
        <p:nvPicPr>
          <p:cNvPr id="13324" name="Picture 12" descr="W1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 rot="1401934" flipH="1">
            <a:off x="4984750" y="3652838"/>
            <a:ext cx="4159250" cy="2005012"/>
          </a:xfrm>
          <a:noFill/>
        </p:spPr>
      </p:pic>
      <p:sp>
        <p:nvSpPr>
          <p:cNvPr id="13316" name="Rectangle 4" descr="Дуб"/>
          <p:cNvSpPr>
            <a:spLocks noChangeArrowheads="1"/>
          </p:cNvSpPr>
          <p:nvPr/>
        </p:nvSpPr>
        <p:spPr bwMode="auto">
          <a:xfrm>
            <a:off x="1835944" y="2708920"/>
            <a:ext cx="5329238" cy="3024187"/>
          </a:xfrm>
          <a:prstGeom prst="rect">
            <a:avLst/>
          </a:prstGeom>
          <a:blipFill dpi="0" rotWithShape="1">
            <a:blip r:embed="rId6" cstate="print"/>
            <a:srcRect/>
            <a:tile tx="0" ty="0" sx="100000" sy="100000" flip="none" algn="tl"/>
          </a:blipFill>
          <a:ln w="25400">
            <a:solidFill>
              <a:srgbClr val="9966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17" name="AutoShape 5" descr="Почтовая бумага"/>
          <p:cNvSpPr>
            <a:spLocks noChangeArrowheads="1"/>
          </p:cNvSpPr>
          <p:nvPr/>
        </p:nvSpPr>
        <p:spPr bwMode="auto">
          <a:xfrm rot="5512361" flipV="1">
            <a:off x="5424847" y="2789748"/>
            <a:ext cx="1228725" cy="1582738"/>
          </a:xfrm>
          <a:prstGeom prst="rtTriangle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18" name="Oval 6"/>
          <p:cNvSpPr>
            <a:spLocks noChangeArrowheads="1"/>
          </p:cNvSpPr>
          <p:nvPr/>
        </p:nvSpPr>
        <p:spPr bwMode="auto">
          <a:xfrm>
            <a:off x="1692275" y="2640890"/>
            <a:ext cx="287337" cy="2873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19" name="Oval 7"/>
          <p:cNvSpPr>
            <a:spLocks noChangeArrowheads="1"/>
          </p:cNvSpPr>
          <p:nvPr/>
        </p:nvSpPr>
        <p:spPr bwMode="auto">
          <a:xfrm>
            <a:off x="1802606" y="5589438"/>
            <a:ext cx="287337" cy="2873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20" name="Oval 8"/>
          <p:cNvSpPr>
            <a:spLocks noChangeArrowheads="1"/>
          </p:cNvSpPr>
          <p:nvPr/>
        </p:nvSpPr>
        <p:spPr bwMode="auto">
          <a:xfrm>
            <a:off x="6848096" y="4146734"/>
            <a:ext cx="287338" cy="2873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21" name="Oval 9"/>
          <p:cNvSpPr>
            <a:spLocks noChangeArrowheads="1"/>
          </p:cNvSpPr>
          <p:nvPr/>
        </p:nvSpPr>
        <p:spPr bwMode="auto">
          <a:xfrm>
            <a:off x="4966920" y="2636738"/>
            <a:ext cx="287337" cy="2873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22" name="Oval 10"/>
          <p:cNvSpPr>
            <a:spLocks noChangeArrowheads="1"/>
          </p:cNvSpPr>
          <p:nvPr/>
        </p:nvSpPr>
        <p:spPr bwMode="auto">
          <a:xfrm>
            <a:off x="6984853" y="5606567"/>
            <a:ext cx="287338" cy="2873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3323" name="WordArt 11"/>
          <p:cNvSpPr>
            <a:spLocks noChangeArrowheads="1" noChangeShapeType="1" noTextEdit="1"/>
          </p:cNvSpPr>
          <p:nvPr/>
        </p:nvSpPr>
        <p:spPr bwMode="auto">
          <a:xfrm>
            <a:off x="2267744" y="1412776"/>
            <a:ext cx="5041900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/>
              </a:rPr>
              <a:t>5 углов</a:t>
            </a:r>
          </a:p>
        </p:txBody>
      </p:sp>
      <p:pic>
        <p:nvPicPr>
          <p:cNvPr id="13326" name="Picture 14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44000" y="7173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5.92593E-6 C -0.00589 -0.01203 -0.01319 -0.01689 -0.02083 -0.02592 C -0.02638 -0.0324 -0.03211 -0.04004 -0.03888 -0.04444 C -0.04339 -0.04745 -0.04878 -0.04745 -0.05277 -0.05184 C -0.05589 -0.05508 -0.0578 -0.05995 -0.0611 -0.06296 C -0.06249 -0.06411 -0.06388 -0.0655 -0.06527 -0.06666 C -0.06926 -0.07453 -0.07551 -0.08032 -0.08055 -0.08703 C -0.08541 -0.09351 -0.0901 -0.10231 -0.09583 -0.1074 C -0.0967 -0.10925 -0.10017 -0.11249 -0.0986 -0.11296 C -0.0986 -0.11296 -0.08819 -0.10833 -0.0861 -0.1074 C -0.08472 -0.10671 -0.08194 -0.10555 -0.08194 -0.10555 C -0.07882 -0.10231 -0.07482 -0.10022 -0.07221 -0.09629 C -0.06683 -0.08819 -0.06336 -0.07569 -0.05694 -0.06851 C -0.05537 -0.06666 -0.05312 -0.06643 -0.05138 -0.06481 C -0.0493 -0.06272 -0.04792 -0.05948 -0.04583 -0.0574 C -0.0401 -0.05138 -0.03367 -0.04791 -0.02777 -0.04258 C -0.02378 -0.03448 -0.01475 -0.02175 -0.01249 -0.01296 C -0.0111 -0.0074 -0.01128 -0.00671 -0.00833 -0.00184 C -0.00711 0.00024 -0.00572 0.00209 -0.00416 0.00371 C -0.00155 0.00649 0.00417 0.01112 0.00417 0.01112 C 0.00869 0.02015 0.0172 0.02617 0.02362 0.03334 C 0.02518 0.03496 0.02622 0.03728 0.02779 0.0389 C 0.03039 0.04167 0.03612 0.0463 0.03612 0.0463 C 0.03803 0.05001 0.03924 0.05417 0.04167 0.05742 C 0.04445 0.06112 0.05001 0.06853 0.05001 0.06853 C 0.04827 0.05973 0.04411 0.05117 0.03751 0.04816 C 0.03334 0.03982 0.02692 0.03404 0.02223 0.02593 C 0.01286 0.00927 0.00417 -0.00925 -0.00694 -0.02407 C -0.0099 -0.03958 -0.00572 -0.02499 -0.01249 -0.03518 C -0.01579 -0.04027 -0.01735 -0.04721 -0.02083 -0.05184 C -0.0236 -0.05555 -0.02586 -0.05995 -0.02916 -0.06296 C -0.03055 -0.06411 -0.03211 -0.06527 -0.03333 -0.06666 C -0.04027 -0.0743 -0.03437 -0.07083 -0.04166 -0.07407 C -0.04739 -0.08171 -0.05468 -0.08772 -0.0611 -0.09444 C -0.0651 -0.0986 -0.07013 -0.10092 -0.0736 -0.10555 C -0.07621 -0.10902 -0.07794 -0.11319 -0.08055 -0.11666 C -0.08177 -0.11828 -0.08472 -0.12036 -0.08472 -0.12036 " pathEditMode="relative" ptsTypes="ffffffffffffffffffffffffffffffffffffA">
                                      <p:cBhvr>
                                        <p:cTn id="23" dur="2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863" fill="hold"/>
                                        <p:tgtEl>
                                          <p:spTgt spid="133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26"/>
                </p:tgtEl>
              </p:cMediaNode>
            </p:audio>
          </p:childTnLst>
        </p:cTn>
      </p:par>
    </p:tnLst>
    <p:bldLst>
      <p:bldP spid="13315" grpId="0" build="p"/>
      <p:bldP spid="13315" grpId="1" build="p"/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 animBg="1"/>
      <p:bldP spid="133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67744" y="1228401"/>
            <a:ext cx="5991003" cy="4432848"/>
          </a:xfrm>
          <a:noFill/>
        </p:spPr>
      </p:pic>
    </p:spTree>
    <p:extLst>
      <p:ext uri="{BB962C8B-B14F-4D97-AF65-F5344CB8AC3E}">
        <p14:creationId xmlns:p14="http://schemas.microsoft.com/office/powerpoint/2010/main" val="284703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EDB6"/>
              </a:clrFrom>
              <a:clrTo>
                <a:srgbClr val="FFEDB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2667000"/>
            <a:ext cx="20415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2667000"/>
            <a:ext cx="20002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4621213"/>
            <a:ext cx="4267200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85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057580">
            <a:off x="2623343" y="5987257"/>
            <a:ext cx="3921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85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579356">
            <a:off x="1828800" y="5435600"/>
            <a:ext cx="608013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 descr="85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34255">
            <a:off x="5638800" y="3810000"/>
            <a:ext cx="3905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 descr="85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6019800"/>
            <a:ext cx="149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9" descr="85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143112">
            <a:off x="1295400" y="5638800"/>
            <a:ext cx="52228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0" descr="85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993410">
            <a:off x="7417593" y="5612607"/>
            <a:ext cx="608013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11" descr="850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106097">
            <a:off x="2743200" y="3733800"/>
            <a:ext cx="4445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Picture 12" descr="85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329144">
            <a:off x="5715000" y="5791200"/>
            <a:ext cx="4556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9" name="Picture 13" descr="85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4086621">
            <a:off x="5741193" y="5384007"/>
            <a:ext cx="608013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0" name="Picture 14" descr="850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253096">
            <a:off x="7004050" y="5645150"/>
            <a:ext cx="4445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3809206" y="764704"/>
            <a:ext cx="4267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002060"/>
                </a:solidFill>
              </a:rPr>
              <a:t>Раз к зайчонку на обед Прискакал дружок-сосед.   На пенёк зайчата сели        И по</a:t>
            </a:r>
            <a:r>
              <a:rPr lang="ru-RU" sz="2400" b="1" dirty="0">
                <a:solidFill>
                  <a:srgbClr val="127A04"/>
                </a:solidFill>
              </a:rPr>
              <a:t> </a:t>
            </a:r>
            <a:r>
              <a:rPr lang="ru-RU" sz="2400" b="1" dirty="0" smtClean="0">
                <a:solidFill>
                  <a:srgbClr val="127A04"/>
                </a:solidFill>
              </a:rPr>
              <a:t>три </a:t>
            </a:r>
            <a:r>
              <a:rPr lang="ru-RU" sz="2400" dirty="0" smtClean="0">
                <a:solidFill>
                  <a:srgbClr val="002060"/>
                </a:solidFill>
              </a:rPr>
              <a:t>морковки </a:t>
            </a:r>
            <a:r>
              <a:rPr lang="ru-RU" sz="2400" dirty="0">
                <a:solidFill>
                  <a:srgbClr val="002060"/>
                </a:solidFill>
              </a:rPr>
              <a:t>съели.       Кто считать, ребята, ловок? Сколько съедено морковок</a:t>
            </a:r>
            <a:r>
              <a:rPr lang="ru-RU" sz="2400" dirty="0"/>
              <a:t>?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228600" y="609600"/>
            <a:ext cx="46482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7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 </a:t>
            </a:r>
            <a:r>
              <a:rPr lang="ru-RU" sz="72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r>
              <a:rPr lang="ru-RU" sz="7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7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 </a:t>
            </a:r>
            <a:r>
              <a:rPr lang="ru-RU" sz="7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 </a:t>
            </a:r>
            <a:r>
              <a:rPr lang="ru-RU" sz="72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</a:t>
            </a:r>
          </a:p>
        </p:txBody>
      </p:sp>
    </p:spTree>
    <p:custDataLst>
      <p:tags r:id="rId1"/>
    </p:custDataLst>
  </p:cSld>
  <p:clrMapOvr>
    <a:masterClrMapping/>
  </p:clrMapOvr>
  <p:transition advTm="1767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  <p:bldP spid="245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736" r="3531" b="60220"/>
          <a:stretch>
            <a:fillRect/>
          </a:stretch>
        </p:blipFill>
        <p:spPr bwMode="auto">
          <a:xfrm>
            <a:off x="0" y="1670050"/>
            <a:ext cx="6324600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3786188" y="5143500"/>
            <a:ext cx="1103312" cy="1352550"/>
            <a:chOff x="5449946" y="3407742"/>
            <a:chExt cx="1103012" cy="1352898"/>
          </a:xfrm>
        </p:grpSpPr>
        <p:pic>
          <p:nvPicPr>
            <p:cNvPr id="10252" name="Picture 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887972">
              <a:off x="5449946" y="3546516"/>
              <a:ext cx="683650" cy="1214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3" name="Picture 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2400893">
              <a:off x="5901327" y="3407742"/>
              <a:ext cx="651631" cy="1261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38" y="4786313"/>
            <a:ext cx="1371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8860298">
            <a:off x="2903538" y="5524500"/>
            <a:ext cx="12763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376321" flipH="1">
            <a:off x="3435351" y="4749800"/>
            <a:ext cx="10096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4572000" y="4286250"/>
            <a:ext cx="45720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 b="1">
                <a:solidFill>
                  <a:srgbClr val="008000"/>
                </a:solidFill>
              </a:rPr>
              <a:t>2</a:t>
            </a:r>
            <a:r>
              <a:rPr lang="ru-RU" sz="7200" b="1">
                <a:solidFill>
                  <a:srgbClr val="FF0000"/>
                </a:solidFill>
              </a:rPr>
              <a:t>+</a:t>
            </a:r>
            <a:r>
              <a:rPr lang="ru-RU" sz="7200" b="1">
                <a:solidFill>
                  <a:srgbClr val="008000"/>
                </a:solidFill>
              </a:rPr>
              <a:t>2</a:t>
            </a:r>
            <a:r>
              <a:rPr lang="ru-RU" sz="7200" b="1">
                <a:solidFill>
                  <a:srgbClr val="FF0000"/>
                </a:solidFill>
              </a:rPr>
              <a:t>+</a:t>
            </a:r>
            <a:r>
              <a:rPr lang="ru-RU" sz="7200" b="1">
                <a:solidFill>
                  <a:srgbClr val="008000"/>
                </a:solidFill>
              </a:rPr>
              <a:t>6=</a:t>
            </a:r>
            <a:r>
              <a:rPr lang="ru-RU" sz="7200" b="1">
                <a:solidFill>
                  <a:srgbClr val="FF0000"/>
                </a:solidFill>
              </a:rPr>
              <a:t>10</a:t>
            </a:r>
          </a:p>
        </p:txBody>
      </p:sp>
      <p:pic>
        <p:nvPicPr>
          <p:cNvPr id="10248" name="Picture 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88" y="4714875"/>
            <a:ext cx="2438400" cy="197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Text Box 11"/>
          <p:cNvSpPr txBox="1">
            <a:spLocks noChangeArrowheads="1"/>
          </p:cNvSpPr>
          <p:nvPr/>
        </p:nvSpPr>
        <p:spPr bwMode="auto">
          <a:xfrm>
            <a:off x="228600" y="0"/>
            <a:ext cx="4800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Белка на ёлке грибочки сушила, Песенку пела и говорила:            «Мне зимой не знать хлопот,     Потому что есть грибок:</a:t>
            </a:r>
            <a:r>
              <a:rPr lang="ru-RU" sz="2000"/>
              <a:t>             </a:t>
            </a:r>
          </a:p>
        </p:txBody>
      </p:sp>
      <p:sp>
        <p:nvSpPr>
          <p:cNvPr id="23562" name="Text Box 12"/>
          <p:cNvSpPr txBox="1">
            <a:spLocks noChangeArrowheads="1"/>
          </p:cNvSpPr>
          <p:nvPr/>
        </p:nvSpPr>
        <p:spPr bwMode="auto">
          <a:xfrm>
            <a:off x="4800600" y="1066800"/>
            <a:ext cx="4343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008000"/>
                </a:solidFill>
              </a:rPr>
              <a:t>ДВА</a:t>
            </a:r>
            <a:r>
              <a:rPr lang="ru-RU" sz="2400"/>
              <a:t> маслёнка, </a:t>
            </a:r>
            <a:r>
              <a:rPr lang="ru-RU" sz="2400">
                <a:solidFill>
                  <a:srgbClr val="008000"/>
                </a:solidFill>
              </a:rPr>
              <a:t>ДВА</a:t>
            </a:r>
            <a:r>
              <a:rPr lang="ru-RU" sz="2400"/>
              <a:t> опёнка,           А лисичек ровно </a:t>
            </a:r>
            <a:r>
              <a:rPr lang="ru-RU" sz="2400">
                <a:solidFill>
                  <a:srgbClr val="008000"/>
                </a:solidFill>
              </a:rPr>
              <a:t>ШЕСТЬ</a:t>
            </a:r>
            <a:r>
              <a:rPr lang="ru-RU" sz="2400"/>
              <a:t>.                Ты попробуй все их счесть!»</a:t>
            </a:r>
          </a:p>
        </p:txBody>
      </p:sp>
      <p:pic>
        <p:nvPicPr>
          <p:cNvPr id="10251" name="Рисунок 9" descr="2044663_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CFAFF"/>
              </a:clrFrom>
              <a:clrTo>
                <a:srgbClr val="FC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0"/>
            <a:ext cx="2794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8.84393E-6 C -0.0151 -0.04139 -0.04184 -0.07885 -0.04427 -0.12463 C -0.04583 -0.1533 -0.04392 -0.19053 -0.05399 -0.2185 C -0.06111 -0.23769 -0.08264 -0.24717 -0.09687 -0.25342 C -0.10243 -0.25596 -0.11076 -0.2659 -0.11649 -0.27076 C -0.11962 -0.27376 -0.12621 -0.27954 -0.12621 -0.27954 C -0.1316 -0.29018 -0.12795 -0.28486 -0.13924 -0.2948 C -0.14097 -0.29619 -0.14427 -0.2992 -0.14427 -0.2992 C -0.14948 -0.30983 -0.15816 -0.31723 -0.16719 -0.32093 C -0.17934 -0.3318 -0.16389 -0.31908 -0.17865 -0.32764 C -0.18038 -0.32879 -0.18177 -0.33087 -0.18351 -0.33203 C -0.18681 -0.33388 -0.1934 -0.33619 -0.1934 -0.33619 C -0.20521 -0.34659 -0.19948 -0.34359 -0.20972 -0.34729 C -0.21597 -0.35261 -0.22257 -0.35492 -0.22951 -0.35816 C -0.23142 -0.35908 -0.23264 -0.36139 -0.23437 -0.36255 C -0.2375 -0.3644 -0.24427 -0.36694 -0.24427 -0.36694 C -0.24861 -0.37272 -0.2533 -0.37642 -0.25903 -0.37989 C -0.26215 -0.38174 -0.26875 -0.38428 -0.26875 -0.38428 C -0.27413 -0.38891 -0.28785 -0.39746 -0.29496 -0.39746 " pathEditMode="relative" ptsTypes="ffffffffffffffffffA">
                                      <p:cBhvr>
                                        <p:cTn id="17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0711 -5.78035E-8 C 0.01093 -0.00879 0.01232 -0.0185 0.01545 -0.02775 C 0.01684 -0.03699 0.01979 -0.04277 0.02222 -0.05133 C 0.02447 -0.05873 0.02465 -0.06682 0.02656 -0.07445 C 0.02708 -0.07699 0.02829 -0.07884 0.02916 -0.08092 C 0.02968 -0.08301 0.0302 -0.08532 0.03055 -0.0874 C 0.03107 -0.09225 0.03107 -0.09734 0.03194 -0.1022 C 0.03246 -0.1052 0.03402 -0.10751 0.03472 -0.11075 C 0.03593 -0.11769 0.03611 -0.12486 0.0375 -0.13179 C 0.03888 -0.13965 0.04149 -0.15538 0.04149 -0.15514 C 0.04114 -0.17572 0.04479 -0.23168 0.03333 -0.25734 C 0.03107 -0.2763 0.02656 -0.29688 0.01944 -0.31283 C 0.0177 -0.3237 0.01388 -0.3415 0.00989 -0.35098 C 0.00816 -0.35954 0.00572 -0.36393 0.00173 -0.37017 C 0.00121 -0.37225 0.00104 -0.3748 0.00017 -0.37642 C -0.00035 -0.37757 -0.01268 -0.39838 -0.01493 -0.4 C -0.01754 -0.40185 -0.02032 -0.40277 -0.02309 -0.40416 C -0.02448 -0.40486 -0.02726 -0.40624 -0.02726 -0.40601 C -0.04046 -0.41988 -0.07969 -0.42012 -0.09462 -0.42127 C -0.13334 -0.43561 -0.17344 -0.43746 -0.21303 -0.44046 C -0.21858 -0.44324 -0.22414 -0.44624 -0.22969 -0.44879 C -0.23247 -0.45179 -0.23507 -0.45457 -0.23785 -0.45734 C -0.23941 -0.45919 -0.24202 -0.46358 -0.24202 -0.46358 " pathEditMode="relative" rAng="0" ptsTypes="ffffffffffffffffffffffA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-232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8.33333E-6 -3.46821E-6 C 0.00052 -0.00208 0.00086 -0.00439 0.00156 -0.00647 C 0.00243 -0.00879 0.00416 -0.01041 0.00486 -0.01295 C 0.00833 -0.02474 0.00868 -0.03815 0.01145 -0.05017 C 0.01111 -0.07515 0.02378 -0.18243 -8.33333E-6 -0.22913 C -0.00053 -0.23422 -0.00139 -0.23931 -0.00174 -0.24439 C -0.00261 -0.25896 -0.00209 -0.27353 -0.0033 -0.28809 C -0.00365 -0.29272 -0.0066 -0.30127 -0.0066 -0.30127 C -0.00712 -0.31445 -0.0073 -0.32763 -0.00816 -0.34058 C -0.00886 -0.35029 -0.01459 -0.35769 -0.0165 -0.36671 C -0.01771 -0.37272 -0.01771 -0.37965 -0.02136 -0.38405 " pathEditMode="relative" ptsTypes="ffffffffffA">
                                      <p:cBhvr>
                                        <p:cTn id="21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66667E-6 4.85549E-6 C 0.00174 -0.01017 0.0033 -0.01387 0.00972 -0.01965 C 0.00972 -0.01989 0.01233 -0.03353 0.01302 -0.03491 C 0.02101 -0.05087 0.01545 -0.03307 0.02118 -0.04809 C 0.02379 -0.05503 0.02431 -0.06104 0.02778 -0.06775 C 0.03108 -0.08463 0.03333 -0.10035 0.03924 -0.11584 C 0.0434 -0.12671 0.04392 -0.13827 0.04913 -0.14844 C 0.05052 -0.15607 0.05278 -0.1637 0.05573 -0.17041 C 0.05764 -0.17503 0.06233 -0.18335 0.06233 -0.18335 C 0.06511 -0.19538 0.07292 -0.19607 0.07865 -0.2074 C 0.08438 -0.21896 0.09097 -0.2289 0.0967 -0.24023 C 0.09965 -0.25272 0.09583 -0.24139 0.1033 -0.2511 C 0.11493 -0.26636 0.09774 -0.24948 0.11146 -0.26197 C 0.11424 -0.27353 0.11684 -0.28532 0.11962 -0.29688 C 0.11788 -0.3089 0.11719 -0.31237 0.10972 -0.31885 C 0.1092 -0.32093 0.10816 -0.32532 0.10816 -0.32532 " pathEditMode="relative" ptsTypes="fffffffffffffffA">
                                      <p:cBhvr>
                                        <p:cTn id="23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/>
      <p:bldP spid="235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525" y="1166177"/>
            <a:ext cx="3028950" cy="452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349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фоны\0_63810_966af6e0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13"/>
            <a:ext cx="9144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267" name="Group 13"/>
          <p:cNvGrpSpPr>
            <a:grpSpLocks/>
          </p:cNvGrpSpPr>
          <p:nvPr/>
        </p:nvGrpSpPr>
        <p:grpSpPr bwMode="auto">
          <a:xfrm>
            <a:off x="-428625" y="1857375"/>
            <a:ext cx="4419600" cy="3582988"/>
            <a:chOff x="2666" y="1207"/>
            <a:chExt cx="2784" cy="2257"/>
          </a:xfrm>
        </p:grpSpPr>
        <p:pic>
          <p:nvPicPr>
            <p:cNvPr id="11270" name="Picture 2" descr="I:\для перегрузки\гномы\п.bmp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66" y="1530"/>
              <a:ext cx="2784" cy="1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1" name="Picture 4" descr="D:\новый диск\картинки\картинки овые\фоны\мои\для задач\огщджж5.bmp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95" y="1207"/>
              <a:ext cx="1231" cy="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Скругленная прямоугольная выноска 6"/>
          <p:cNvSpPr/>
          <p:nvPr/>
        </p:nvSpPr>
        <p:spPr>
          <a:xfrm>
            <a:off x="1643063" y="0"/>
            <a:ext cx="7143750" cy="178593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</a:rPr>
              <a:t>У кормушки сидели 4 птички. К ним прилетели еще </a:t>
            </a:r>
            <a:r>
              <a:rPr lang="ru-RU" sz="2800" b="1" dirty="0" smtClean="0">
                <a:solidFill>
                  <a:srgbClr val="002060"/>
                </a:solidFill>
              </a:rPr>
              <a:t>5 </a:t>
            </a:r>
            <a:r>
              <a:rPr lang="ru-RU" sz="2800" b="1" dirty="0">
                <a:solidFill>
                  <a:srgbClr val="002060"/>
                </a:solidFill>
              </a:rPr>
              <a:t>птичек. Сколько птичек стало у кормушки?</a:t>
            </a:r>
          </a:p>
        </p:txBody>
      </p:sp>
      <p:pic>
        <p:nvPicPr>
          <p:cNvPr id="11269" name="Picture 4" descr="D:\новый диск\картинки\картинки овые\фоны\мои\для задач\огщджж5.bmp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258" b="58734"/>
          <a:stretch>
            <a:fillRect/>
          </a:stretch>
        </p:blipFill>
        <p:spPr bwMode="auto">
          <a:xfrm>
            <a:off x="3643313" y="2786063"/>
            <a:ext cx="804862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3398838" y="659240"/>
            <a:ext cx="248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Найди ошибки.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214422"/>
            <a:ext cx="6016392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 + 4          9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43438" y="1214422"/>
            <a:ext cx="747320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&gt;</a:t>
            </a:r>
          </a:p>
        </p:txBody>
      </p:sp>
      <p:sp>
        <p:nvSpPr>
          <p:cNvPr id="5" name="Прямоугольник 4"/>
          <p:cNvSpPr/>
          <p:nvPr/>
        </p:nvSpPr>
        <p:spPr>
          <a:xfrm rot="10800000">
            <a:off x="4643438" y="1285860"/>
            <a:ext cx="747320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&gt;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2928934"/>
            <a:ext cx="5777544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9 – 1           5</a:t>
            </a:r>
          </a:p>
        </p:txBody>
      </p:sp>
      <p:sp>
        <p:nvSpPr>
          <p:cNvPr id="7" name="Прямоугольник 6"/>
          <p:cNvSpPr/>
          <p:nvPr/>
        </p:nvSpPr>
        <p:spPr>
          <a:xfrm rot="10800000">
            <a:off x="4714876" y="2928934"/>
            <a:ext cx="747320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&gt;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2928934"/>
            <a:ext cx="747320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&gt;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4357694"/>
            <a:ext cx="5859296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6 + 4   =  10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Helen\Desktop\схемы\шаблоны мои\2011-10-14_18072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433"/>
          <a:stretch>
            <a:fillRect/>
          </a:stretch>
        </p:blipFill>
        <p:spPr bwMode="auto">
          <a:xfrm>
            <a:off x="785813" y="428625"/>
            <a:ext cx="7858125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502604"/>
            <a:ext cx="7858180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Саша грустнее, чем Толик. Толик грустнее, чем Алик. Кто веселее всех?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72739" y="5229200"/>
            <a:ext cx="16962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Алик</a:t>
            </a:r>
          </a:p>
        </p:txBody>
      </p:sp>
      <p:pic>
        <p:nvPicPr>
          <p:cNvPr id="18436" name="Picture 2" descr="D:\клипарты\люди\0_4e534_b9d7296e_XXXL.png"/>
          <p:cNvPicPr>
            <a:picLocks noChangeAspect="1" noChangeArrowheads="1"/>
          </p:cNvPicPr>
          <p:nvPr/>
        </p:nvPicPr>
        <p:blipFill>
          <a:blip r:embed="rId2" cstate="print"/>
          <a:srcRect l="29678" t="13167" r="32217"/>
          <a:stretch>
            <a:fillRect/>
          </a:stretch>
        </p:blipFill>
        <p:spPr bwMode="auto">
          <a:xfrm>
            <a:off x="357188" y="2428875"/>
            <a:ext cx="1841500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Helen\Desktop\схемы\332cc69e5e8b.jpg"/>
          <p:cNvPicPr>
            <a:picLocks noChangeAspect="1" noChangeArrowheads="1"/>
          </p:cNvPicPr>
          <p:nvPr/>
        </p:nvPicPr>
        <p:blipFill>
          <a:blip r:embed="rId2" cstate="print"/>
          <a:srcRect l="10481" t="62267" r="6374" b="3217"/>
          <a:stretch>
            <a:fillRect/>
          </a:stretch>
        </p:blipFill>
        <p:spPr bwMode="auto">
          <a:xfrm>
            <a:off x="513173" y="1313287"/>
            <a:ext cx="8103277" cy="4419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3317081" y="574981"/>
            <a:ext cx="2581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7030A0"/>
                </a:solidFill>
              </a:rPr>
              <a:t>Найди отличия.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Cj04132520000[1]"/>
          <p:cNvPicPr>
            <a:picLocks noChangeAspect="1" noChangeArrowheads="1"/>
          </p:cNvPicPr>
          <p:nvPr/>
        </p:nvPicPr>
        <p:blipFill>
          <a:blip r:embed="rId2" cstate="print"/>
          <a:srcRect r="28119"/>
          <a:stretch>
            <a:fillRect/>
          </a:stretch>
        </p:blipFill>
        <p:spPr bwMode="auto">
          <a:xfrm>
            <a:off x="4928457" y="1700808"/>
            <a:ext cx="3071813" cy="413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MCj025080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8172" y="2636912"/>
            <a:ext cx="370205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1320863" y="692696"/>
            <a:ext cx="721518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 dirty="0">
                <a:solidFill>
                  <a:srgbClr val="002060"/>
                </a:solidFill>
              </a:rPr>
              <a:t>Куда войдет больше воды: в </a:t>
            </a:r>
            <a:r>
              <a:rPr lang="ru-RU" sz="2800" b="1" dirty="0" smtClean="0">
                <a:solidFill>
                  <a:srgbClr val="002060"/>
                </a:solidFill>
              </a:rPr>
              <a:t>трехлитровый чайник или трехлитровый </a:t>
            </a:r>
            <a:r>
              <a:rPr lang="ru-RU" sz="2800" b="1" dirty="0">
                <a:solidFill>
                  <a:srgbClr val="002060"/>
                </a:solidFill>
              </a:rPr>
              <a:t>самовар?</a:t>
            </a:r>
          </a:p>
        </p:txBody>
      </p:sp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00063" y="714375"/>
            <a:ext cx="8229600" cy="1066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Физминутка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7463" y="1466850"/>
            <a:ext cx="8229600" cy="3322638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Снова  дальше  мы  идём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Перед  нами  водоём.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Прыгать  мы  уже умеем,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Прыгать  будем  мы  смелее.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Раз- два,  раз- два…  позади уже вода</a:t>
            </a:r>
            <a:r>
              <a:rPr lang="ru-RU" b="1" dirty="0" smtClean="0">
                <a:solidFill>
                  <a:srgbClr val="000000"/>
                </a:solidFill>
                <a:latin typeface="Arial Narrow" pitchFamily="34" charset="0"/>
              </a:rPr>
              <a:t>.</a:t>
            </a:r>
            <a:endParaRPr lang="ru-RU" b="1" dirty="0" smtClean="0">
              <a:latin typeface="Arial Narrow" pitchFamily="34" charset="0"/>
            </a:endParaRP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dirty="0"/>
          </a:p>
        </p:txBody>
      </p:sp>
      <p:pic>
        <p:nvPicPr>
          <p:cNvPr id="24580" name="Picture 4" descr="D:\ФОТОГРАФИИ СБОРНАЯ ОБЩАЯ\ФОТОГРАФИИ новые картинки Много\Картинки МНОГО\Коллекция картинок с движениями\!icons\36_2_3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24400"/>
            <a:ext cx="194151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 descr="D:\ФОТОГРАФИИ СБОРНАЯ ОБЩАЯ\ФОТОГРАФИИ новые картинки Много\Картинки МНОГО\Коллекция картинок с движениями\animated icons\gallery2\36_2_3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797425"/>
            <a:ext cx="1938338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7" descr="D:\ФОТОГРАФИИ СБОРНАЯ ОБЩАЯ\ФОТОГРАФИИ новые картинки Много\Картинки МНОГО\Коллекция картинок с движениями\animated icons\gallery2\36_2_4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4868863"/>
            <a:ext cx="20542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0439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клипарты\посуда\6d594ebf8cc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202" y="2554808"/>
            <a:ext cx="3844925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D:\клипарты\посуда\711ffbe3b58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492896"/>
            <a:ext cx="3698875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D:\клипарты\еда раст\51358e98d1a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6264" y="2718809"/>
            <a:ext cx="1828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D:\клипарты\еда раст\51358e98d1a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412" y="4038601"/>
            <a:ext cx="1828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D:\клипарты\еда раст\51358e98d1a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044462"/>
            <a:ext cx="1828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 descr="D:\клипарты\еда раст\51358e98d1a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053" y="3356992"/>
            <a:ext cx="1828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Box 7"/>
          <p:cNvSpPr txBox="1">
            <a:spLocks noChangeArrowheads="1"/>
          </p:cNvSpPr>
          <p:nvPr/>
        </p:nvSpPr>
        <p:spPr bwMode="auto">
          <a:xfrm>
            <a:off x="316646" y="692696"/>
            <a:ext cx="8664575" cy="15700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На двух тарелках  лежат яблоки. На белой 3 яблока. </a:t>
            </a:r>
          </a:p>
          <a:p>
            <a:pPr>
              <a:defRPr/>
            </a:pPr>
            <a:r>
              <a:rPr lang="ru-RU" sz="2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На жёлтой 1 яблоко.  Сколько яблок нужно переложить</a:t>
            </a:r>
          </a:p>
          <a:p>
            <a:pPr>
              <a:defRPr/>
            </a:pPr>
            <a:r>
              <a:rPr lang="ru-RU" sz="2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 белой тарелки на жёлтую, чтобы  яблок на тарелке</a:t>
            </a:r>
          </a:p>
          <a:p>
            <a:pPr>
              <a:defRPr/>
            </a:pPr>
            <a:r>
              <a:rPr lang="ru-RU" sz="2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стало поровну?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86772E-6 L 0.35469 -0.016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0" y="-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Helen\Desktop\схемы\шаблоны мои\2011-10-16_1703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5" y="0"/>
            <a:ext cx="9191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429124" y="5500702"/>
            <a:ext cx="346441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Стр. 62 - 63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Helen\Desktop\схемы\сканир\сканир1\10 мат 62 стр.jpg"/>
          <p:cNvPicPr>
            <a:picLocks noChangeAspect="1" noChangeArrowheads="1"/>
          </p:cNvPicPr>
          <p:nvPr/>
        </p:nvPicPr>
        <p:blipFill>
          <a:blip r:embed="rId2" cstate="print"/>
          <a:srcRect l="34085" b="65000"/>
          <a:stretch>
            <a:fillRect/>
          </a:stretch>
        </p:blipFill>
        <p:spPr bwMode="auto">
          <a:xfrm>
            <a:off x="571472" y="285728"/>
            <a:ext cx="8057900" cy="5951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357188" y="4000500"/>
            <a:ext cx="78581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b="1" i="1" smtClean="0">
                <a:solidFill>
                  <a:srgbClr val="FF0000"/>
                </a:solidFill>
                <a:latin typeface="Bookman Old Style" pitchFamily="18" charset="0"/>
                <a:cs typeface="+mn-cs"/>
              </a:rPr>
              <a:t>1б</a:t>
            </a:r>
            <a:r>
              <a:rPr lang="ru-RU" sz="2000" b="1" i="1" smtClean="0">
                <a:solidFill>
                  <a:srgbClr val="000000"/>
                </a:solidFill>
                <a:latin typeface="Bookman Old Style" pitchFamily="18" charset="0"/>
                <a:cs typeface="+mn-cs"/>
              </a:rPr>
              <a:t> </a:t>
            </a:r>
          </a:p>
          <a:p>
            <a:pPr eaLnBrk="1" hangingPunct="1"/>
            <a:r>
              <a:rPr lang="ru-RU" sz="2000" b="1" i="1" smtClean="0">
                <a:solidFill>
                  <a:srgbClr val="000000"/>
                </a:solidFill>
                <a:latin typeface="Bookman Old Style" pitchFamily="18" charset="0"/>
                <a:cs typeface="+mn-cs"/>
              </a:rPr>
              <a:t>к</a:t>
            </a:r>
          </a:p>
          <a:p>
            <a:pPr eaLnBrk="1" hangingPunct="1"/>
            <a:r>
              <a:rPr lang="ru-RU" sz="2000" b="1" i="1" smtClean="0">
                <a:solidFill>
                  <a:srgbClr val="000000"/>
                </a:solidFill>
                <a:latin typeface="Bookman Old Style" pitchFamily="18" charset="0"/>
                <a:cs typeface="+mn-cs"/>
              </a:rPr>
              <a:t>л</a:t>
            </a:r>
          </a:p>
          <a:p>
            <a:pPr eaLnBrk="1" hangingPunct="1"/>
            <a:r>
              <a:rPr lang="ru-RU" sz="2000" b="1" i="1" smtClean="0">
                <a:solidFill>
                  <a:srgbClr val="000000"/>
                </a:solidFill>
                <a:latin typeface="Bookman Old Style" pitchFamily="18" charset="0"/>
                <a:cs typeface="+mn-cs"/>
              </a:rPr>
              <a:t>а</a:t>
            </a:r>
          </a:p>
          <a:p>
            <a:pPr eaLnBrk="1" hangingPunct="1"/>
            <a:r>
              <a:rPr lang="ru-RU" sz="2000" b="1" i="1" smtClean="0">
                <a:solidFill>
                  <a:srgbClr val="000000"/>
                </a:solidFill>
                <a:latin typeface="Bookman Old Style" pitchFamily="18" charset="0"/>
                <a:cs typeface="+mn-cs"/>
              </a:rPr>
              <a:t>с</a:t>
            </a:r>
          </a:p>
          <a:p>
            <a:pPr eaLnBrk="1" hangingPunct="1"/>
            <a:r>
              <a:rPr lang="ru-RU" sz="2000" b="1" i="1" smtClean="0">
                <a:solidFill>
                  <a:srgbClr val="000000"/>
                </a:solidFill>
                <a:latin typeface="Bookman Old Style" pitchFamily="18" charset="0"/>
                <a:cs typeface="+mn-cs"/>
              </a:rPr>
              <a:t>с</a:t>
            </a:r>
          </a:p>
          <a:p>
            <a:pPr eaLnBrk="1" hangingPunct="1"/>
            <a:endParaRPr lang="ru-RU" sz="2400" b="1" i="1" smtClean="0">
              <a:solidFill>
                <a:srgbClr val="000000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536448"/>
            <a:ext cx="52383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Вот опять звенит звонок,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Приглашает на урок.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Будем дружно мы считать,</a:t>
            </a:r>
            <a:r>
              <a:rPr lang="ru-RU" sz="2800" b="1">
                <a:solidFill>
                  <a:srgbClr val="C00000"/>
                </a:solidFill>
              </a:rPr>
              <a:t/>
            </a:r>
            <a:br>
              <a:rPr lang="ru-RU" sz="2800" b="1">
                <a:solidFill>
                  <a:srgbClr val="C00000"/>
                </a:solidFill>
              </a:rPr>
            </a:br>
            <a:r>
              <a:rPr lang="ru-RU" sz="2800" b="1" smtClean="0">
                <a:solidFill>
                  <a:srgbClr val="C00000"/>
                </a:solidFill>
              </a:rPr>
              <a:t>Выч</a:t>
            </a:r>
            <a:r>
              <a:rPr lang="ru-RU" sz="2800" b="1">
                <a:solidFill>
                  <a:srgbClr val="C00000"/>
                </a:solidFill>
              </a:rPr>
              <a:t>и</a:t>
            </a:r>
            <a:r>
              <a:rPr lang="ru-RU" sz="2800" b="1" smtClean="0">
                <a:solidFill>
                  <a:srgbClr val="C00000"/>
                </a:solidFill>
              </a:rPr>
              <a:t>слять </a:t>
            </a:r>
            <a:r>
              <a:rPr lang="ru-RU" sz="2800" b="1" dirty="0">
                <a:solidFill>
                  <a:srgbClr val="C00000"/>
                </a:solidFill>
              </a:rPr>
              <a:t>и прибавлять.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Пожелаем всем удачи- 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За работу, в добрый час! </a:t>
            </a:r>
            <a:endParaRPr lang="ru-RU" sz="2800" dirty="0"/>
          </a:p>
        </p:txBody>
      </p:sp>
      <p:pic>
        <p:nvPicPr>
          <p:cNvPr id="7" name="Picture 3" descr="newy6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87617"/>
            <a:ext cx="2735262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7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Helen\Desktop\схемы\сканир\сканир1\10 мат 62 стр.jpg"/>
          <p:cNvPicPr>
            <a:picLocks noChangeAspect="1" noChangeArrowheads="1"/>
          </p:cNvPicPr>
          <p:nvPr/>
        </p:nvPicPr>
        <p:blipFill>
          <a:blip r:embed="rId4" cstate="print"/>
          <a:srcRect l="35650" t="35000" r="1536" b="40000"/>
          <a:stretch>
            <a:fillRect/>
          </a:stretch>
        </p:blipFill>
        <p:spPr bwMode="auto">
          <a:xfrm>
            <a:off x="214282" y="214289"/>
            <a:ext cx="8743505" cy="58404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5113" y="54451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 descr="C:\Users\Helen\Desktop\схемы\шаблоны мои\2011-10-19_0645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5321"/>
            <a:ext cx="8433851" cy="6229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95736" y="2132856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Тетрадь с. 25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28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60178"/>
          <a:stretch>
            <a:fillRect/>
          </a:stretch>
        </p:blipFill>
        <p:spPr bwMode="auto">
          <a:xfrm>
            <a:off x="1026319" y="1421606"/>
            <a:ext cx="7091362" cy="401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954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00063" y="214313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Определи своё настроение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252413" y="569913"/>
            <a:ext cx="822960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440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4029581" y="4245746"/>
            <a:ext cx="1314450" cy="0"/>
          </a:xfrm>
          <a:prstGeom prst="line">
            <a:avLst/>
          </a:prstGeom>
          <a:noFill/>
          <a:ln w="825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6645276" y="2276872"/>
            <a:ext cx="1331912" cy="0"/>
          </a:xfrm>
          <a:prstGeom prst="line">
            <a:avLst/>
          </a:prstGeom>
          <a:noFill/>
          <a:ln w="825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5360378" y="3284935"/>
            <a:ext cx="1295400" cy="0"/>
          </a:xfrm>
          <a:prstGeom prst="line">
            <a:avLst/>
          </a:prstGeom>
          <a:noFill/>
          <a:ln w="825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V="1">
            <a:off x="2650051" y="5102886"/>
            <a:ext cx="1333500" cy="23019"/>
          </a:xfrm>
          <a:prstGeom prst="line">
            <a:avLst/>
          </a:prstGeom>
          <a:noFill/>
          <a:ln w="825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6655778" y="2276872"/>
            <a:ext cx="0" cy="1008063"/>
          </a:xfrm>
          <a:prstGeom prst="line">
            <a:avLst/>
          </a:prstGeom>
          <a:noFill/>
          <a:ln w="825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5360378" y="3240087"/>
            <a:ext cx="0" cy="1014413"/>
          </a:xfrm>
          <a:prstGeom prst="line">
            <a:avLst/>
          </a:prstGeom>
          <a:noFill/>
          <a:ln w="825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rot="60000" flipH="1">
            <a:off x="4036820" y="4319509"/>
            <a:ext cx="1870" cy="829494"/>
          </a:xfrm>
          <a:prstGeom prst="line">
            <a:avLst/>
          </a:prstGeom>
          <a:noFill/>
          <a:ln w="825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rot="120000">
            <a:off x="2593371" y="5103428"/>
            <a:ext cx="46037" cy="860425"/>
          </a:xfrm>
          <a:prstGeom prst="line">
            <a:avLst/>
          </a:prstGeom>
          <a:noFill/>
          <a:ln w="825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628363" y="2355850"/>
            <a:ext cx="2000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0000FF"/>
                </a:solidFill>
                <a:latin typeface="Comic Sans MS" pitchFamily="66" charset="0"/>
              </a:rPr>
              <a:t>отличное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5360378" y="3270249"/>
            <a:ext cx="56546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0000FF"/>
                </a:solidFill>
                <a:latin typeface="Comic Sans MS" pitchFamily="66" charset="0"/>
              </a:rPr>
              <a:t>я был(а) уверен(а) в себе</a:t>
            </a:r>
          </a:p>
          <a:p>
            <a:endParaRPr lang="ru-RU" sz="2800" dirty="0">
              <a:latin typeface="Calibri" pitchFamily="34" charset="0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087538" y="4359024"/>
            <a:ext cx="3900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  <a:latin typeface="Comic Sans MS" pitchFamily="66" charset="0"/>
              </a:rPr>
              <a:t>мне было трудно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2679699" y="5293562"/>
            <a:ext cx="2365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  <a:latin typeface="Comic Sans MS" pitchFamily="66" charset="0"/>
              </a:rPr>
              <a:t>я устал(а)</a:t>
            </a:r>
          </a:p>
        </p:txBody>
      </p:sp>
      <p:pic>
        <p:nvPicPr>
          <p:cNvPr id="2" name="Picture 2" descr="D:\Мои документы\картинки\Смешарики\smeshariki 2\k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775618"/>
            <a:ext cx="201930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1142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104 L 4.44444E-6 -0.05458 C 4.44444E-6 -0.08372 0.03125 -0.11818 0.05711 -0.11818 L 0.11441 -0.11818 " pathEditMode="relative" rAng="0" ptsTypes="FfFF">
                                      <p:cBhvr>
                                        <p:cTn id="6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41 -0.11818 L 0.11441 -0.18709 C 0.11441 -0.21785 0.15329 -0.25462 0.18524 -0.25462 L 0.25625 -0.25462 " pathEditMode="relative" rAng="0" ptsTypes="FfFF">
                                      <p:cBhvr>
                                        <p:cTn id="6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-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625 -0.25462 L 0.25625 -0.32285 C 0.25625 -0.35361 0.29513 -0.39084 0.32691 -0.39084 L 0.39791 -0.39084 " pathEditMode="relative" rAng="0" ptsTypes="FfFF">
                                      <p:cBhvr>
                                        <p:cTn id="6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-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59 -0.38043 L 0.4059 -0.45398 C 0.4059 -0.48728 0.45347 -0.52729 0.49236 -0.52729 L 0.57899 -0.52729 " pathEditMode="relative" rAng="0" ptsTypes="FfFF">
                                      <p:cBhvr>
                                        <p:cTn id="7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0" y="-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 урока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259632" y="1412776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Какое задание вызвало у вас затруднение?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Что было самым интересным?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0" y="5105400"/>
            <a:ext cx="9144000" cy="1219200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УРОК!</a:t>
            </a:r>
          </a:p>
        </p:txBody>
      </p:sp>
      <p:pic>
        <p:nvPicPr>
          <p:cNvPr id="27653" name="Picture 5" descr="D:\Пользователи\Ирина\анимашки\ca03446eca1c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2420938"/>
            <a:ext cx="3168650" cy="327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5190" y="1328243"/>
            <a:ext cx="539032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Молодцы!</a:t>
            </a:r>
          </a:p>
        </p:txBody>
      </p:sp>
      <p:pic>
        <p:nvPicPr>
          <p:cNvPr id="28675" name="Picture 5" descr="D:\Пользователи\Ирина\анимашки\ca03446eca1c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2276475"/>
            <a:ext cx="3168650" cy="327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500174"/>
            <a:ext cx="8352928" cy="28007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Числа от 1 до 10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Закрепление.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428"/>
            <a:ext cx="9142857" cy="685714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1346285"/>
            <a:ext cx="52383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Мы умные, мы дружные,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Мы </a:t>
            </a:r>
            <a:r>
              <a:rPr lang="ru-RU" sz="2800" b="1" i="1" dirty="0">
                <a:solidFill>
                  <a:srgbClr val="FF0000"/>
                </a:solidFill>
              </a:rPr>
              <a:t>внимательные</a:t>
            </a:r>
            <a:r>
              <a:rPr lang="ru-RU" sz="2800" b="1" i="1" dirty="0" smtClean="0">
                <a:solidFill>
                  <a:srgbClr val="FF0000"/>
                </a:solidFill>
              </a:rPr>
              <a:t>,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>
                <a:solidFill>
                  <a:srgbClr val="FF0000"/>
                </a:solidFill>
              </a:rPr>
              <a:t>мы </a:t>
            </a:r>
            <a:r>
              <a:rPr lang="ru-RU" sz="2800" b="1" i="1" dirty="0" smtClean="0">
                <a:solidFill>
                  <a:srgbClr val="FF0000"/>
                </a:solidFill>
              </a:rPr>
              <a:t>старательные,</a:t>
            </a:r>
            <a:r>
              <a:rPr lang="ru-RU" sz="2800" b="1" i="1" dirty="0">
                <a:solidFill>
                  <a:srgbClr val="FF0000"/>
                </a:solidFill>
              </a:rPr>
              <a:t/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Мы </a:t>
            </a:r>
            <a:r>
              <a:rPr lang="ru-RU" sz="2800" b="1" i="1" dirty="0">
                <a:solidFill>
                  <a:srgbClr val="FF0000"/>
                </a:solidFill>
              </a:rPr>
              <a:t>в первом классе учимся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Всё </a:t>
            </a:r>
            <a:r>
              <a:rPr lang="ru-RU" sz="2800" b="1" i="1" dirty="0">
                <a:solidFill>
                  <a:srgbClr val="FF0000"/>
                </a:solidFill>
              </a:rPr>
              <a:t>у нас </a:t>
            </a:r>
            <a:r>
              <a:rPr lang="ru-RU" sz="2800" b="1" i="1" dirty="0" smtClean="0">
                <a:solidFill>
                  <a:srgbClr val="FF0000"/>
                </a:solidFill>
              </a:rPr>
              <a:t>получится!!!</a:t>
            </a: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C00000"/>
                </a:solidFill>
              </a:rPr>
              <a:t/>
            </a:r>
            <a:br>
              <a:rPr lang="ru-RU" sz="2800" b="1" i="1" dirty="0">
                <a:solidFill>
                  <a:srgbClr val="C00000"/>
                </a:solidFill>
              </a:rPr>
            </a:br>
            <a:endParaRPr lang="ru-RU" sz="2800" dirty="0"/>
          </a:p>
        </p:txBody>
      </p:sp>
      <p:pic>
        <p:nvPicPr>
          <p:cNvPr id="5" name="Picture 5" descr="D:\Пользователи\Ирина\анимашки\ca03446eca1c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915143"/>
            <a:ext cx="3809524" cy="394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614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620688"/>
            <a:ext cx="7772400" cy="14700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Девиз урока: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63688" y="2060848"/>
            <a:ext cx="6696100" cy="1752600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ru-RU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В математику тропинки одолеем без запинки».</a:t>
            </a:r>
          </a:p>
        </p:txBody>
      </p:sp>
      <p:pic>
        <p:nvPicPr>
          <p:cNvPr id="5124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717032"/>
            <a:ext cx="2374900" cy="2487613"/>
          </a:xfrm>
          <a:prstGeom prst="roundRect">
            <a:avLst>
              <a:gd name="adj" fmla="val 16667"/>
            </a:avLst>
          </a:prstGeom>
          <a:ln w="5715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00B0F0"/>
                </a:solidFill>
              </a:rPr>
              <a:t>Какие качества мы должны </a:t>
            </a:r>
            <a:br>
              <a:rPr lang="ru-RU" sz="2800" b="1" i="1" dirty="0" smtClean="0">
                <a:solidFill>
                  <a:srgbClr val="00B0F0"/>
                </a:solidFill>
              </a:rPr>
            </a:br>
            <a:r>
              <a:rPr lang="ru-RU" sz="2800" b="1" i="1" dirty="0" smtClean="0">
                <a:solidFill>
                  <a:srgbClr val="00B0F0"/>
                </a:solidFill>
              </a:rPr>
              <a:t>взять на урок? </a:t>
            </a:r>
            <a:endParaRPr lang="ru-RU" sz="2800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988840"/>
            <a:ext cx="6552728" cy="4137323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Смекалку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Внимание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Память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Дружбу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Старание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Сообразите</a:t>
            </a:r>
            <a:r>
              <a:rPr lang="ru-RU" b="1" i="1" dirty="0">
                <a:solidFill>
                  <a:srgbClr val="7030A0"/>
                </a:solidFill>
              </a:rPr>
              <a:t>л</a:t>
            </a:r>
            <a:r>
              <a:rPr lang="ru-RU" b="1" i="1" dirty="0" smtClean="0">
                <a:solidFill>
                  <a:srgbClr val="7030A0"/>
                </a:solidFill>
              </a:rPr>
              <a:t>ьность</a:t>
            </a:r>
            <a:endParaRPr lang="ru-RU" b="1" i="1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788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elen\Desktop\схемы\шаблоны мои\2011-10-14_0607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Georgia" pitchFamily="18" charset="0"/>
              </a:rPr>
              <a:t>Счёт прямой и обратный</a:t>
            </a:r>
            <a:endParaRPr lang="ru-RU" sz="32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628800"/>
            <a:ext cx="7283152" cy="44973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1 ряд - сосчитать от 3 до 8 и обратно.</a:t>
            </a:r>
          </a:p>
          <a:p>
            <a:pPr>
              <a:buFont typeface="Wingdings" pitchFamily="2" charset="2"/>
              <a:buChar char="Ø"/>
            </a:pPr>
            <a:endParaRPr lang="ru-RU" sz="2400" b="1" dirty="0" smtClean="0">
              <a:solidFill>
                <a:srgbClr val="7030A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2 ряд – сосчитать от 5 до 1 и обратно.</a:t>
            </a:r>
          </a:p>
          <a:p>
            <a:pPr>
              <a:buFont typeface="Wingdings" pitchFamily="2" charset="2"/>
              <a:buChar char="Ø"/>
            </a:pPr>
            <a:endParaRPr lang="ru-RU" sz="2400" b="1" dirty="0" smtClean="0">
              <a:solidFill>
                <a:srgbClr val="7030A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3 ряд – сосчитать от 9 до 4 и обратно.</a:t>
            </a:r>
          </a:p>
          <a:p>
            <a:pPr>
              <a:buFont typeface="Wingdings" pitchFamily="2" charset="2"/>
              <a:buChar char="Ø"/>
            </a:pPr>
            <a:endParaRPr lang="ru-RU" sz="2400" b="1" dirty="0" smtClean="0">
              <a:solidFill>
                <a:srgbClr val="7030A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Все вместе считаем от 1 до 10 и обратно.</a:t>
            </a:r>
            <a:endParaRPr lang="ru-RU" sz="2400" b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57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1214422"/>
            <a:ext cx="481093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8 +     = 10</a:t>
            </a: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2555776" y="670963"/>
            <a:ext cx="4595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Вставь пропущенные числа.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857496"/>
            <a:ext cx="481093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7 +     = 10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4643446"/>
            <a:ext cx="481093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6 +     = 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84108" y="1285860"/>
            <a:ext cx="853119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55546" y="2786058"/>
            <a:ext cx="853119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3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4714884"/>
            <a:ext cx="76335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6"/>
</p:tagLst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400</TotalTime>
  <Words>434</Words>
  <Application>Microsoft Office PowerPoint</Application>
  <PresentationFormat>Экран (4:3)</PresentationFormat>
  <Paragraphs>109</Paragraphs>
  <Slides>35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Девиз урока:</vt:lpstr>
      <vt:lpstr>Какие качества мы должны  взять на урок? </vt:lpstr>
      <vt:lpstr>Презентация PowerPoint</vt:lpstr>
      <vt:lpstr>Счёт прямой и обратный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Физминутка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 урока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Роза</dc:creator>
  <cp:lastModifiedBy>Windows User</cp:lastModifiedBy>
  <cp:revision>22</cp:revision>
  <dcterms:created xsi:type="dcterms:W3CDTF">2016-11-07T10:58:31Z</dcterms:created>
  <dcterms:modified xsi:type="dcterms:W3CDTF">2017-02-10T08:07:20Z</dcterms:modified>
</cp:coreProperties>
</file>