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7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8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9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0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2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3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4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6" r:id="rId2"/>
    <p:sldMasterId id="2147483753" r:id="rId3"/>
    <p:sldMasterId id="2147483788" r:id="rId4"/>
    <p:sldMasterId id="2147483806" r:id="rId5"/>
    <p:sldMasterId id="2147483824" r:id="rId6"/>
    <p:sldMasterId id="2147483841" r:id="rId7"/>
    <p:sldMasterId id="2147483859" r:id="rId8"/>
    <p:sldMasterId id="2147483877" r:id="rId9"/>
    <p:sldMasterId id="2147483895" r:id="rId10"/>
    <p:sldMasterId id="2147483907" r:id="rId11"/>
    <p:sldMasterId id="2147483924" r:id="rId12"/>
    <p:sldMasterId id="2147483942" r:id="rId13"/>
    <p:sldMasterId id="2147483972" r:id="rId14"/>
    <p:sldMasterId id="2147484002" r:id="rId15"/>
  </p:sldMasterIdLst>
  <p:notesMasterIdLst>
    <p:notesMasterId r:id="rId40"/>
  </p:notesMasterIdLst>
  <p:sldIdLst>
    <p:sldId id="256" r:id="rId16"/>
    <p:sldId id="257" r:id="rId17"/>
    <p:sldId id="290" r:id="rId18"/>
    <p:sldId id="303" r:id="rId19"/>
    <p:sldId id="295" r:id="rId20"/>
    <p:sldId id="292" r:id="rId21"/>
    <p:sldId id="278" r:id="rId22"/>
    <p:sldId id="262" r:id="rId23"/>
    <p:sldId id="270" r:id="rId24"/>
    <p:sldId id="265" r:id="rId25"/>
    <p:sldId id="281" r:id="rId26"/>
    <p:sldId id="269" r:id="rId27"/>
    <p:sldId id="277" r:id="rId28"/>
    <p:sldId id="280" r:id="rId29"/>
    <p:sldId id="302" r:id="rId30"/>
    <p:sldId id="301" r:id="rId31"/>
    <p:sldId id="276" r:id="rId32"/>
    <p:sldId id="273" r:id="rId33"/>
    <p:sldId id="282" r:id="rId34"/>
    <p:sldId id="287" r:id="rId35"/>
    <p:sldId id="288" r:id="rId36"/>
    <p:sldId id="289" r:id="rId37"/>
    <p:sldId id="299" r:id="rId38"/>
    <p:sldId id="298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0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B76B4-9B91-4F6F-AAED-8289D7A18508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BEA0A-7815-4B98-9957-55AFD119A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89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9DF53CBA-6B4C-4B43-B937-6976125721AA}" type="slidenum">
              <a:rPr lang="ru-RU" altLang="ru-RU">
                <a:latin typeface="Arial" panose="020B0604020202020204" pitchFamily="34" charset="0"/>
              </a:rPr>
              <a:pPr eaLnBrk="1" hangingPunct="1"/>
              <a:t>3</a:t>
            </a:fld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34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EA0A-7815-4B98-9957-55AFD119A42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484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BEA0A-7815-4B98-9957-55AFD119A42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81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1B8E68-CFCA-4959-B784-5C06B71FC6CD}" type="slidenum">
              <a:rPr lang="ru-RU" altLang="ru-RU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ru-RU" altLang="ru-RU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8300" y="677863"/>
            <a:ext cx="6121400" cy="3444875"/>
          </a:xfrm>
          <a:solidFill>
            <a:srgbClr val="FFFFFF"/>
          </a:solidFill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84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Layouts/_rels/slideLayout1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47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7423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8148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3492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648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4864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1188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961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4013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3586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8178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49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767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1989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1142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4428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5586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926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0067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9901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7251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848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09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90956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6157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363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6213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3110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906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0382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2399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5744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33332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034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319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8684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79362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1931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2612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1280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5918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5855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0687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4765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220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6403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4020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0730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8037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5233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2365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2656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192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2750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225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761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5046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3267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9461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3887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37353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1708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874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636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6721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942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9200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0027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1583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0584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172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28586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278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164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3766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76447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336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954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920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4505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39729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1308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05033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4869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166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8837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614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182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8219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0838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8722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09716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26412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36741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31078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8169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8124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10802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7992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29633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5118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8308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7379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2884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02776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596549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59779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2308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47514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8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459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52853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77459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2303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42132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23349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2298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96683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69281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85092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8765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156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207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71027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34146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78332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36158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94285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19505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5178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23417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23083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328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52015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34017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33013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98262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6302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77384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76408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38492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04478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654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815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38380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42425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680304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464051" y="1600201"/>
            <a:ext cx="3456516" cy="5757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123767" y="1600201"/>
            <a:ext cx="3456517" cy="5757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89743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10046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0465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64485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605844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234713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48747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128589"/>
            <a:ext cx="2741084" cy="7229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28589"/>
            <a:ext cx="8026400" cy="7229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640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672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420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722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002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8312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756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238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1488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514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30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61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622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522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613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293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503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48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7668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88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015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970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080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9676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61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66951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4336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147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64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5387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0981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329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318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4926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3352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1053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54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3025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2086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9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8578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3757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256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237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2350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4200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8584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825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342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62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6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9942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199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65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587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172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014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331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032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84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5A408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5A408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39240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9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122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183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718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232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771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3144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602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273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6322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8556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20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6969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9573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7972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7440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4125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33915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784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79604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7644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6002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72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slideLayout" Target="../slideLayouts/slideLayout190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7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04.xml"/><Relationship Id="rId19" Type="http://schemas.openxmlformats.org/officeDocument/2006/relationships/image" Target="../media/image31.jpg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1.xml"/><Relationship Id="rId19" Type="http://schemas.openxmlformats.org/officeDocument/2006/relationships/image" Target="../media/image32.png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image" Target="../media/image1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0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5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8361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485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96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222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128588"/>
            <a:ext cx="10970684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052" y="1600201"/>
            <a:ext cx="7116233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409789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7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91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15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660B955-C8DB-45ED-A024-934EEF5268FA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10.04.2019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0763-673D-4B2B-86C0-0EF4CFE0B69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74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55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71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407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0B955-C8DB-45ED-A024-934EEF5268FA}" type="datetimeFigureOut">
              <a:rPr lang="ru-RU" smtClean="0"/>
              <a:t>10.04.2019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0763-673D-4B2B-86C0-0EF4CFE0B6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74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848" y="242678"/>
            <a:ext cx="8865358" cy="1285376"/>
          </a:xfr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/>
            </a:solidFill>
            <a:prstDash val="sysDash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Проектная работа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1326" y="2081388"/>
            <a:ext cx="914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 smtClean="0">
                <a:solidFill>
                  <a:schemeClr val="accent2"/>
                </a:solidFill>
              </a:rPr>
              <a:t>ТЕМА:  Правильное питание и здоровье</a:t>
            </a:r>
            <a:endParaRPr lang="ru-RU" altLang="ru-RU" sz="2800" b="1" dirty="0">
              <a:solidFill>
                <a:schemeClr val="accent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887" y="2889098"/>
            <a:ext cx="4572638" cy="3429479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298638" y="210068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94726" y="2902257"/>
            <a:ext cx="6096000" cy="3416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</a:rPr>
              <a:t>Цель </a:t>
            </a:r>
            <a:r>
              <a:rPr lang="ru-RU" sz="3600" b="1" i="1" dirty="0">
                <a:solidFill>
                  <a:srgbClr val="FFFF00"/>
                </a:solidFill>
              </a:rPr>
              <a:t>проекта</a:t>
            </a:r>
            <a:r>
              <a:rPr lang="ru-RU" sz="3600" dirty="0">
                <a:solidFill>
                  <a:srgbClr val="FFFF00"/>
                </a:solidFill>
              </a:rPr>
              <a:t>: Выявить, насколько правильно и рационально питаются учащиеся нашей школы</a:t>
            </a:r>
            <a:r>
              <a:rPr lang="ru-RU" sz="3600" dirty="0" smtClean="0">
                <a:solidFill>
                  <a:srgbClr val="FFFF00"/>
                </a:solidFill>
              </a:rPr>
              <a:t>.  Выявить </a:t>
            </a:r>
            <a:r>
              <a:rPr lang="ru-RU" sz="3600" dirty="0">
                <a:solidFill>
                  <a:srgbClr val="FFFF00"/>
                </a:solidFill>
              </a:rPr>
              <a:t>недостатки и дать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val="228211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ОПРОС И АНКЕТИРОВАНИЕ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685" y="390525"/>
            <a:ext cx="3048000" cy="3028950"/>
          </a:xfrm>
        </p:spPr>
      </p:pic>
      <p:sp>
        <p:nvSpPr>
          <p:cNvPr id="5" name="Прямоугольник 4"/>
          <p:cNvSpPr/>
          <p:nvPr/>
        </p:nvSpPr>
        <p:spPr>
          <a:xfrm>
            <a:off x="343315" y="1417638"/>
            <a:ext cx="5470631" cy="31700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Опрос «Как вы завтракаете» </a:t>
            </a:r>
          </a:p>
          <a:p>
            <a:pPr>
              <a:defRPr/>
            </a:pPr>
            <a:endParaRPr lang="ru-RU" alt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Завтракал ли ты дома? </a:t>
            </a:r>
          </a:p>
          <a:p>
            <a:pPr>
              <a:defRPr/>
            </a:pPr>
            <a:endParaRPr lang="ru-RU" alt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Считаешь ли ты, что завтрак необходим? </a:t>
            </a:r>
          </a:p>
          <a:p>
            <a:pPr>
              <a:defRPr/>
            </a:pPr>
            <a:endParaRPr lang="ru-RU" alt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Был ли твой завтрак «горячим»? </a:t>
            </a:r>
          </a:p>
          <a:p>
            <a:pPr>
              <a:defRPr/>
            </a:pPr>
            <a:endParaRPr lang="ru-RU" altLang="ru-RU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Считаешь ли ты, что завтрак должен быть горячим?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370027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b="1" dirty="0"/>
              <a:t>КАК ЧАСТО В ТЕЧЕНИЕ ОДНОГО ДНЯ ВЫ ПИТАЕТЕСЬ?</a:t>
            </a:r>
            <a:r>
              <a:rPr lang="ru-RU" altLang="ru-RU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а) три раза;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б) два раза;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в) один раз. </a:t>
            </a:r>
          </a:p>
          <a:p>
            <a:endParaRPr lang="ru-RU" alt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517759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/>
              <a:t>ИЗ ЧЕГО СОСТОИТ ВАШ ЗАВТРАК?</a:t>
            </a:r>
            <a:r>
              <a:rPr lang="ru-RU" dirty="0"/>
              <a:t> </a:t>
            </a:r>
          </a:p>
          <a:p>
            <a:pPr>
              <a:defRPr/>
            </a:pPr>
            <a:r>
              <a:rPr lang="ru-RU" dirty="0"/>
              <a:t>а) из овсяной каши и какого-нибудь напитка; </a:t>
            </a:r>
          </a:p>
          <a:p>
            <a:pPr>
              <a:defRPr/>
            </a:pPr>
            <a:r>
              <a:rPr lang="ru-RU" dirty="0"/>
              <a:t>б) из жареной пищи; </a:t>
            </a:r>
          </a:p>
          <a:p>
            <a:pPr>
              <a:defRPr/>
            </a:pPr>
            <a:r>
              <a:rPr lang="ru-RU" dirty="0"/>
              <a:t>в) из одного только напитка.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95999" y="5177598"/>
            <a:ext cx="56001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latin typeface="Arial" charset="0"/>
              </a:rPr>
              <a:t> </a:t>
            </a:r>
            <a:r>
              <a:rPr lang="ru-RU" b="1" dirty="0"/>
              <a:t>КАК ЧАСТО ВЫ ЕДИТЕ СВЕЖИЕ ОВОЩИ И ФРУКТЫ, САЛАТЫ?</a:t>
            </a:r>
            <a:r>
              <a:rPr lang="ru-RU" dirty="0"/>
              <a:t> </a:t>
            </a:r>
          </a:p>
          <a:p>
            <a:pPr>
              <a:defRPr/>
            </a:pPr>
            <a:r>
              <a:rPr lang="ru-RU" dirty="0"/>
              <a:t>а) три раза в день; </a:t>
            </a:r>
          </a:p>
          <a:p>
            <a:pPr>
              <a:defRPr/>
            </a:pPr>
            <a:r>
              <a:rPr lang="ru-RU" dirty="0"/>
              <a:t>б) три-четыре раза в неделю; </a:t>
            </a:r>
          </a:p>
          <a:p>
            <a:pPr>
              <a:defRPr/>
            </a:pPr>
            <a:r>
              <a:rPr lang="ru-RU" dirty="0"/>
              <a:t>в) один раз. </a:t>
            </a:r>
          </a:p>
        </p:txBody>
      </p:sp>
    </p:spTree>
    <p:extLst>
      <p:ext uri="{BB962C8B-B14F-4D97-AF65-F5344CB8AC3E}">
        <p14:creationId xmlns:p14="http://schemas.microsoft.com/office/powerpoint/2010/main" val="409341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611" y="63879"/>
            <a:ext cx="8825659" cy="183060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 опроса:   Многие </a:t>
            </a:r>
            <a:r>
              <a:rPr lang="ru-RU" dirty="0"/>
              <a:t>дети неправильно питаются, не соблюдают режим питания. </a:t>
            </a:r>
            <a:r>
              <a:rPr lang="ru-RU" dirty="0" smtClean="0"/>
              <a:t>Как следствие: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4711615"/>
            <a:ext cx="10294181" cy="109078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РЕКОМЕНДУЮ</a:t>
            </a:r>
            <a:endParaRPr 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3253639" y="2241645"/>
            <a:ext cx="1736666" cy="1468438"/>
          </a:xfrm>
          <a:custGeom>
            <a:avLst/>
            <a:gdLst>
              <a:gd name="T0" fmla="*/ 172214070 w 21600"/>
              <a:gd name="T1" fmla="*/ 0 h 21600"/>
              <a:gd name="T2" fmla="*/ 0 w 21600"/>
              <a:gd name="T3" fmla="*/ 49914587 h 21600"/>
              <a:gd name="T4" fmla="*/ 172214070 w 21600"/>
              <a:gd name="T5" fmla="*/ 99829174 h 21600"/>
              <a:gd name="T6" fmla="*/ 230973267 w 21600"/>
              <a:gd name="T7" fmla="*/ 4991458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846 h 21600"/>
              <a:gd name="T14" fmla="*/ 20097 w 21600"/>
              <a:gd name="T15" fmla="*/ 137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105" y="0"/>
                </a:moveTo>
                <a:lnTo>
                  <a:pt x="16105" y="7846"/>
                </a:lnTo>
                <a:lnTo>
                  <a:pt x="3375" y="7846"/>
                </a:lnTo>
                <a:lnTo>
                  <a:pt x="3375" y="13754"/>
                </a:lnTo>
                <a:lnTo>
                  <a:pt x="16105" y="13754"/>
                </a:lnTo>
                <a:lnTo>
                  <a:pt x="16105" y="21600"/>
                </a:lnTo>
                <a:lnTo>
                  <a:pt x="21600" y="10800"/>
                </a:lnTo>
                <a:lnTo>
                  <a:pt x="16105" y="0"/>
                </a:lnTo>
                <a:close/>
              </a:path>
              <a:path w="21600" h="21600">
                <a:moveTo>
                  <a:pt x="1350" y="7846"/>
                </a:moveTo>
                <a:lnTo>
                  <a:pt x="1350" y="13754"/>
                </a:lnTo>
                <a:lnTo>
                  <a:pt x="2700" y="13754"/>
                </a:lnTo>
                <a:lnTo>
                  <a:pt x="2700" y="7846"/>
                </a:lnTo>
                <a:lnTo>
                  <a:pt x="1350" y="7846"/>
                </a:lnTo>
                <a:close/>
              </a:path>
              <a:path w="21600" h="21600">
                <a:moveTo>
                  <a:pt x="0" y="7846"/>
                </a:moveTo>
                <a:lnTo>
                  <a:pt x="0" y="13754"/>
                </a:lnTo>
                <a:lnTo>
                  <a:pt x="675" y="13754"/>
                </a:lnTo>
                <a:lnTo>
                  <a:pt x="675" y="7846"/>
                </a:lnTo>
                <a:lnTo>
                  <a:pt x="0" y="7846"/>
                </a:lnTo>
                <a:close/>
              </a:path>
            </a:pathLst>
          </a:custGeom>
          <a:solidFill>
            <a:schemeClr val="hlink"/>
          </a:solidFill>
          <a:ln w="9525">
            <a:round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6603645" y="1336344"/>
            <a:ext cx="3241675" cy="790575"/>
          </a:xfrm>
          <a:prstGeom prst="flowChartTerminator">
            <a:avLst/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ru-RU" altLang="ru-RU" sz="1600" b="1" dirty="0">
                <a:latin typeface="Tahoma" panose="020B0604030504040204" pitchFamily="34" charset="0"/>
              </a:rPr>
              <a:t>Потеря внимания </a:t>
            </a: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6603645" y="3779752"/>
            <a:ext cx="3241675" cy="790575"/>
          </a:xfrm>
          <a:prstGeom prst="flowChartTerminator">
            <a:avLst/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ru-RU" altLang="ru-RU" sz="1600" b="1" dirty="0">
                <a:latin typeface="Tahoma" panose="020B0604030504040204" pitchFamily="34" charset="0"/>
              </a:rPr>
              <a:t>Ухудшение памяти и 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latin typeface="Tahoma" panose="020B0604030504040204" pitchFamily="34" charset="0"/>
              </a:rPr>
              <a:t>работы мозга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111" y="2485093"/>
            <a:ext cx="3523793" cy="981541"/>
          </a:xfrm>
          <a:prstGeom prst="rect">
            <a:avLst/>
          </a:prstGeom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8795710" y="2733163"/>
            <a:ext cx="3241675" cy="790575"/>
          </a:xfrm>
          <a:prstGeom prst="flowChartTerminator">
            <a:avLst/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ru-RU" altLang="ru-RU" sz="1600" b="1" dirty="0">
                <a:latin typeface="Tahoma" panose="020B0604030504040204" pitchFamily="34" charset="0"/>
              </a:rPr>
              <a:t>Легкий доступ к вирусным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latin typeface="Tahoma" panose="020B0604030504040204" pitchFamily="34" charset="0"/>
              </a:rPr>
              <a:t>и инфекционным</a:t>
            </a:r>
          </a:p>
          <a:p>
            <a:pPr algn="ctr" eaLnBrk="1" hangingPunct="1">
              <a:defRPr/>
            </a:pPr>
            <a:r>
              <a:rPr lang="ru-RU" altLang="ru-RU" sz="1600" b="1" dirty="0">
                <a:latin typeface="Tahoma" panose="020B0604030504040204" pitchFamily="34" charset="0"/>
              </a:rPr>
              <a:t>заболеваниям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99" y="2318647"/>
            <a:ext cx="2926334" cy="1237595"/>
          </a:xfrm>
          <a:prstGeom prst="rect">
            <a:avLst/>
          </a:prstGeom>
        </p:spPr>
      </p:pic>
      <p:sp>
        <p:nvSpPr>
          <p:cNvPr id="18" name="Выгнутая вверх стрелка 17"/>
          <p:cNvSpPr/>
          <p:nvPr/>
        </p:nvSpPr>
        <p:spPr>
          <a:xfrm>
            <a:off x="4990305" y="1287953"/>
            <a:ext cx="45719" cy="20885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76570" y="4518345"/>
            <a:ext cx="80595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Необходимо было провести беседу на данную тему на  классном часе, что мы и сделали.</a:t>
            </a:r>
          </a:p>
          <a:p>
            <a:r>
              <a:rPr lang="ru-RU" sz="2000" dirty="0"/>
              <a:t> Нами были составлены и распространены среди родителей учащихся нашего класса практические рекомендации по правильному питанию.</a:t>
            </a:r>
          </a:p>
        </p:txBody>
      </p:sp>
    </p:spTree>
    <p:extLst>
      <p:ext uri="{BB962C8B-B14F-4D97-AF65-F5344CB8AC3E}">
        <p14:creationId xmlns:p14="http://schemas.microsoft.com/office/powerpoint/2010/main" val="367977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7982" y="624110"/>
            <a:ext cx="9566629" cy="12808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Критерии  эффективности  организации  основного (горячего)  питания 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 МБОУ СОШ пос. Хурмули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3641" y="2594295"/>
            <a:ext cx="96214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Охват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учащихся  основным  (горячим)  питанием  должен  составлять  не  менее  80%  от  общего  контингента  учащихся.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 рекламаций,  жалоб  и  замечаний  по  организации  основного  (горячего)  питания  учащихся  со  стороны  учащихся,  родителей (иных  законных  представителей)  и  педагогов.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64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423" y="0"/>
            <a:ext cx="8911687" cy="128089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 обеда (завтрака)  не  должна    превышать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0.5%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величины  прожиточного  минимума,  установленного  Правительством  Хабаровского  края.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(13 313 рублей),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2052" name="Picture 4" descr="Картинки по запросу картинки недовольного человек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442" y="1160060"/>
            <a:ext cx="3607557" cy="51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hurmuly.ru/files/rukovoditeli/Scan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75" y="1297254"/>
            <a:ext cx="5445456" cy="68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317765" y="1528549"/>
            <a:ext cx="4313864" cy="3777622"/>
          </a:xfrm>
        </p:spPr>
        <p:txBody>
          <a:bodyPr/>
          <a:lstStyle/>
          <a:p>
            <a:r>
              <a:rPr lang="ru-RU" b="1" dirty="0" err="1"/>
              <a:t>Бернотас</a:t>
            </a:r>
            <a:r>
              <a:rPr lang="ru-RU" b="1" dirty="0"/>
              <a:t> </a:t>
            </a:r>
            <a:br>
              <a:rPr lang="ru-RU" b="1" dirty="0"/>
            </a:br>
            <a:r>
              <a:rPr lang="ru-RU" b="1" dirty="0"/>
              <a:t>Владимир </a:t>
            </a:r>
            <a:br>
              <a:rPr lang="ru-RU" b="1" dirty="0"/>
            </a:br>
            <a:r>
              <a:rPr lang="ru-RU" b="1" dirty="0" err="1"/>
              <a:t>Антанасович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Глава </a:t>
            </a:r>
            <a:r>
              <a:rPr lang="ru-RU" dirty="0" err="1"/>
              <a:t>Хурмулинского</a:t>
            </a:r>
            <a:r>
              <a:rPr lang="ru-RU" dirty="0"/>
              <a:t> сельского поселения</a:t>
            </a:r>
          </a:p>
        </p:txBody>
      </p:sp>
      <p:pic>
        <p:nvPicPr>
          <p:cNvPr id="2056" name="Picture 8" descr="Старков Виктор Николаеви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23" y="1909235"/>
            <a:ext cx="2811438" cy="384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68497" y="6211669"/>
            <a:ext cx="3546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Старков Виктор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rPr>
              <a:t>Николаевич</a:t>
            </a:r>
          </a:p>
          <a:p>
            <a:r>
              <a:rPr lang="ru-RU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 Глава Солнечного района</a:t>
            </a:r>
            <a:endParaRPr lang="ru-RU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9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283060"/>
            <a:ext cx="10353761" cy="1325563"/>
          </a:xfrm>
        </p:spPr>
        <p:txBody>
          <a:bodyPr/>
          <a:lstStyle/>
          <a:p>
            <a:r>
              <a:rPr lang="ru-RU" altLang="ru-RU" dirty="0"/>
              <a:t>Хочешь есть – уважай ШЕФА 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8522"/>
            <a:ext cx="3428078" cy="495299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12" y="1768522"/>
            <a:ext cx="3627315" cy="508947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768522"/>
            <a:ext cx="4115990" cy="508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1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1980" y="296562"/>
            <a:ext cx="8911687" cy="2569467"/>
          </a:xfrm>
        </p:spPr>
        <p:txBody>
          <a:bodyPr>
            <a:noAutofit/>
          </a:bodyPr>
          <a:lstStyle/>
          <a:p>
            <a:r>
              <a:rPr lang="ru-RU" altLang="ru-RU" sz="2000" b="1" i="1" dirty="0" smtClean="0">
                <a:solidFill>
                  <a:schemeClr val="accent2"/>
                </a:solidFill>
              </a:rPr>
              <a:t>Объектом </a:t>
            </a:r>
            <a:r>
              <a:rPr lang="ru-RU" altLang="ru-RU" sz="2000" b="1" i="1" dirty="0">
                <a:solidFill>
                  <a:schemeClr val="accent2"/>
                </a:solidFill>
              </a:rPr>
              <a:t>исследования было меню школьной </a:t>
            </a:r>
            <a:r>
              <a:rPr lang="ru-RU" altLang="ru-RU" sz="2000" b="1" i="1" dirty="0" smtClean="0">
                <a:solidFill>
                  <a:schemeClr val="accent2"/>
                </a:solidFill>
              </a:rPr>
              <a:t>столовой</a:t>
            </a:r>
            <a:br>
              <a:rPr lang="ru-RU" altLang="ru-RU" sz="2000" b="1" i="1" dirty="0" smtClean="0">
                <a:solidFill>
                  <a:schemeClr val="accent2"/>
                </a:solidFill>
              </a:rPr>
            </a:br>
            <a:r>
              <a:rPr lang="ru-RU" altLang="ru-RU" sz="2000" dirty="0" smtClean="0"/>
              <a:t> </a:t>
            </a:r>
            <a:r>
              <a:rPr lang="ru-RU" sz="2000" b="1" dirty="0" smtClean="0"/>
              <a:t>Рекомендуемая </a:t>
            </a:r>
            <a:r>
              <a:rPr lang="ru-RU" sz="2000" b="1" dirty="0"/>
              <a:t>форма </a:t>
            </a:r>
            <a:r>
              <a:rPr lang="ru-RU" sz="2000" dirty="0"/>
              <a:t>составления примерного меню и пищевой  ценности приготовляемых блюд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Сезон: осенне-зимний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209266" y="2316982"/>
          <a:ext cx="11982734" cy="17637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1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9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6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5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5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56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08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56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56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6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56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56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561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6648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6648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7922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N </a:t>
                      </a:r>
                      <a:r>
                        <a:rPr lang="ru-RU" sz="1200" dirty="0" err="1">
                          <a:effectLst/>
                        </a:rPr>
                        <a:t>рец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Прием пищи, наименование блюда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Масса порции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Пищевые вещества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(г)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Энергетическая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ценность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(ккал)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Витамины (мг)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Минеральные вещества (мг)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Са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Mg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Fe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460" y="4702276"/>
            <a:ext cx="3676207" cy="2392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66" y="4630334"/>
            <a:ext cx="3298222" cy="2536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4080683"/>
            <a:ext cx="3941075" cy="308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Меню школьной столовой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1935921"/>
            <a:ext cx="4152900" cy="4762500"/>
          </a:xfrm>
        </p:spPr>
      </p:pic>
      <p:sp>
        <p:nvSpPr>
          <p:cNvPr id="3" name="Прямоугольник 2"/>
          <p:cNvSpPr/>
          <p:nvPr/>
        </p:nvSpPr>
        <p:spPr>
          <a:xfrm>
            <a:off x="1498600" y="1714500"/>
            <a:ext cx="3784600" cy="2374900"/>
          </a:xfrm>
          <a:prstGeom prst="rect">
            <a:avLst/>
          </a:prstGeom>
          <a:solidFill>
            <a:schemeClr val="accent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Есть над чем подумать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7018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9" y="1415028"/>
            <a:ext cx="6241816" cy="1342239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Ответственная за организацию питания в школе:</a:t>
            </a: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Татанова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Светлана </a:t>
            </a:r>
            <a:r>
              <a:rPr lang="ru-RU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Анатольвна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Школьная столовая рассчитана на 140 мест.</a:t>
            </a: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 работы школьной столовой:</a:t>
            </a:r>
            <a:b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понедельник – пятница с 9.00 до 16.00 час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399" y="2321169"/>
            <a:ext cx="6799432" cy="3967089"/>
          </a:xfrm>
        </p:spPr>
        <p:txBody>
          <a:bodyPr>
            <a:normAutofit/>
          </a:bodyPr>
          <a:lstStyle/>
          <a:p>
            <a:pPr algn="l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Столовая обеспечивает горячим питанием учащихся и сотрудников школы за наличный расчет по ценам согласно меню. По безналичному расчету кормят детей из малоимущих и многодетных семей.</a:t>
            </a:r>
          </a:p>
          <a:p>
            <a:pPr algn="l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Бесплатное питание предоставляется согласно решению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предоставлении бесплатного питания отдельным категориям учащихся в муниципальных общеобразовательных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учреждениях»</a:t>
            </a:r>
          </a:p>
          <a:p>
            <a:pPr algn="l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предоставления бесплатного питания с 1 сентября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следующая:</a:t>
            </a:r>
          </a:p>
          <a:p>
            <a:pPr algn="l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учащихся ступени основного общего, среднего (полного) общего образования – на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сумму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47.67руб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день на одного учащегося.</a:t>
            </a:r>
          </a:p>
          <a:p>
            <a:pPr algn="l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06854" y="1415029"/>
            <a:ext cx="27096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 приема пищи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учащимися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одноразового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горячего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питания: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ступени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09.40 – 09.55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ступени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10.45 – 11.05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11.50 – 12.05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13.45 – 14.05</a:t>
            </a:r>
          </a:p>
        </p:txBody>
      </p:sp>
    </p:spTree>
    <p:extLst>
      <p:ext uri="{BB962C8B-B14F-4D97-AF65-F5344CB8AC3E}">
        <p14:creationId xmlns:p14="http://schemas.microsoft.com/office/powerpoint/2010/main" val="178717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8740" y="96759"/>
            <a:ext cx="11313994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  И   ПОРЯДОК   ПРЕДОСТАВЛЕНИЯ  БЕСПЛАТНОГО  ПИТАНИЯ.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предоставления бесплатного  питания  необходимы  следующие  документы: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     Заявление.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    Копия  свидетельства  о  рождении  учащегося.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    Копия  пенсионного  удостоверения  одного  либо  обоих  родителей.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     Копия  справки  об  установлении  инвалидности  одного  либо  обоих  родителей.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     Копии  свидетельств  о  рождении  всех  детей,  в  случае  предоставления  б/п  учащимся  из  многодетных  семей.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     Копию  справки  об  установлении  инвалидности  учащегося.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Бесплатное  питание  предоставляется  учащимся: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·         где  один  или  оба  родителя  являются  пенсионерами  по  старости,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·          где  один  или  оба  родителя  являются  инвалидами  1,  2  группы; 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·         из  многодетных  семей;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·         детям  -  инвалидам,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·         учащимся  из  семей  в  социально  опасном  положении.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61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1128" y="232011"/>
            <a:ext cx="9632010" cy="131018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                              </a:t>
            </a:r>
            <a:r>
              <a:rPr lang="ru-RU" sz="4000" dirty="0" smtClean="0"/>
              <a:t>НАЙДИТЕ  ТРИ  ОТЛИЧИЯ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3"/>
          </p:nvPr>
        </p:nvSpPr>
        <p:spPr>
          <a:xfrm>
            <a:off x="1201003" y="1529546"/>
            <a:ext cx="10472942" cy="749630"/>
          </a:xfrm>
        </p:spPr>
        <p:txBody>
          <a:bodyPr/>
          <a:lstStyle/>
          <a:p>
            <a:r>
              <a:rPr lang="ru-RU" sz="2800" dirty="0" smtClean="0"/>
              <a:t>Школа №2  Солнечный                                                        </a:t>
            </a:r>
            <a:r>
              <a:rPr lang="ru-RU" sz="2400" dirty="0" smtClean="0"/>
              <a:t>пос. Хурмули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856" y="2668136"/>
            <a:ext cx="4026089" cy="41898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38" y="2668136"/>
            <a:ext cx="6988084" cy="418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1492" y="-314679"/>
            <a:ext cx="9144000" cy="2387600"/>
          </a:xfrm>
        </p:spPr>
        <p:txBody>
          <a:bodyPr/>
          <a:lstStyle/>
          <a:p>
            <a:r>
              <a:rPr lang="ru-RU" sz="4800" dirty="0" smtClean="0"/>
              <a:t> </a:t>
            </a:r>
            <a:r>
              <a:rPr lang="ru-RU" sz="4800" dirty="0"/>
              <a:t>Р</a:t>
            </a:r>
            <a:r>
              <a:rPr lang="ru-RU" sz="4800" dirty="0" smtClean="0"/>
              <a:t>абота проведена под лозунгом: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4570" y="2604866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ru-RU" altLang="ru-RU" sz="4800" dirty="0" smtClean="0">
                <a:solidFill>
                  <a:srgbClr val="0000FF"/>
                </a:solidFill>
              </a:rPr>
              <a:t>«Ваше здоровье </a:t>
            </a:r>
          </a:p>
          <a:p>
            <a:pPr algn="l"/>
            <a:r>
              <a:rPr lang="ru-RU" altLang="ru-RU" sz="4800" dirty="0" smtClean="0">
                <a:solidFill>
                  <a:srgbClr val="0000FF"/>
                </a:solidFill>
              </a:rPr>
              <a:t>в ваших руках!».</a:t>
            </a:r>
            <a:r>
              <a:rPr lang="ru-RU" altLang="ru-RU" sz="4800" dirty="0" smtClean="0"/>
              <a:t>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868" y="2604866"/>
            <a:ext cx="5077065" cy="41077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7245" y="4260628"/>
            <a:ext cx="46764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i="1" dirty="0"/>
              <a:t> </a:t>
            </a:r>
            <a:r>
              <a:rPr lang="ru-RU" altLang="ru-RU" sz="2400" i="1" dirty="0"/>
              <a:t>Ещё афинский философ Сократ  (470 - 399 до н.э.) сказал:</a:t>
            </a:r>
            <a:r>
              <a:rPr lang="ru-RU" altLang="ru-RU" sz="2400" dirty="0"/>
              <a:t> </a:t>
            </a:r>
            <a:r>
              <a:rPr lang="ru-RU" altLang="ru-RU" sz="2400" b="1" dirty="0"/>
              <a:t>«Мы живем не для того, чтобы есть, а едим для того, чтобы жить</a:t>
            </a:r>
            <a:r>
              <a:rPr lang="ru-RU" altLang="ru-RU" b="1" dirty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4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1737815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Несмотря на определенный положительный опыт в организации питания </a:t>
            </a:r>
            <a:r>
              <a:rPr lang="ru-RU" sz="2800" dirty="0" smtClean="0"/>
              <a:t>существует </a:t>
            </a:r>
            <a:r>
              <a:rPr lang="ru-RU" sz="2800" dirty="0"/>
              <a:t>ряд проблем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0436" y="2224994"/>
            <a:ext cx="9784993" cy="418945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отмечается </a:t>
            </a:r>
            <a:r>
              <a:rPr lang="ru-RU" dirty="0"/>
              <a:t>тенденция к замене горячего питания магазинной продукцией (чипсы, конфеты газированные напитки), особенно в старших классах.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т.к</a:t>
            </a:r>
            <a:r>
              <a:rPr lang="ru-RU" dirty="0"/>
              <a:t>. стоимость завтрака и обеда  составляет </a:t>
            </a:r>
            <a:r>
              <a:rPr lang="ru-RU" dirty="0" smtClean="0"/>
              <a:t>более 80 </a:t>
            </a:r>
            <a:r>
              <a:rPr lang="ru-RU" dirty="0"/>
              <a:t>руб.,  стоимость готовых блюд не укладывается в  данную сумму,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Отсутствует  </a:t>
            </a:r>
            <a:r>
              <a:rPr lang="ru-RU" dirty="0"/>
              <a:t>кулера для питьевой воды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н</a:t>
            </a:r>
            <a:r>
              <a:rPr lang="ru-RU" dirty="0" smtClean="0"/>
              <a:t>ет возможности высушить (вытереть ) руки перед приемом пищи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низкая </a:t>
            </a:r>
            <a:r>
              <a:rPr lang="ru-RU" dirty="0"/>
              <a:t>родительская платежеспособность 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Нет возможности приобретать свежие молочные продукты непосредственно в посёлке;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Практически нет свежевыпеченной продукции, несмотря на наличие оборудования.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 меню школьника мало зелени.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05500" y="1872207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В апреле 2015 года власти КНР сообщили о масштабном загрязнении сельскохозяйственных угодий страны. Согласно данным Министерства охраны окружающей среды Китая, почти пятая часть пахотной земли страны загрязнена тяжелыми металлами. Чиновники отметили, что общие итоги исследования «неутешительны». Немецкое издание </a:t>
            </a:r>
            <a:r>
              <a:rPr lang="ru-RU" sz="2400" dirty="0" err="1" smtClean="0"/>
              <a:t>Die</a:t>
            </a:r>
            <a:r>
              <a:rPr lang="ru-RU" sz="2400" dirty="0" smtClean="0"/>
              <a:t> </a:t>
            </a:r>
            <a:r>
              <a:rPr lang="ru-RU" sz="2400" dirty="0" err="1" smtClean="0"/>
              <a:t>Welt</a:t>
            </a:r>
            <a:r>
              <a:rPr lang="ru-RU" sz="2400" dirty="0" smtClean="0"/>
              <a:t> в апреле 2013 года называло еще более катастрофическую цифру загрязненных почв Китая — 70 %.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85" y="2149395"/>
            <a:ext cx="4834767" cy="47086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28382" y="821681"/>
            <a:ext cx="8031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При отсутствии российских экологически чистых овощей </a:t>
            </a:r>
          </a:p>
          <a:p>
            <a:r>
              <a:rPr lang="ru-RU" dirty="0" smtClean="0"/>
              <a:t> столовая вынуждена закупать  накаченные </a:t>
            </a:r>
            <a:r>
              <a:rPr lang="ru-RU" dirty="0"/>
              <a:t>химией </a:t>
            </a:r>
            <a:r>
              <a:rPr lang="ru-RU" dirty="0" smtClean="0"/>
              <a:t>овощи </a:t>
            </a:r>
            <a:r>
              <a:rPr lang="ru-RU" dirty="0"/>
              <a:t>из Китая</a:t>
            </a:r>
          </a:p>
        </p:txBody>
      </p:sp>
    </p:spTree>
    <p:extLst>
      <p:ext uri="{BB962C8B-B14F-4D97-AF65-F5344CB8AC3E}">
        <p14:creationId xmlns:p14="http://schemas.microsoft.com/office/powerpoint/2010/main" val="345099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02464" y="265009"/>
            <a:ext cx="1150756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Блюда из овощей урожая прошлого года (капуста, репчатый лук, корнеплоды), не прошедших тепловую обработку, могут включаться в рацион питания учащихся   только в период до 01 марта.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3795" y="1529250"/>
            <a:ext cx="4879199" cy="543471"/>
          </a:xfrm>
        </p:spPr>
        <p:txBody>
          <a:bodyPr/>
          <a:lstStyle/>
          <a:p>
            <a:r>
              <a:rPr lang="ru-RU" dirty="0" smtClean="0"/>
              <a:t>Последствие 90х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4" y="2072720"/>
            <a:ext cx="3714694" cy="490128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792992" y="1085409"/>
            <a:ext cx="6217037" cy="1196206"/>
          </a:xfrm>
        </p:spPr>
        <p:txBody>
          <a:bodyPr/>
          <a:lstStyle/>
          <a:p>
            <a:r>
              <a:rPr lang="ru-RU" sz="1800" dirty="0" smtClean="0"/>
              <a:t>Чтобы обеспечить свежей, экологически чистой продукцией школьную столовую (как это было не так давно) необходимо восстановить теплицу</a:t>
            </a:r>
          </a:p>
        </p:txBody>
      </p:sp>
      <p:pic>
        <p:nvPicPr>
          <p:cNvPr id="11" name="Picture 6" descr="Картинки по запросу тЕПЛИЦЫ КАРТИНКИ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685" y="2500276"/>
            <a:ext cx="2524125" cy="291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артинки по запросу тЕПЛИЦЫ КАРТИН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178" y="2500276"/>
            <a:ext cx="4129822" cy="41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690" y="4566786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4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2011362"/>
          </a:xfrm>
        </p:spPr>
        <p:txBody>
          <a:bodyPr/>
          <a:lstStyle/>
          <a:p>
            <a:pPr eaLnBrk="1" hangingPunct="1"/>
            <a:r>
              <a:rPr lang="ru-RU" altLang="ru-RU" sz="4000" i="1" dirty="0">
                <a:solidFill>
                  <a:srgbClr val="FF0000"/>
                </a:solidFill>
              </a:rPr>
              <a:t>Анализ школьного меню позволил сделать следующие выводы: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64024" y="2100026"/>
            <a:ext cx="11450472" cy="3992562"/>
          </a:xfrm>
        </p:spPr>
        <p:txBody>
          <a:bodyPr>
            <a:noAutofit/>
          </a:bodyPr>
          <a:lstStyle/>
          <a:p>
            <a:pPr marL="609600" indent="-609600">
              <a:lnSpc>
                <a:spcPct val="80000"/>
              </a:lnSpc>
            </a:pPr>
            <a:r>
              <a:rPr lang="ru-RU" altLang="ru-RU" sz="2400" i="1" dirty="0">
                <a:effectLst/>
              </a:rPr>
              <a:t>Первый прием пищи — завтрак — составляет около 20% суточной калорийности, что является на 5% меньше нормы.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2400" i="1" dirty="0">
                <a:effectLst/>
              </a:rPr>
              <a:t>Второй прием пищи – обед – составляет около  30-35 %  суточной калорийности, что является на  5-10 % больше нормы.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2400" i="1" dirty="0">
                <a:solidFill>
                  <a:srgbClr val="FFFF00"/>
                </a:solidFill>
                <a:effectLst/>
              </a:rPr>
              <a:t>Белка школьное меню содержит около 50% от нормы, следовательно, дома для сбалансированного питания школьники должны включать в меню ужина и полдника  мясные, рыбные, молочные, яичные и творожные блюда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2400" i="1" dirty="0">
                <a:effectLst/>
              </a:rPr>
              <a:t>Углеводов меню содержит около 50 %,  что соответствует норме.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2400" i="1" dirty="0">
                <a:effectLst/>
              </a:rPr>
              <a:t>Жиры содержатся в соответствии с требованиями рационального питания  (около 50</a:t>
            </a:r>
            <a:r>
              <a:rPr lang="ru-RU" altLang="ru-RU" sz="2400" i="1" dirty="0" smtClean="0">
                <a:effectLst/>
              </a:rPr>
              <a:t>%).</a:t>
            </a:r>
          </a:p>
          <a:p>
            <a:pPr marL="609600" indent="-609600">
              <a:lnSpc>
                <a:spcPct val="80000"/>
              </a:lnSpc>
            </a:pPr>
            <a:r>
              <a:rPr lang="ru-RU" altLang="ru-RU" sz="2400" i="1" dirty="0" smtClean="0">
                <a:effectLst/>
              </a:rPr>
              <a:t>Необходимо привести форму меню в соответствии с рекомендуемой</a:t>
            </a:r>
            <a:endParaRPr lang="ru-RU" altLang="ru-RU" sz="240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77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 i="1" dirty="0"/>
              <a:t>СПИСОК ЛИТЕРАТУРЫ</a:t>
            </a:r>
          </a:p>
        </p:txBody>
      </p:sp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4872038" y="1600200"/>
            <a:ext cx="533876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442913" indent="-4413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12825" algn="l"/>
                <a:tab pos="1927225" algn="l"/>
                <a:tab pos="2841625" algn="l"/>
                <a:tab pos="3756025" algn="l"/>
                <a:tab pos="4670425" algn="l"/>
                <a:tab pos="5584825" algn="l"/>
                <a:tab pos="6499225" algn="l"/>
                <a:tab pos="7413625" algn="l"/>
                <a:tab pos="8328025" algn="l"/>
                <a:tab pos="9242425" algn="l"/>
                <a:tab pos="1015682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12825" algn="l"/>
                <a:tab pos="1927225" algn="l"/>
                <a:tab pos="2841625" algn="l"/>
                <a:tab pos="3756025" algn="l"/>
                <a:tab pos="4670425" algn="l"/>
                <a:tab pos="5584825" algn="l"/>
                <a:tab pos="6499225" algn="l"/>
                <a:tab pos="7413625" algn="l"/>
                <a:tab pos="8328025" algn="l"/>
                <a:tab pos="9242425" algn="l"/>
                <a:tab pos="1015682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12825" algn="l"/>
                <a:tab pos="1927225" algn="l"/>
                <a:tab pos="2841625" algn="l"/>
                <a:tab pos="3756025" algn="l"/>
                <a:tab pos="4670425" algn="l"/>
                <a:tab pos="5584825" algn="l"/>
                <a:tab pos="6499225" algn="l"/>
                <a:tab pos="7413625" algn="l"/>
                <a:tab pos="8328025" algn="l"/>
                <a:tab pos="9242425" algn="l"/>
                <a:tab pos="101568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12825" algn="l"/>
                <a:tab pos="1927225" algn="l"/>
                <a:tab pos="2841625" algn="l"/>
                <a:tab pos="3756025" algn="l"/>
                <a:tab pos="4670425" algn="l"/>
                <a:tab pos="5584825" algn="l"/>
                <a:tab pos="6499225" algn="l"/>
                <a:tab pos="7413625" algn="l"/>
                <a:tab pos="8328025" algn="l"/>
                <a:tab pos="9242425" algn="l"/>
                <a:tab pos="101568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12825" algn="l"/>
                <a:tab pos="1927225" algn="l"/>
                <a:tab pos="2841625" algn="l"/>
                <a:tab pos="3756025" algn="l"/>
                <a:tab pos="4670425" algn="l"/>
                <a:tab pos="5584825" algn="l"/>
                <a:tab pos="6499225" algn="l"/>
                <a:tab pos="7413625" algn="l"/>
                <a:tab pos="8328025" algn="l"/>
                <a:tab pos="9242425" algn="l"/>
                <a:tab pos="101568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12825" algn="l"/>
                <a:tab pos="1927225" algn="l"/>
                <a:tab pos="2841625" algn="l"/>
                <a:tab pos="3756025" algn="l"/>
                <a:tab pos="4670425" algn="l"/>
                <a:tab pos="5584825" algn="l"/>
                <a:tab pos="6499225" algn="l"/>
                <a:tab pos="7413625" algn="l"/>
                <a:tab pos="8328025" algn="l"/>
                <a:tab pos="9242425" algn="l"/>
                <a:tab pos="101568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12825" algn="l"/>
                <a:tab pos="1927225" algn="l"/>
                <a:tab pos="2841625" algn="l"/>
                <a:tab pos="3756025" algn="l"/>
                <a:tab pos="4670425" algn="l"/>
                <a:tab pos="5584825" algn="l"/>
                <a:tab pos="6499225" algn="l"/>
                <a:tab pos="7413625" algn="l"/>
                <a:tab pos="8328025" algn="l"/>
                <a:tab pos="9242425" algn="l"/>
                <a:tab pos="101568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12825" algn="l"/>
                <a:tab pos="1927225" algn="l"/>
                <a:tab pos="2841625" algn="l"/>
                <a:tab pos="3756025" algn="l"/>
                <a:tab pos="4670425" algn="l"/>
                <a:tab pos="5584825" algn="l"/>
                <a:tab pos="6499225" algn="l"/>
                <a:tab pos="7413625" algn="l"/>
                <a:tab pos="8328025" algn="l"/>
                <a:tab pos="9242425" algn="l"/>
                <a:tab pos="101568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12825" algn="l"/>
                <a:tab pos="1927225" algn="l"/>
                <a:tab pos="2841625" algn="l"/>
                <a:tab pos="3756025" algn="l"/>
                <a:tab pos="4670425" algn="l"/>
                <a:tab pos="5584825" algn="l"/>
                <a:tab pos="6499225" algn="l"/>
                <a:tab pos="7413625" algn="l"/>
                <a:tab pos="8328025" algn="l"/>
                <a:tab pos="9242425" algn="l"/>
                <a:tab pos="101568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450"/>
              </a:spcBef>
              <a:buClrTx/>
            </a:pPr>
            <a:r>
              <a:rPr lang="ru-RU" altLang="ru-RU" sz="1800" dirty="0"/>
              <a:t>1. </a:t>
            </a:r>
            <a:r>
              <a:rPr lang="ru-RU" altLang="ru-RU" sz="1800" b="1" i="1" dirty="0"/>
              <a:t>Батурин А.К., Каганов Б.С., </a:t>
            </a:r>
            <a:r>
              <a:rPr lang="ru-RU" altLang="ru-RU" sz="1800" b="1" i="1" dirty="0" err="1"/>
              <a:t>Шарафетдинов</a:t>
            </a:r>
            <a:r>
              <a:rPr lang="ru-RU" altLang="ru-RU" sz="1800" b="1" i="1" dirty="0"/>
              <a:t> Х.Х. Питание подростков: сов-ременные взгляды и практические рекомендации. М., 2006 г., 54 с.</a:t>
            </a:r>
          </a:p>
          <a:p>
            <a:pPr>
              <a:lnSpc>
                <a:spcPct val="80000"/>
              </a:lnSpc>
              <a:spcBef>
                <a:spcPts val="450"/>
              </a:spcBef>
              <a:buClrTx/>
            </a:pPr>
            <a:r>
              <a:rPr lang="ru-RU" altLang="ru-RU" sz="1800" b="1" i="1" dirty="0"/>
              <a:t>2. </a:t>
            </a:r>
            <a:r>
              <a:rPr lang="ru-RU" altLang="ru-RU" sz="1800" b="1" i="1" dirty="0" err="1"/>
              <a:t>Гребешева</a:t>
            </a:r>
            <a:r>
              <a:rPr lang="ru-RU" altLang="ru-RU" sz="1800" b="1" i="1" dirty="0"/>
              <a:t> И.И., Ваш ребенок. Медицина. 2008</a:t>
            </a:r>
          </a:p>
          <a:p>
            <a:pPr>
              <a:lnSpc>
                <a:spcPct val="80000"/>
              </a:lnSpc>
              <a:spcBef>
                <a:spcPts val="450"/>
              </a:spcBef>
              <a:buClrTx/>
            </a:pPr>
            <a:r>
              <a:rPr lang="ru-RU" altLang="ru-RU" sz="1800" b="1" i="1" dirty="0"/>
              <a:t>3. Как быть здоровым. (Из зарубежного опыта обучения принципам здорового образа жизни) Москва. Медицина. 1990.</a:t>
            </a:r>
          </a:p>
          <a:p>
            <a:pPr>
              <a:lnSpc>
                <a:spcPct val="80000"/>
              </a:lnSpc>
              <a:spcBef>
                <a:spcPts val="450"/>
              </a:spcBef>
              <a:buClrTx/>
            </a:pPr>
            <a:r>
              <a:rPr lang="ru-RU" altLang="ru-RU" sz="1800" b="1" i="1" dirty="0"/>
              <a:t>4. Книга о вкусной и здоровой пище. Издание 8-е. Под ред. академика АМН СССР А. А. Покровского. - М.: “Легкая и пищевая промышленность”, 1999 </a:t>
            </a:r>
          </a:p>
          <a:p>
            <a:pPr>
              <a:lnSpc>
                <a:spcPct val="80000"/>
              </a:lnSpc>
              <a:spcBef>
                <a:spcPts val="450"/>
              </a:spcBef>
              <a:buClrTx/>
            </a:pPr>
            <a:r>
              <a:rPr lang="ru-RU" altLang="ru-RU" sz="1800" b="1" i="1" dirty="0"/>
              <a:t>5. Матюхина З. П. Основы физиологии питания, гигиены и санитарии. -- М.: ИГПО; Изд. центр “Академия”, 1999</a:t>
            </a:r>
          </a:p>
          <a:p>
            <a:pPr>
              <a:lnSpc>
                <a:spcPct val="80000"/>
              </a:lnSpc>
              <a:spcBef>
                <a:spcPts val="450"/>
              </a:spcBef>
              <a:buClrTx/>
            </a:pPr>
            <a:r>
              <a:rPr lang="ru-RU" altLang="ru-RU" sz="1800" b="1" i="1" dirty="0"/>
              <a:t>6.  Мокшанина И. М., Коган П. Я. и др. Организация питания школьников. - М.: Экономика, 2001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ru-RU" altLang="ru-RU" sz="1800" b="1" i="1" dirty="0"/>
          </a:p>
        </p:txBody>
      </p:sp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9" y="4214813"/>
            <a:ext cx="6492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2424114"/>
            <a:ext cx="6477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5588000"/>
            <a:ext cx="73025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5654676"/>
            <a:ext cx="6477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3346450"/>
            <a:ext cx="649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558925"/>
            <a:ext cx="64928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6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6" y="6376989"/>
            <a:ext cx="6445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008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287516"/>
            <a:ext cx="11504612" cy="2613025"/>
          </a:xfrm>
        </p:spPr>
        <p:txBody>
          <a:bodyPr anchor="b" anchorCtr="1"/>
          <a:lstStyle/>
          <a:p>
            <a:pPr eaLnBrk="1" hangingPunct="1"/>
            <a:r>
              <a:rPr lang="ru-RU" altLang="ru-RU" sz="3600" dirty="0">
                <a:solidFill>
                  <a:schemeClr val="tx1"/>
                </a:solidFill>
              </a:rPr>
              <a:t>«Здоровье выпрашивают себе люди у богов,</a:t>
            </a:r>
            <a:br>
              <a:rPr lang="ru-RU" altLang="ru-RU" sz="3600" dirty="0">
                <a:solidFill>
                  <a:schemeClr val="tx1"/>
                </a:solidFill>
              </a:rPr>
            </a:br>
            <a:r>
              <a:rPr lang="ru-RU" altLang="ru-RU" sz="3600" dirty="0">
                <a:solidFill>
                  <a:schemeClr val="tx1"/>
                </a:solidFill>
              </a:rPr>
              <a:t>но то, что в их собственной власти – сохранить его, об этом они не задумываются»</a:t>
            </a:r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7728542" y="4288560"/>
            <a:ext cx="3671887" cy="1223962"/>
          </a:xfrm>
        </p:spPr>
        <p:txBody>
          <a:bodyPr/>
          <a:lstStyle/>
          <a:p>
            <a:pPr marL="0" indent="0" algn="r">
              <a:buNone/>
            </a:pPr>
            <a:r>
              <a:rPr lang="ru-RU" altLang="ru-RU" dirty="0" err="1" smtClean="0"/>
              <a:t>Демокрит</a:t>
            </a:r>
            <a:endParaRPr lang="ru-RU" altLang="ru-RU" dirty="0" smtClean="0"/>
          </a:p>
          <a:p>
            <a:pPr marL="0" indent="0" algn="r">
              <a:buNone/>
            </a:pPr>
            <a:r>
              <a:rPr lang="ru-RU" altLang="ru-RU" dirty="0" smtClean="0"/>
              <a:t>460-370 гг. до н. э.</a:t>
            </a:r>
          </a:p>
        </p:txBody>
      </p:sp>
      <p:pic>
        <p:nvPicPr>
          <p:cNvPr id="102407" name="Picture 7" descr="Демокри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63" y="173534"/>
            <a:ext cx="2903988" cy="312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188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  <p:bldP spid="10240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6914" y="-1"/>
            <a:ext cx="10445085" cy="141936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</a:t>
            </a:r>
            <a:r>
              <a:rPr lang="ru-RU" sz="2700" b="1" dirty="0"/>
              <a:t>Ежегодно в </a:t>
            </a:r>
            <a:r>
              <a:rPr lang="ru-RU" sz="2700" b="1" dirty="0" smtClean="0"/>
              <a:t>образовательном учреждении </a:t>
            </a:r>
            <a:r>
              <a:rPr lang="ru-RU" sz="2700" b="1" dirty="0"/>
              <a:t>осуществляются профилактические  медицинские осмотры</a:t>
            </a:r>
            <a:r>
              <a:rPr lang="ru-RU" sz="2700" dirty="0"/>
              <a:t>.  Они направлены на  выявление  ранних признаков нарушения здоровья.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1571766"/>
            <a:ext cx="7533564" cy="4271750"/>
          </a:xfrm>
        </p:spPr>
        <p:txBody>
          <a:bodyPr>
            <a:noAutofit/>
          </a:bodyPr>
          <a:lstStyle/>
          <a:p>
            <a:r>
              <a:rPr lang="ru-RU" sz="1600" dirty="0" smtClean="0"/>
              <a:t>2015году 233ребенка   </a:t>
            </a:r>
            <a:r>
              <a:rPr lang="ru-RU" sz="1600" dirty="0"/>
              <a:t>с 7 до 18 лет получали образование в </a:t>
            </a:r>
            <a:r>
              <a:rPr lang="ru-RU" sz="1600" dirty="0" smtClean="0"/>
              <a:t> образовательном учреждении, </a:t>
            </a:r>
            <a:r>
              <a:rPr lang="ru-RU" sz="1600" dirty="0"/>
              <a:t>процент охвата </a:t>
            </a:r>
            <a:r>
              <a:rPr lang="ru-RU" sz="1600" dirty="0" err="1"/>
              <a:t>профосмотрами</a:t>
            </a:r>
            <a:r>
              <a:rPr lang="ru-RU" sz="1600" dirty="0"/>
              <a:t> составил – 98,7%.  По результатам </a:t>
            </a:r>
            <a:r>
              <a:rPr lang="ru-RU" sz="1600" dirty="0" err="1"/>
              <a:t>профосмотров</a:t>
            </a:r>
            <a:r>
              <a:rPr lang="ru-RU" sz="1600" dirty="0"/>
              <a:t> выявлено, что у учащихся:</a:t>
            </a:r>
          </a:p>
          <a:p>
            <a:r>
              <a:rPr lang="ru-RU" sz="1600" dirty="0"/>
              <a:t>- на 1 месте – болезни </a:t>
            </a:r>
            <a:r>
              <a:rPr lang="ru-RU" sz="1600" dirty="0" err="1"/>
              <a:t>костно</a:t>
            </a:r>
            <a:r>
              <a:rPr lang="ru-RU" sz="1600" dirty="0"/>
              <a:t>  – мышечной системы у 34% детей;</a:t>
            </a:r>
          </a:p>
          <a:p>
            <a:r>
              <a:rPr lang="ru-RU" sz="1600" dirty="0"/>
              <a:t>- на 2 месте – болезни глаза у 16% детей;</a:t>
            </a:r>
          </a:p>
          <a:p>
            <a:r>
              <a:rPr lang="ru-RU" sz="2400" b="1" dirty="0"/>
              <a:t>- 3 место </a:t>
            </a:r>
            <a:r>
              <a:rPr lang="ru-RU" sz="1600" i="1" dirty="0">
                <a:solidFill>
                  <a:schemeClr val="tx1"/>
                </a:solidFill>
                <a:latin typeface="Arial Black" panose="020B0A04020102020204" pitchFamily="34" charset="0"/>
              </a:rPr>
              <a:t>– поделено между болезнями органов пищеварения и болезнями  эндокринной системы и составляет 12</a:t>
            </a:r>
            <a:r>
              <a:rPr lang="ru-RU" sz="16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%.</a:t>
            </a:r>
          </a:p>
          <a:p>
            <a:endParaRPr lang="ru-RU" sz="1600" dirty="0"/>
          </a:p>
          <a:p>
            <a:pPr marL="0" indent="0">
              <a:buNone/>
            </a:pPr>
            <a:r>
              <a:rPr lang="ru-RU" sz="1600" b="1" i="1" u="sng" dirty="0" smtClean="0">
                <a:solidFill>
                  <a:srgbClr val="FF0000"/>
                </a:solidFill>
              </a:rPr>
              <a:t> ВЫВОД:       - корректировать  меню;</a:t>
            </a:r>
          </a:p>
          <a:p>
            <a:pPr marL="0" indent="0">
              <a:buNone/>
            </a:pPr>
            <a:r>
              <a:rPr lang="ru-RU" sz="1600" b="1" i="1" u="sng" dirty="0" smtClean="0">
                <a:solidFill>
                  <a:srgbClr val="FF0000"/>
                </a:solidFill>
              </a:rPr>
              <a:t>                      - организовать индивидуальное питание. </a:t>
            </a:r>
          </a:p>
          <a:p>
            <a:pPr marL="0" indent="0">
              <a:buNone/>
            </a:pPr>
            <a:r>
              <a:rPr lang="ru-RU" sz="1600" b="1" i="1" u="sng" dirty="0">
                <a:solidFill>
                  <a:srgbClr val="FF0000"/>
                </a:solidFill>
              </a:rPr>
              <a:t> </a:t>
            </a:r>
            <a:r>
              <a:rPr lang="ru-RU" sz="1600" b="1" i="1" u="sng" dirty="0" smtClean="0">
                <a:solidFill>
                  <a:srgbClr val="FF0000"/>
                </a:solidFill>
              </a:rPr>
              <a:t>                     - обратить внимание родителей(законных </a:t>
            </a:r>
          </a:p>
          <a:p>
            <a:pPr marL="0" indent="0">
              <a:buNone/>
            </a:pPr>
            <a:r>
              <a:rPr lang="ru-RU" sz="1600" b="1" i="1" u="sng" dirty="0" smtClean="0">
                <a:solidFill>
                  <a:srgbClr val="FF0000"/>
                </a:solidFill>
              </a:rPr>
              <a:t>представителей)</a:t>
            </a:r>
            <a:endParaRPr lang="ru-RU" sz="1600" b="1" i="1" u="sng" dirty="0">
              <a:solidFill>
                <a:srgbClr val="FF0000"/>
              </a:solidFill>
            </a:endParaRPr>
          </a:p>
        </p:txBody>
      </p:sp>
      <p:sp>
        <p:nvSpPr>
          <p:cNvPr id="4" name="AutoShape 2" descr="Картинки по запросу картинка медик. профосмотр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AutoShape 4" descr="Картинки по запросу картинка медик. профосмотр детей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939" y="1419366"/>
            <a:ext cx="3951501" cy="4424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456" y="3942308"/>
            <a:ext cx="3239069" cy="27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ед в школьной столовой – комплексная трапеза с салатом, первым и вторым блюд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007" y="475989"/>
            <a:ext cx="6572250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инципы школьного питания рис1. на Schoolofcare.ru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5989"/>
            <a:ext cx="4279947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0010-010-Rekomenduemaja-kalorijnost-ratsiona-shkoln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25" y="4293926"/>
            <a:ext cx="6527564" cy="34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99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47775"/>
            <a:ext cx="10353761" cy="1326321"/>
          </a:xfrm>
        </p:spPr>
        <p:txBody>
          <a:bodyPr/>
          <a:lstStyle/>
          <a:p>
            <a:r>
              <a:rPr lang="ru-RU" dirty="0" smtClean="0"/>
              <a:t>Взгляд детей </a:t>
            </a:r>
            <a:br>
              <a:rPr lang="ru-RU" dirty="0" smtClean="0"/>
            </a:br>
            <a:r>
              <a:rPr lang="ru-RU" dirty="0" smtClean="0"/>
              <a:t>на меню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348860" y="5865502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176" y="2879347"/>
            <a:ext cx="6096000" cy="36656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400" b="1" dirty="0">
                <a:latin typeface="Comic Sans MS" panose="030F0702030302020204" pitchFamily="66" charset="0"/>
              </a:rPr>
              <a:t>Понедельник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блинчики с начинкой;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газированная вода;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фрукты.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>
                <a:latin typeface="Comic Sans MS" panose="030F0702030302020204" pitchFamily="66" charset="0"/>
              </a:rPr>
              <a:t>Вторник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котлета;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салат; </a:t>
            </a:r>
            <a:r>
              <a:rPr lang="ru-RU" altLang="ru-RU" sz="2400" b="1" dirty="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чай;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фрукты. </a:t>
            </a:r>
          </a:p>
          <a:p>
            <a:pPr>
              <a:lnSpc>
                <a:spcPct val="90000"/>
              </a:lnSpc>
            </a:pPr>
            <a:r>
              <a:rPr lang="ru-RU" altLang="ru-RU" sz="2400" b="1" dirty="0">
                <a:latin typeface="Comic Sans MS" panose="030F0702030302020204" pitchFamily="66" charset="0"/>
              </a:rPr>
              <a:t>Среда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йогурт;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слойка;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кофе с молоком.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65074" y="2879347"/>
            <a:ext cx="50269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latin typeface="Comic Sans MS" panose="030F0702030302020204" pitchFamily="66" charset="0"/>
              </a:rPr>
              <a:t>Четверг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пицца;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сок;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фрукты.</a:t>
            </a:r>
          </a:p>
          <a:p>
            <a:r>
              <a:rPr lang="ru-RU" altLang="ru-RU" sz="2400" b="1" dirty="0">
                <a:latin typeface="Comic Sans MS" panose="030F0702030302020204" pitchFamily="66" charset="0"/>
              </a:rPr>
              <a:t>Пятница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бутерброд (с сыром, с колбасой);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глазированный сырок;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чай.</a:t>
            </a:r>
          </a:p>
          <a:p>
            <a:r>
              <a:rPr lang="ru-RU" altLang="ru-RU" sz="2400" b="1" dirty="0">
                <a:latin typeface="Comic Sans MS" panose="030F0702030302020204" pitchFamily="66" charset="0"/>
              </a:rPr>
              <a:t>Суббота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altLang="ru-RU" dirty="0">
                <a:latin typeface="Comic Sans MS" panose="030F0702030302020204" pitchFamily="66" charset="0"/>
              </a:rPr>
              <a:t>ходим голодными, так как столовая не работает.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755" y="-3745"/>
            <a:ext cx="3613245" cy="3291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95" y="0"/>
            <a:ext cx="2697857" cy="27190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782" y="3322014"/>
            <a:ext cx="3535986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52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Бесплатное питание в школ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80" y="1555845"/>
            <a:ext cx="3822320" cy="427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59300" y="165100"/>
            <a:ext cx="702764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PT Sans"/>
              </a:rPr>
              <a:t>Современные дети очень быстро растут и развиваются</a:t>
            </a:r>
            <a:r>
              <a:rPr lang="ru-RU" sz="2400" dirty="0" smtClean="0">
                <a:solidFill>
                  <a:srgbClr val="000000"/>
                </a:solidFill>
                <a:latin typeface="PT Sans"/>
              </a:rPr>
              <a:t>. </a:t>
            </a:r>
            <a:r>
              <a:rPr lang="ru-RU" sz="2400" b="1" dirty="0" smtClean="0">
                <a:solidFill>
                  <a:srgbClr val="000000"/>
                </a:solidFill>
                <a:latin typeface="PT Sans"/>
              </a:rPr>
              <a:t>Полноценное </a:t>
            </a:r>
            <a:r>
              <a:rPr lang="ru-RU" sz="2400" b="1" dirty="0">
                <a:solidFill>
                  <a:srgbClr val="000000"/>
                </a:solidFill>
                <a:latin typeface="PT Sans"/>
              </a:rPr>
              <a:t>и качественное питание</a:t>
            </a:r>
            <a:r>
              <a:rPr lang="ru-RU" sz="2400" dirty="0">
                <a:solidFill>
                  <a:srgbClr val="000000"/>
                </a:solidFill>
                <a:latin typeface="PT Sans"/>
              </a:rPr>
              <a:t> ребенка в течение дня является залогом его успешного физического и умственного развития.</a:t>
            </a:r>
          </a:p>
          <a:p>
            <a:r>
              <a:rPr lang="ru-RU" sz="2400" dirty="0">
                <a:solidFill>
                  <a:srgbClr val="000000"/>
                </a:solidFill>
                <a:latin typeface="PT Sans"/>
              </a:rPr>
              <a:t>Закон Российской Федерации «Об образовании» (ст.37 п.1) возлагает организацию питания школьников на учебные заведения. Школьное питание регламентируется </a:t>
            </a:r>
            <a:r>
              <a:rPr lang="ru-RU" sz="2400" b="1" dirty="0">
                <a:solidFill>
                  <a:srgbClr val="000000"/>
                </a:solidFill>
                <a:latin typeface="PT Sans"/>
              </a:rPr>
              <a:t>санитарными нормами и правилами</a:t>
            </a:r>
            <a:r>
              <a:rPr lang="ru-RU" sz="2400" dirty="0">
                <a:solidFill>
                  <a:srgbClr val="000000"/>
                </a:solidFill>
                <a:latin typeface="PT Sans"/>
              </a:rPr>
              <a:t>, оно должно быть комплексным и сбалансированным, обеспечивать организм ребенка необходимыми питательными веществами, витаминами и минералами</a:t>
            </a:r>
            <a:r>
              <a:rPr lang="ru-RU" sz="2400" dirty="0" smtClean="0">
                <a:solidFill>
                  <a:srgbClr val="000000"/>
                </a:solidFill>
                <a:latin typeface="PT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699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753" y="-32570"/>
            <a:ext cx="10535620" cy="1178982"/>
          </a:xfrm>
          <a:solidFill>
            <a:srgbClr val="A50021"/>
          </a:solidFill>
        </p:spPr>
        <p:txBody>
          <a:bodyPr>
            <a:normAutofit fontScale="90000"/>
          </a:bodyPr>
          <a:lstStyle/>
          <a:p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Параметры </a:t>
            </a:r>
            <a:r>
              <a:rPr lang="ru-RU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Творческого проекта   </a:t>
            </a:r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включают в себя:</a:t>
            </a:r>
            <a:b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46292" y="1321678"/>
            <a:ext cx="779385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определение категории и количества детей, обеспечиваемых бесплатных питанием;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охват горячим питанием обучающихся в школе за счет бюджетных средств и средств родителей;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составление меню с учетом физиологической потребности детей в биологически ценных веществах;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наличие претензий к качеству и </a:t>
            </a:r>
          </a:p>
          <a:p>
            <a:r>
              <a:rPr lang="ru-RU" sz="2400" dirty="0" smtClean="0"/>
              <a:t>ассортименту питания;</a:t>
            </a:r>
          </a:p>
          <a:p>
            <a:r>
              <a:rPr lang="ru-RU" sz="2400" dirty="0" smtClean="0"/>
              <a:t>5. соблюдение нормативов и требований СанПиН 2.4.2.2821-10.</a:t>
            </a:r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4239" y="6027003"/>
            <a:ext cx="1161591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62626"/>
                </a:solidFill>
                <a:latin typeface="Tahoma" panose="020B0604030504040204" pitchFamily="34" charset="0"/>
              </a:rPr>
              <a:t>Татьяна </a:t>
            </a:r>
            <a:r>
              <a:rPr lang="ru-RU" sz="1600" dirty="0" smtClean="0">
                <a:solidFill>
                  <a:srgbClr val="262626"/>
                </a:solidFill>
                <a:latin typeface="Tahoma" panose="020B0604030504040204" pitchFamily="34" charset="0"/>
              </a:rPr>
              <a:t>Зайцева главный санитарный врач,</a:t>
            </a:r>
          </a:p>
          <a:p>
            <a:r>
              <a:rPr lang="ru-RU" sz="1600" dirty="0" smtClean="0">
                <a:solidFill>
                  <a:srgbClr val="262626"/>
                </a:solidFill>
                <a:latin typeface="Tahoma" panose="020B0604030504040204" pitchFamily="34" charset="0"/>
              </a:rPr>
              <a:t>руководитель </a:t>
            </a:r>
            <a:r>
              <a:rPr lang="ru-RU" sz="1600" dirty="0">
                <a:solidFill>
                  <a:srgbClr val="262626"/>
                </a:solidFill>
                <a:latin typeface="Tahoma" panose="020B0604030504040204" pitchFamily="34" charset="0"/>
              </a:rPr>
              <a:t>Управления Федеральной </a:t>
            </a:r>
            <a:r>
              <a:rPr lang="ru-RU" sz="1600" dirty="0" smtClean="0">
                <a:solidFill>
                  <a:srgbClr val="262626"/>
                </a:solidFill>
                <a:latin typeface="Tahoma" panose="020B0604030504040204" pitchFamily="34" charset="0"/>
              </a:rPr>
              <a:t>службы </a:t>
            </a:r>
            <a:r>
              <a:rPr lang="ru-RU" sz="1600" dirty="0">
                <a:solidFill>
                  <a:srgbClr val="262626"/>
                </a:solidFill>
                <a:latin typeface="Tahoma" panose="020B0604030504040204" pitchFamily="34" charset="0"/>
              </a:rPr>
              <a:t>по надзору в сфере </a:t>
            </a:r>
            <a:r>
              <a:rPr lang="ru-RU" sz="1600" dirty="0" smtClean="0">
                <a:solidFill>
                  <a:srgbClr val="262626"/>
                </a:solidFill>
                <a:latin typeface="Tahoma" panose="020B0604030504040204" pitchFamily="34" charset="0"/>
              </a:rPr>
              <a:t>защиты</a:t>
            </a:r>
          </a:p>
          <a:p>
            <a:r>
              <a:rPr lang="ru-RU" sz="1600" dirty="0" smtClean="0">
                <a:solidFill>
                  <a:srgbClr val="262626"/>
                </a:solidFill>
                <a:latin typeface="Tahoma" panose="020B0604030504040204" pitchFamily="34" charset="0"/>
              </a:rPr>
              <a:t> </a:t>
            </a:r>
            <a:r>
              <a:rPr lang="ru-RU" sz="1600" dirty="0">
                <a:solidFill>
                  <a:srgbClr val="262626"/>
                </a:solidFill>
                <a:latin typeface="Tahoma" panose="020B0604030504040204" pitchFamily="34" charset="0"/>
              </a:rPr>
              <a:t>прав потребителей и благополучия человека по Хабаровскому краю </a:t>
            </a:r>
            <a:r>
              <a:rPr lang="ru-RU" sz="1600" dirty="0" smtClean="0">
                <a:solidFill>
                  <a:srgbClr val="262626"/>
                </a:solidFill>
                <a:latin typeface="Tahoma" panose="020B0604030504040204" pitchFamily="34" charset="0"/>
              </a:rPr>
              <a:t>. </a:t>
            </a:r>
            <a:r>
              <a:rPr lang="ru-RU" sz="1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Тел. Горячей линии: +7(4212)27 25 77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Зайцева Т.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4" y="1434904"/>
            <a:ext cx="3986247" cy="423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86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rgbClr val="FF0000"/>
                </a:solidFill>
              </a:rPr>
              <a:t>Методы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 altLang="ru-RU" dirty="0"/>
              <a:t>Изучение и анализ научно-популярной </a:t>
            </a:r>
            <a:r>
              <a:rPr lang="en-US" altLang="ru-RU" dirty="0"/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ru-RU" dirty="0"/>
              <a:t>  </a:t>
            </a:r>
            <a:r>
              <a:rPr lang="ru-RU" altLang="ru-RU" dirty="0"/>
              <a:t>литературы, </a:t>
            </a:r>
            <a:r>
              <a:rPr lang="ru-RU" altLang="ru-RU" dirty="0" smtClean="0"/>
              <a:t>Интернет</a:t>
            </a:r>
          </a:p>
          <a:p>
            <a:pPr>
              <a:spcBef>
                <a:spcPct val="0"/>
              </a:spcBef>
              <a:buNone/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en-US" altLang="ru-RU" dirty="0"/>
              <a:t> </a:t>
            </a:r>
            <a:r>
              <a:rPr lang="ru-RU" altLang="ru-RU" dirty="0"/>
              <a:t>Опрос; </a:t>
            </a:r>
            <a:endParaRPr lang="ru-RU" altLang="ru-RU" dirty="0" smtClean="0"/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en-US" altLang="ru-RU" dirty="0"/>
              <a:t> </a:t>
            </a:r>
            <a:r>
              <a:rPr lang="ru-RU" altLang="ru-RU" dirty="0"/>
              <a:t>Анкетирование</a:t>
            </a:r>
            <a:r>
              <a:rPr lang="ru-RU" altLang="ru-RU" dirty="0" smtClean="0"/>
              <a:t>.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en-US" altLang="ru-RU" dirty="0"/>
              <a:t> </a:t>
            </a:r>
            <a:r>
              <a:rPr lang="ru-RU" altLang="ru-RU" dirty="0"/>
              <a:t>Статическая обработка</a:t>
            </a:r>
            <a:r>
              <a:rPr lang="en-US" altLang="ru-RU" dirty="0"/>
              <a:t>  </a:t>
            </a:r>
            <a:r>
              <a:rPr lang="ru-RU" altLang="ru-RU" dirty="0" smtClean="0"/>
              <a:t>материала</a:t>
            </a:r>
            <a:r>
              <a:rPr lang="ru-RU" altLang="ru-RU" dirty="0"/>
              <a:t>. </a:t>
            </a:r>
            <a:endParaRPr lang="en-US" alt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053" y="-77759"/>
            <a:ext cx="3048000" cy="2705100"/>
          </a:xfrm>
          <a:prstGeom prst="rect">
            <a:avLst/>
          </a:prstGeom>
        </p:spPr>
      </p:pic>
      <p:pic>
        <p:nvPicPr>
          <p:cNvPr id="5" name="Picture 2" descr="a11-1024x6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816" y="2988799"/>
            <a:ext cx="4313237" cy="287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80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10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11.xml><?xml version="1.0" encoding="utf-8"?>
<a:theme xmlns:a="http://schemas.openxmlformats.org/drawingml/2006/main" name="3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12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13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14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5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1_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6.xml><?xml version="1.0" encoding="utf-8"?>
<a:theme xmlns:a="http://schemas.openxmlformats.org/drawingml/2006/main" name="2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7.xml><?xml version="1.0" encoding="utf-8"?>
<a:theme xmlns:a="http://schemas.openxmlformats.org/drawingml/2006/main" name="1_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8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9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1270</TotalTime>
  <Words>1463</Words>
  <Application>Microsoft Office PowerPoint</Application>
  <PresentationFormat>Широкоэкранный</PresentationFormat>
  <Paragraphs>217</Paragraphs>
  <Slides>24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24</vt:i4>
      </vt:variant>
    </vt:vector>
  </HeadingPairs>
  <TitlesOfParts>
    <vt:vector size="58" baseType="lpstr">
      <vt:lpstr>Arial</vt:lpstr>
      <vt:lpstr>Arial Black</vt:lpstr>
      <vt:lpstr>Bookman Old Style</vt:lpstr>
      <vt:lpstr>Calibri</vt:lpstr>
      <vt:lpstr>Cambria</vt:lpstr>
      <vt:lpstr>Century Gothic</vt:lpstr>
      <vt:lpstr>Comic Sans MS</vt:lpstr>
      <vt:lpstr>Corbel</vt:lpstr>
      <vt:lpstr>Garamond</vt:lpstr>
      <vt:lpstr>Impact</vt:lpstr>
      <vt:lpstr>Palatino Linotype</vt:lpstr>
      <vt:lpstr>PT Sans</vt:lpstr>
      <vt:lpstr>Rockwell</vt:lpstr>
      <vt:lpstr>Rockwell Condensed</vt:lpstr>
      <vt:lpstr>Tahoma</vt:lpstr>
      <vt:lpstr>Times New Roman</vt:lpstr>
      <vt:lpstr>Trebuchet MS</vt:lpstr>
      <vt:lpstr>Wingdings</vt:lpstr>
      <vt:lpstr>Wingdings 3</vt:lpstr>
      <vt:lpstr>Ион</vt:lpstr>
      <vt:lpstr>Легкий дым</vt:lpstr>
      <vt:lpstr>1_Легкий дым</vt:lpstr>
      <vt:lpstr>Натуральные материалы</vt:lpstr>
      <vt:lpstr>1_Ион</vt:lpstr>
      <vt:lpstr>2_Легкий дым</vt:lpstr>
      <vt:lpstr>1_Натуральные материалы</vt:lpstr>
      <vt:lpstr>Damask</vt:lpstr>
      <vt:lpstr>Берлин</vt:lpstr>
      <vt:lpstr>Дерево</vt:lpstr>
      <vt:lpstr>3_Легкий дым</vt:lpstr>
      <vt:lpstr>1_Damask</vt:lpstr>
      <vt:lpstr>Главное мероприятие</vt:lpstr>
      <vt:lpstr>Глубина</vt:lpstr>
      <vt:lpstr>2_Тема Office</vt:lpstr>
      <vt:lpstr>Проектная работа</vt:lpstr>
      <vt:lpstr> Работа проведена под лозунгом:</vt:lpstr>
      <vt:lpstr>«Здоровье выпрашивают себе люди у богов, но то, что в их собственной власти – сохранить его, об этом они не задумываются»</vt:lpstr>
      <vt:lpstr> Ежегодно в образовательном учреждении осуществляются профилактические  медицинские осмотры.  Они направлены на  выявление  ранних признаков нарушения здоровья. </vt:lpstr>
      <vt:lpstr>Презентация PowerPoint</vt:lpstr>
      <vt:lpstr>Взгляд детей  на меню</vt:lpstr>
      <vt:lpstr>Презентация PowerPoint</vt:lpstr>
      <vt:lpstr>Параметры Творческого проекта   включают в себя: </vt:lpstr>
      <vt:lpstr>Методы исследования</vt:lpstr>
      <vt:lpstr>ОПРОС И АНКЕТИРОВАНИЕ</vt:lpstr>
      <vt:lpstr>Результат опроса:   Многие дети неправильно питаются, не соблюдают режим питания. Как следствие: </vt:lpstr>
      <vt:lpstr>           Критерии  эффективности  организации  основного (горячего)  питания  учащихся МБОУ СОШ пос. Хурмули </vt:lpstr>
      <vt:lpstr>Стоимость  обеда (завтрака)  не  должна    превышать 0.5% от величины  прожиточного  минимума,  установленного  Правительством  Хабаровского  края. (13 313 рублей), </vt:lpstr>
      <vt:lpstr>Хочешь есть – уважай ШЕФА !</vt:lpstr>
      <vt:lpstr>Объектом исследования было меню школьной столовой  Рекомендуемая форма составления примерного меню и пищевой  ценности приготовляемых блюд  Сезон: осенне-зимний  </vt:lpstr>
      <vt:lpstr>Меню школьной столовой</vt:lpstr>
      <vt:lpstr>Ответственная за организацию питания в школе: Татанова Светлана Анатольвна Школьная столовая рассчитана на 140 мест. Режим работы школьной столовой: понедельник – пятница с 9.00 до 16.00 час. </vt:lpstr>
      <vt:lpstr>Презентация PowerPoint</vt:lpstr>
      <vt:lpstr>                               НАЙДИТЕ  ТРИ  ОТЛИЧИЯ</vt:lpstr>
      <vt:lpstr>Несмотря на определенный положительный опыт в организации питания существует ряд проблем </vt:lpstr>
      <vt:lpstr>Презентация PowerPoint</vt:lpstr>
      <vt:lpstr>Блюда из овощей урожая прошлого года (капуста, репчатый лук, корнеплоды), не прошедших тепловую обработку, могут включаться в рацион питания учащихся   только в период до 01 марта.</vt:lpstr>
      <vt:lpstr>Анализ школьного меню позволил сделать следующие выводы: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Исследовательская работа</dc:title>
  <dc:creator>БогомякOFF</dc:creator>
  <cp:lastModifiedBy>Полина Богомякова</cp:lastModifiedBy>
  <cp:revision>75</cp:revision>
  <dcterms:created xsi:type="dcterms:W3CDTF">2015-11-05T00:37:04Z</dcterms:created>
  <dcterms:modified xsi:type="dcterms:W3CDTF">2019-04-10T09:51:08Z</dcterms:modified>
</cp:coreProperties>
</file>