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m4a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57" r:id="rId2"/>
    <p:sldId id="258" r:id="rId3"/>
    <p:sldId id="269" r:id="rId4"/>
    <p:sldId id="272" r:id="rId5"/>
    <p:sldId id="271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14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FEB3AF-147F-4E14-B204-ECB8A798C128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AA352-77C9-4855-982A-43D836DE1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ACE2A-7685-4534-AE5A-E987B5128C1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1652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ACE2A-7685-4534-AE5A-E987B5128C1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2315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ACE2A-7685-4534-AE5A-E987B5128C1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2388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ACE2A-7685-4534-AE5A-E987B5128C1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0015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ACE2A-7685-4534-AE5A-E987B5128C1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8048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ACE2A-7685-4534-AE5A-E987B5128C1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5678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3A85C-87C6-4BDD-B457-ED6EF95F84A7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DAB99-1602-4B6A-9516-08FF44FF43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3A85C-87C6-4BDD-B457-ED6EF95F84A7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DAB99-1602-4B6A-9516-08FF44FF43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3A85C-87C6-4BDD-B457-ED6EF95F84A7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DAB99-1602-4B6A-9516-08FF44FF43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3A85C-87C6-4BDD-B457-ED6EF95F84A7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DAB99-1602-4B6A-9516-08FF44FF43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3A85C-87C6-4BDD-B457-ED6EF95F84A7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DAB99-1602-4B6A-9516-08FF44FF43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3A85C-87C6-4BDD-B457-ED6EF95F84A7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DAB99-1602-4B6A-9516-08FF44FF43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3A85C-87C6-4BDD-B457-ED6EF95F84A7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DAB99-1602-4B6A-9516-08FF44FF43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3A85C-87C6-4BDD-B457-ED6EF95F84A7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0DAB99-1602-4B6A-9516-08FF44FF43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3A85C-87C6-4BDD-B457-ED6EF95F84A7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DAB99-1602-4B6A-9516-08FF44FF43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3A85C-87C6-4BDD-B457-ED6EF95F84A7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F60DAB99-1602-4B6A-9516-08FF44FF43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9A3A85C-87C6-4BDD-B457-ED6EF95F84A7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DAB99-1602-4B6A-9516-08FF44FF43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9A3A85C-87C6-4BDD-B457-ED6EF95F84A7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60DAB99-1602-4B6A-9516-08FF44FF43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microsoft.com/office/2007/relationships/media" Target="../media/media1.m4a"/><Relationship Id="rId2" Type="http://schemas.openxmlformats.org/officeDocument/2006/relationships/video" Target="NULL" TargetMode="External"/><Relationship Id="rId1" Type="http://schemas.openxmlformats.org/officeDocument/2006/relationships/tags" Target="../tags/tag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ru-RU" b="1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323528" y="2132856"/>
            <a:ext cx="8568952" cy="4032448"/>
          </a:xfrm>
          <a:solidFill>
            <a:schemeClr val="accent3"/>
          </a:solidFill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</a:rPr>
              <a:t> Подготовка к ГИА</a:t>
            </a:r>
            <a:endParaRPr lang="ru-RU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428604"/>
            <a:ext cx="7858180" cy="110799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Плавание тел</a:t>
            </a:r>
            <a:endParaRPr lang="ru-RU" sz="6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3212976"/>
            <a:ext cx="5544616" cy="175432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abic Typesetting" pitchFamily="66" charset="-78"/>
              </a:rPr>
              <a:t>Ключевые ситуации при выполнении заданий по теме: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cs typeface="Arabic Typesetting" pitchFamily="66" charset="-78"/>
              </a:rPr>
              <a:t> </a:t>
            </a:r>
            <a:r>
              <a:rPr lang="ru-RU" sz="3600" dirty="0" smtClean="0">
                <a:solidFill>
                  <a:schemeClr val="accent2"/>
                </a:solidFill>
                <a:cs typeface="Arabic Typesetting" pitchFamily="66" charset="-78"/>
              </a:rPr>
              <a:t>«Закон Архимеда»</a:t>
            </a:r>
            <a:endParaRPr lang="ru-RU" sz="3600" dirty="0">
              <a:solidFill>
                <a:schemeClr val="accent2"/>
              </a:solidFill>
              <a:cs typeface="Arabic Typesetting" pitchFamily="66" charset="-78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812" y="2594491"/>
            <a:ext cx="2047345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3309" y="5299779"/>
            <a:ext cx="6048671" cy="73866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solidFill>
                  <a:srgbClr val="FFC000"/>
                </a:solidFill>
              </a:rPr>
              <a:t>Костолина</a:t>
            </a:r>
            <a:r>
              <a:rPr lang="ru-RU" sz="2400" dirty="0" smtClean="0">
                <a:solidFill>
                  <a:srgbClr val="FFC000"/>
                </a:solidFill>
              </a:rPr>
              <a:t> Алла Дмитриевна </a:t>
            </a:r>
          </a:p>
          <a:p>
            <a:pPr algn="ctr"/>
            <a:r>
              <a:rPr lang="ru-RU" dirty="0" smtClean="0">
                <a:solidFill>
                  <a:srgbClr val="FFC000"/>
                </a:solidFill>
              </a:rPr>
              <a:t>учитель физики МБОУ «СОШ № 52» г. Новокузнецка</a:t>
            </a:r>
            <a:endParaRPr lang="ru-RU" dirty="0">
              <a:solidFill>
                <a:srgbClr val="FFC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242452921"/>
      </p:ext>
    </p:extLst>
  </p:cSld>
  <p:clrMapOvr>
    <a:masterClrMapping/>
  </p:clrMapOvr>
  <p:transition spd="slow" advTm="131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  <p:bldP spid="7" grpId="0" animBg="1"/>
      <p:bldP spid="4" grpId="0" animBg="1"/>
    </p:bldLst>
  </p:timing>
  <p:extLst mod="1">
    <p:ext uri="{E180D4A7-C9FB-4DFB-919C-405C955672EB}">
      <p14:showEvtLst xmlns="" xmlns:p14="http://schemas.microsoft.com/office/powerpoint/2010/main">
        <p14:playEvt time="3152" objId="9"/>
        <p14:triggerEvt type="onClick" time="3152" objId="9"/>
        <p14:stopEvt time="19338" objId="9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548680"/>
            <a:ext cx="7200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0">
              <a:spcBef>
                <a:spcPct val="20000"/>
              </a:spcBef>
              <a:buClr>
                <a:srgbClr val="9D3232"/>
              </a:buClr>
            </a:pPr>
            <a:endParaRPr lang="en-US" sz="2400" b="1" dirty="0" smtClean="0">
              <a:solidFill>
                <a:srgbClr val="EDEADA"/>
              </a:solidFill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440958"/>
            <a:ext cx="7992888" cy="1692771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14300" lvl="0" algn="ctr">
              <a:spcBef>
                <a:spcPct val="20000"/>
              </a:spcBef>
              <a:buClr>
                <a:srgbClr val="9D3232"/>
              </a:buClr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Если тело плавает: </a:t>
            </a:r>
          </a:p>
          <a:p>
            <a:pPr marL="114300" lvl="0">
              <a:spcBef>
                <a:spcPct val="20000"/>
              </a:spcBef>
              <a:buClr>
                <a:srgbClr val="9D3232"/>
              </a:buClr>
            </a:pPr>
            <a:r>
              <a:rPr lang="ru-RU" sz="24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6000" b="1" dirty="0">
                <a:solidFill>
                  <a:schemeClr val="bg1"/>
                </a:solidFill>
              </a:rPr>
              <a:t>F</a:t>
            </a:r>
            <a:r>
              <a:rPr lang="en-US" sz="2400" b="1" dirty="0">
                <a:solidFill>
                  <a:schemeClr val="bg1"/>
                </a:solidFill>
              </a:rPr>
              <a:t>A </a:t>
            </a:r>
            <a:r>
              <a:rPr lang="en-US" sz="4800" b="1" dirty="0">
                <a:solidFill>
                  <a:schemeClr val="bg1"/>
                </a:solidFill>
              </a:rPr>
              <a:t>=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6000" b="1" dirty="0">
                <a:solidFill>
                  <a:schemeClr val="bg1"/>
                </a:solidFill>
              </a:rPr>
              <a:t>F</a:t>
            </a:r>
            <a:r>
              <a:rPr lang="en-US" sz="2400" b="1" dirty="0">
                <a:solidFill>
                  <a:schemeClr val="bg1"/>
                </a:solidFill>
              </a:rPr>
              <a:t>T</a:t>
            </a:r>
            <a:r>
              <a:rPr lang="ru-RU" sz="2400" b="1" dirty="0">
                <a:solidFill>
                  <a:schemeClr val="bg1"/>
                </a:solidFill>
              </a:rPr>
              <a:t>,    </a:t>
            </a:r>
            <a:r>
              <a:rPr lang="ru-RU" sz="2400" b="1" dirty="0" smtClean="0">
                <a:solidFill>
                  <a:schemeClr val="bg1"/>
                </a:solidFill>
              </a:rPr>
              <a:t>      </a:t>
            </a:r>
            <a:r>
              <a:rPr lang="ru-RU" sz="6000" b="1" dirty="0" smtClean="0">
                <a:solidFill>
                  <a:schemeClr val="bg1"/>
                </a:solidFill>
              </a:rPr>
              <a:t>Р</a:t>
            </a:r>
            <a:r>
              <a:rPr lang="en-US" sz="2400" b="1" dirty="0">
                <a:solidFill>
                  <a:schemeClr val="bg1"/>
                </a:solidFill>
              </a:rPr>
              <a:t>T </a:t>
            </a:r>
            <a:r>
              <a:rPr lang="en-US" sz="4800" b="1" dirty="0">
                <a:solidFill>
                  <a:schemeClr val="bg1"/>
                </a:solidFill>
              </a:rPr>
              <a:t>=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6000" b="1" dirty="0" smtClean="0">
                <a:solidFill>
                  <a:schemeClr val="bg1"/>
                </a:solidFill>
              </a:rPr>
              <a:t>F</a:t>
            </a:r>
            <a:r>
              <a:rPr lang="en-US" sz="2400" b="1" dirty="0" smtClean="0">
                <a:solidFill>
                  <a:schemeClr val="bg1"/>
                </a:solidFill>
              </a:rPr>
              <a:t>T</a:t>
            </a:r>
            <a:r>
              <a:rPr lang="ru-RU" sz="2400" b="1" dirty="0" smtClean="0">
                <a:solidFill>
                  <a:schemeClr val="bg1"/>
                </a:solidFill>
              </a:rPr>
              <a:t>,         </a:t>
            </a:r>
            <a:r>
              <a:rPr lang="ru-RU" sz="6000" b="1" dirty="0" smtClean="0">
                <a:solidFill>
                  <a:schemeClr val="bg1"/>
                </a:solidFill>
              </a:rPr>
              <a:t>Р</a:t>
            </a:r>
            <a:r>
              <a:rPr lang="ru-RU" sz="2400" b="1" dirty="0" smtClean="0">
                <a:solidFill>
                  <a:schemeClr val="bg1"/>
                </a:solidFill>
              </a:rPr>
              <a:t>В </a:t>
            </a:r>
            <a:r>
              <a:rPr lang="ru-RU" sz="4800" b="1" dirty="0">
                <a:solidFill>
                  <a:schemeClr val="bg1"/>
                </a:solidFill>
              </a:rPr>
              <a:t>=</a:t>
            </a:r>
            <a:r>
              <a:rPr lang="ru-RU" sz="6000" b="1" dirty="0">
                <a:solidFill>
                  <a:schemeClr val="bg1"/>
                </a:solidFill>
              </a:rPr>
              <a:t>Р</a:t>
            </a:r>
            <a:r>
              <a:rPr lang="en-US" sz="2400" b="1" dirty="0">
                <a:solidFill>
                  <a:schemeClr val="bg1"/>
                </a:solidFill>
              </a:rPr>
              <a:t>T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2564904"/>
            <a:ext cx="5112569" cy="223224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8596" y="5229200"/>
            <a:ext cx="8286808" cy="1200329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Вес вытесненной плавающим телом воды равен весу этого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тела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519643187"/>
      </p:ext>
    </p:extLst>
  </p:cSld>
  <p:clrMapOvr>
    <a:masterClrMapping/>
  </p:clrMapOvr>
  <p:transition spd="slow" advTm="101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  <p:extLst mod="1">
    <p:ext uri="{E180D4A7-C9FB-4DFB-919C-405C955672EB}">
      <p14:showEvtLst xmlns="" xmlns:p14="http://schemas.microsoft.com/office/powerpoint/2010/main">
        <p14:playEvt time="1958" objId="3"/>
        <p14:triggerEvt type="onClick" time="1958" objId="3"/>
        <p14:stopEvt time="20903" objId="3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55" y="1340768"/>
            <a:ext cx="2630071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40204" y="332656"/>
            <a:ext cx="1731532" cy="58477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Вывод: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855" y="4941168"/>
            <a:ext cx="8496944" cy="138499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Примеры:</a:t>
            </a:r>
            <a:r>
              <a:rPr lang="ru-RU" sz="2800" dirty="0" smtClean="0"/>
              <a:t> тает льдинка, в том числе с полостью или вмороженным деревянным шариком, из лодки выбрасывают бревно или выливают воду.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214678" y="428604"/>
            <a:ext cx="5615484" cy="4031873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Если все тела остались </a:t>
            </a:r>
          </a:p>
          <a:p>
            <a:pPr algn="ctr"/>
            <a:r>
              <a:rPr lang="ru-RU" sz="3200" dirty="0" smtClean="0"/>
              <a:t>на плаву (в том числе и образовавшаяся из тающей льдинки вода), то вес и объем, вытесненной телом воды остались прежними, а значит уровень воды </a:t>
            </a:r>
          </a:p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не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изменился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896206155"/>
      </p:ext>
    </p:extLst>
  </p:cSld>
  <p:clrMapOvr>
    <a:masterClrMapping/>
  </p:clrMapOvr>
  <p:transition spd="slow" advTm="125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  <p:extLst mod="1">
    <p:ext uri="{E180D4A7-C9FB-4DFB-919C-405C955672EB}">
      <p14:showEvtLst xmlns="" xmlns:p14="http://schemas.microsoft.com/office/powerpoint/2010/main">
        <p14:playEvt time="2206" objId="4"/>
        <p14:triggerEvt type="onClick" time="2206" objId="4"/>
        <p14:stopEvt time="41256" objId="4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04664"/>
            <a:ext cx="7848872" cy="1692771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14300" lvl="0" algn="ctr">
              <a:spcBef>
                <a:spcPct val="20000"/>
              </a:spcBef>
              <a:buClr>
                <a:srgbClr val="9D3232"/>
              </a:buClr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Если тело тонет:</a:t>
            </a:r>
          </a:p>
          <a:p>
            <a:pPr marL="114300" lvl="0">
              <a:spcBef>
                <a:spcPct val="20000"/>
              </a:spcBef>
              <a:buClr>
                <a:srgbClr val="9D3232"/>
              </a:buClr>
            </a:pPr>
            <a:r>
              <a:rPr lang="en-US" sz="60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    </a:t>
            </a:r>
            <a:r>
              <a:rPr lang="en-US" sz="6000" b="1" dirty="0" smtClean="0">
                <a:solidFill>
                  <a:schemeClr val="bg1"/>
                </a:solidFill>
              </a:rPr>
              <a:t>F</a:t>
            </a:r>
            <a:r>
              <a:rPr lang="en-US" sz="2400" b="1" dirty="0" smtClean="0">
                <a:solidFill>
                  <a:schemeClr val="bg1"/>
                </a:solidFill>
              </a:rPr>
              <a:t>A </a:t>
            </a:r>
            <a:r>
              <a:rPr lang="en-US" sz="4400" b="1" dirty="0" smtClean="0">
                <a:solidFill>
                  <a:schemeClr val="bg1"/>
                </a:solidFill>
              </a:rPr>
              <a:t>&lt; </a:t>
            </a:r>
            <a:r>
              <a:rPr lang="en-US" sz="6000" b="1" dirty="0" smtClean="0">
                <a:solidFill>
                  <a:schemeClr val="bg1"/>
                </a:solidFill>
              </a:rPr>
              <a:t>F</a:t>
            </a:r>
            <a:r>
              <a:rPr lang="en-US" sz="2400" b="1" dirty="0" smtClean="0">
                <a:solidFill>
                  <a:schemeClr val="bg1"/>
                </a:solidFill>
              </a:rPr>
              <a:t>T</a:t>
            </a:r>
            <a:r>
              <a:rPr lang="ru-RU" sz="2400" b="1" dirty="0" smtClean="0">
                <a:solidFill>
                  <a:schemeClr val="bg1"/>
                </a:solidFill>
              </a:rPr>
              <a:t>, </a:t>
            </a:r>
            <a:r>
              <a:rPr lang="en-US" sz="2400" b="1" dirty="0" smtClean="0">
                <a:solidFill>
                  <a:schemeClr val="bg1"/>
                </a:solidFill>
              </a:rPr>
              <a:t>            </a:t>
            </a:r>
            <a:r>
              <a:rPr lang="en-US" sz="2400" b="1" dirty="0" smtClean="0">
                <a:solidFill>
                  <a:schemeClr val="bg1"/>
                </a:solidFill>
              </a:rPr>
              <a:t>     </a:t>
            </a:r>
            <a:r>
              <a:rPr lang="ru-RU" sz="2400" b="1" dirty="0" smtClean="0">
                <a:solidFill>
                  <a:schemeClr val="bg1"/>
                </a:solidFill>
              </a:rPr>
              <a:t>    </a:t>
            </a:r>
            <a:r>
              <a:rPr lang="ru-RU" sz="6000" b="1" dirty="0" smtClean="0">
                <a:solidFill>
                  <a:schemeClr val="bg1"/>
                </a:solidFill>
              </a:rPr>
              <a:t>Р</a:t>
            </a:r>
            <a:r>
              <a:rPr lang="ru-RU" sz="2400" b="1" dirty="0" smtClean="0">
                <a:solidFill>
                  <a:schemeClr val="bg1"/>
                </a:solidFill>
              </a:rPr>
              <a:t>В</a:t>
            </a:r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r>
              <a:rPr lang="en-US" sz="4400" b="1" dirty="0">
                <a:solidFill>
                  <a:schemeClr val="bg1"/>
                </a:solidFill>
              </a:rPr>
              <a:t>&lt;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6000" b="1" dirty="0" smtClean="0">
                <a:solidFill>
                  <a:schemeClr val="bg1"/>
                </a:solidFill>
              </a:rPr>
              <a:t>Р</a:t>
            </a:r>
            <a:r>
              <a:rPr lang="en-US" sz="2400" b="1" dirty="0" smtClean="0">
                <a:solidFill>
                  <a:schemeClr val="bg1"/>
                </a:solidFill>
              </a:rPr>
              <a:t>T</a:t>
            </a:r>
            <a:r>
              <a:rPr lang="ru-RU" sz="6000" b="1" dirty="0" smtClean="0">
                <a:solidFill>
                  <a:schemeClr val="bg1"/>
                </a:solidFill>
              </a:rPr>
              <a:t>  </a:t>
            </a:r>
            <a:endParaRPr lang="en-US" sz="6000" b="1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388" y="2420888"/>
            <a:ext cx="554461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3567" y="5301208"/>
            <a:ext cx="7848873" cy="1200329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Вес вытесненной телом воды меньше веса этого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тела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177821875"/>
      </p:ext>
    </p:extLst>
  </p:cSld>
  <p:clrMapOvr>
    <a:masterClrMapping/>
  </p:clrMapOvr>
  <p:transition spd="slow" advTm="102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  <p:extLst mod="1">
    <p:ext uri="{E180D4A7-C9FB-4DFB-919C-405C955672EB}">
      <p14:showEvtLst xmlns="" xmlns:p14="http://schemas.microsoft.com/office/powerpoint/2010/main">
        <p14:playEvt time="2649" objId="3"/>
        <p14:triggerEvt type="onClick" time="2649" objId="3"/>
        <p14:stopEvt time="20591" objId="3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2244104" cy="253131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TextBox 3"/>
          <p:cNvSpPr txBox="1"/>
          <p:nvPr/>
        </p:nvSpPr>
        <p:spPr>
          <a:xfrm>
            <a:off x="3087855" y="513047"/>
            <a:ext cx="5609027" cy="4031873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1">
                    <a:lumMod val="95000"/>
                  </a:schemeClr>
                </a:solidFill>
              </a:rPr>
              <a:t>Если при распаде, одно из образовавшихся тел утонуло, то вес, а следовательно и объем вытесненной воды</a:t>
            </a:r>
            <a:r>
              <a:rPr lang="ru-RU" sz="32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tx1">
                    <a:lumMod val="95000"/>
                  </a:schemeClr>
                </a:solidFill>
              </a:rPr>
              <a:t>уменьшились , то есть уровень воды в сосуде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понизился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4941167"/>
            <a:ext cx="8201314" cy="138499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Примеры: </a:t>
            </a: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</a:rPr>
              <a:t>тает льдинка с вмороженным стальным шариком или когда из лодки выбрасывают </a:t>
            </a: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</a:rPr>
              <a:t>камень</a:t>
            </a:r>
            <a:endParaRPr lang="ru-RU" sz="2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1941" y="546907"/>
            <a:ext cx="1779795" cy="58477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Вывод: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706429862"/>
      </p:ext>
    </p:extLst>
  </p:cSld>
  <p:clrMapOvr>
    <a:masterClrMapping/>
  </p:clrMapOvr>
  <p:transition spd="slow" advTm="134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  <p:extLst mod="1">
    <p:ext uri="{E180D4A7-C9FB-4DFB-919C-405C955672EB}">
      <p14:showEvtLst xmlns="" xmlns:p14="http://schemas.microsoft.com/office/powerpoint/2010/main">
        <p14:playEvt time="2120" objId="2"/>
        <p14:triggerEvt type="onClick" time="2120" objId="2"/>
        <p14:stopEvt time="26211" objId="2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5656" y="1005959"/>
            <a:ext cx="6120680" cy="193899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chemeClr val="tx2">
                    <a:lumMod val="90000"/>
                  </a:schemeClr>
                </a:solidFill>
              </a:rPr>
              <a:t>Благодарю </a:t>
            </a:r>
          </a:p>
          <a:p>
            <a:pPr algn="ctr"/>
            <a:r>
              <a:rPr lang="ru-RU" sz="6000" dirty="0" smtClean="0">
                <a:solidFill>
                  <a:schemeClr val="tx2">
                    <a:lumMod val="90000"/>
                  </a:schemeClr>
                </a:solidFill>
              </a:rPr>
              <a:t>за внимание</a:t>
            </a:r>
            <a:endParaRPr lang="ru-RU" sz="6000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6" name="Рисунок 5" descr="Gold Man(Золотые человечки, фигурки)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773" y="914470"/>
            <a:ext cx="2016224" cy="2520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Gold Man(Золотые человечки, фигурки)"/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75277"/>
            <a:ext cx="1723791" cy="1948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549322"/>
            <a:ext cx="3120893" cy="2759998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713441936"/>
      </p:ext>
    </p:extLst>
  </p:cSld>
  <p:clrMapOvr>
    <a:masterClrMapping/>
  </p:clrMapOvr>
  <p:transition spd="slow" advTm="100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  <p:extLst mod="1">
    <p:ext uri="{E180D4A7-C9FB-4DFB-919C-405C955672EB}">
      <p14:showEvtLst xmlns="" xmlns:p14="http://schemas.microsoft.com/office/powerpoint/2010/main">
        <p14:playEvt time="1537" objId="2"/>
        <p14:triggerEvt type="onClick" time="1537" objId="2"/>
        <p14:stopEvt time="7158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539552" y="518305"/>
            <a:ext cx="8136904" cy="233910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Вопрос учащимся:</a:t>
            </a:r>
          </a:p>
          <a:p>
            <a:pPr algn="ctr"/>
            <a:r>
              <a:rPr lang="ru-RU" sz="3200" dirty="0"/>
              <a:t>Когда на бревно действует большая выталкивающая </a:t>
            </a:r>
            <a:r>
              <a:rPr lang="ru-RU" sz="3200" dirty="0" smtClean="0"/>
              <a:t>сила – </a:t>
            </a:r>
            <a:r>
              <a:rPr lang="ru-RU" sz="3200" dirty="0" smtClean="0"/>
              <a:t>если </a:t>
            </a:r>
            <a:r>
              <a:rPr lang="ru-RU" sz="3200" dirty="0" smtClean="0"/>
              <a:t>оно плавает в воде или в керосине? </a:t>
            </a:r>
          </a:p>
          <a:p>
            <a:pPr algn="r"/>
            <a:r>
              <a:rPr lang="ru-RU" dirty="0" smtClean="0"/>
              <a:t>       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98125"/>
            <a:ext cx="2664296" cy="2955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35896" y="3281822"/>
            <a:ext cx="4968552" cy="2062103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>
                <a:solidFill>
                  <a:srgbClr val="E8B7B7">
                    <a:lumMod val="50000"/>
                  </a:srgbClr>
                </a:solidFill>
              </a:rPr>
              <a:t>Ответ:</a:t>
            </a:r>
            <a:r>
              <a:rPr lang="ru-RU" sz="3200" b="1" dirty="0">
                <a:solidFill>
                  <a:srgbClr val="D3CCA3"/>
                </a:solidFill>
              </a:rPr>
              <a:t> </a:t>
            </a:r>
          </a:p>
          <a:p>
            <a:pPr lvl="0" algn="ctr"/>
            <a:r>
              <a:rPr lang="ru-RU" sz="3200" dirty="0"/>
              <a:t> - В воде, </a:t>
            </a:r>
            <a:r>
              <a:rPr lang="ru-RU" sz="3200" dirty="0" smtClean="0"/>
              <a:t>потому </a:t>
            </a:r>
            <a:r>
              <a:rPr lang="ru-RU" sz="3200" dirty="0"/>
              <a:t>что</a:t>
            </a:r>
          </a:p>
          <a:p>
            <a:pPr lvl="0" algn="ctr"/>
            <a:r>
              <a:rPr lang="ru-RU" sz="3200" dirty="0"/>
              <a:t>плотность воды больше, </a:t>
            </a:r>
          </a:p>
          <a:p>
            <a:pPr lvl="0" algn="ctr"/>
            <a:r>
              <a:rPr lang="ru-RU" sz="3200" dirty="0"/>
              <a:t>чем плотность </a:t>
            </a:r>
            <a:r>
              <a:rPr lang="ru-RU" sz="3200" dirty="0" smtClean="0"/>
              <a:t>керосина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000628" y="5786454"/>
            <a:ext cx="2232249" cy="584775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lvl="0" algn="r"/>
            <a:r>
              <a:rPr lang="ru-RU" sz="3200" b="1" dirty="0" smtClean="0">
                <a:solidFill>
                  <a:srgbClr val="E8B7B7">
                    <a:lumMod val="50000"/>
                  </a:srgbClr>
                </a:solidFill>
              </a:rPr>
              <a:t>Не верно!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023922851"/>
      </p:ext>
    </p:extLst>
  </p:cSld>
  <p:clrMapOvr>
    <a:masterClrMapping/>
  </p:clrMapOvr>
  <p:transition spd="slow" advTm="97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 animBg="1"/>
      <p:bldP spid="4" grpId="0" animBg="1"/>
    </p:bldLst>
  </p:timing>
  <p:extLst mod="1">
    <p:ext uri="{E180D4A7-C9FB-4DFB-919C-405C955672EB}">
      <p14:showEvtLst xmlns="" xmlns:p14="http://schemas.microsoft.com/office/powerpoint/2010/main">
        <p14:playEvt time="1837" objId="8"/>
        <p14:triggerEvt type="onClick" time="1837" objId="8"/>
        <p14:stopEvt time="33162" objId="8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18" y="3786190"/>
            <a:ext cx="604837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620688"/>
            <a:ext cx="7272808" cy="2062103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Ситуация № 1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Зависимость объема части тела, погруженной в жидкость, от величин, характеризующих тело и жидкость?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375732405"/>
      </p:ext>
    </p:extLst>
  </p:cSld>
  <p:clrMapOvr>
    <a:masterClrMapping/>
  </p:clrMapOvr>
  <p:transition spd="slow" advTm="87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  <p:extLst mod="1">
    <p:ext uri="{E180D4A7-C9FB-4DFB-919C-405C955672EB}">
      <p14:showEvtLst xmlns="" xmlns:p14="http://schemas.microsoft.com/office/powerpoint/2010/main">
        <p14:playEvt time="2293" objId="5"/>
        <p14:triggerEvt type="onClick" time="2293" objId="5"/>
        <p14:stopEvt time="17585" objId="5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cap="none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</a:t>
            </a:r>
            <a:r>
              <a:rPr lang="ru-RU" sz="5400" b="1" cap="none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Условие </a:t>
            </a:r>
            <a:r>
              <a:rPr lang="ru-RU" sz="5400" b="1" cap="none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плавания тел</a:t>
            </a:r>
            <a:endParaRPr lang="ru-RU" sz="5400" b="1" cap="none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71472" y="1988840"/>
            <a:ext cx="5584704" cy="4373563"/>
          </a:xfrm>
          <a:solidFill>
            <a:schemeClr val="accent3"/>
          </a:solidFill>
          <a:ln>
            <a:solidFill>
              <a:schemeClr val="tx1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>
              <a:buNone/>
            </a:pPr>
            <a:r>
              <a:rPr lang="en-US" sz="6000" b="1" dirty="0" smtClean="0"/>
              <a:t>F</a:t>
            </a:r>
            <a:r>
              <a:rPr lang="en-US" b="1" dirty="0" smtClean="0"/>
              <a:t>A </a:t>
            </a:r>
            <a:r>
              <a:rPr lang="en-US" sz="4800" b="1" dirty="0"/>
              <a:t>=</a:t>
            </a:r>
            <a:r>
              <a:rPr lang="en-US" b="1" dirty="0"/>
              <a:t> </a:t>
            </a:r>
            <a:r>
              <a:rPr lang="en-US" sz="6000" b="1" dirty="0"/>
              <a:t>F</a:t>
            </a:r>
            <a:r>
              <a:rPr lang="en-US" b="1" dirty="0"/>
              <a:t>T</a:t>
            </a:r>
            <a:endParaRPr lang="en-US" b="1" dirty="0" smtClean="0"/>
          </a:p>
          <a:p>
            <a:pPr marL="114300" indent="0" algn="ctr">
              <a:buNone/>
            </a:pPr>
            <a:r>
              <a:rPr lang="en-US" sz="6000" b="1" dirty="0"/>
              <a:t>F</a:t>
            </a:r>
            <a:r>
              <a:rPr lang="en-US" b="1" dirty="0"/>
              <a:t>A </a:t>
            </a:r>
            <a:r>
              <a:rPr lang="en-US" sz="4800" b="1" dirty="0" smtClean="0"/>
              <a:t>=</a:t>
            </a:r>
            <a:r>
              <a:rPr lang="en-US" b="1" dirty="0" smtClean="0"/>
              <a:t> </a:t>
            </a:r>
            <a:r>
              <a:rPr lang="el-GR" sz="4800" b="1" dirty="0" smtClean="0"/>
              <a:t>ρ</a:t>
            </a:r>
            <a:r>
              <a:rPr lang="ru-RU" sz="2000" b="1" dirty="0" err="1" smtClean="0"/>
              <a:t>жидк</a:t>
            </a:r>
            <a:r>
              <a:rPr lang="ru-RU" sz="2000" b="1" dirty="0" smtClean="0"/>
              <a:t> </a:t>
            </a:r>
            <a:r>
              <a:rPr lang="en-US" sz="4800" b="1" dirty="0" err="1" smtClean="0"/>
              <a:t>gV</a:t>
            </a:r>
            <a:r>
              <a:rPr lang="en-US" sz="4800" b="1" dirty="0" smtClean="0"/>
              <a:t>’</a:t>
            </a:r>
          </a:p>
          <a:p>
            <a:pPr marL="114300" indent="0" algn="ctr">
              <a:buNone/>
            </a:pPr>
            <a:r>
              <a:rPr lang="en-US" sz="6000" b="1" dirty="0" smtClean="0"/>
              <a:t>F</a:t>
            </a:r>
            <a:r>
              <a:rPr lang="en-US" b="1" dirty="0" smtClean="0"/>
              <a:t>T </a:t>
            </a:r>
            <a:r>
              <a:rPr lang="en-US" sz="4800" b="1" dirty="0" smtClean="0"/>
              <a:t>=</a:t>
            </a:r>
            <a:r>
              <a:rPr lang="en-US" b="1" dirty="0" smtClean="0"/>
              <a:t> </a:t>
            </a:r>
            <a:r>
              <a:rPr lang="en-US" sz="4800" b="1" dirty="0" smtClean="0"/>
              <a:t>mg</a:t>
            </a:r>
            <a:r>
              <a:rPr lang="en-US" b="1" dirty="0" smtClean="0"/>
              <a:t> </a:t>
            </a:r>
            <a:r>
              <a:rPr lang="en-US" sz="4800" b="1" dirty="0" smtClean="0"/>
              <a:t>=</a:t>
            </a:r>
            <a:r>
              <a:rPr lang="el-GR" sz="4800" b="1" dirty="0"/>
              <a:t> </a:t>
            </a:r>
            <a:r>
              <a:rPr lang="el-GR" sz="4800" b="1" dirty="0" smtClean="0"/>
              <a:t>ρ</a:t>
            </a:r>
            <a:r>
              <a:rPr lang="ru-RU" sz="2000" b="1" dirty="0"/>
              <a:t>т</a:t>
            </a:r>
            <a:r>
              <a:rPr lang="ru-RU" sz="2000" b="1" dirty="0" smtClean="0"/>
              <a:t>ела </a:t>
            </a:r>
            <a:r>
              <a:rPr lang="en-US" sz="4800" b="1" dirty="0" err="1" smtClean="0"/>
              <a:t>gV</a:t>
            </a:r>
            <a:endParaRPr lang="ru-RU" sz="4800" b="1" dirty="0" smtClean="0"/>
          </a:p>
          <a:p>
            <a:pPr marL="114300" indent="0" algn="ctr">
              <a:buClr>
                <a:srgbClr val="72A376"/>
              </a:buClr>
              <a:buNone/>
            </a:pPr>
            <a:r>
              <a:rPr lang="el-GR" sz="4800" b="1" dirty="0"/>
              <a:t>ρ</a:t>
            </a:r>
            <a:r>
              <a:rPr lang="ru-RU" sz="2000" b="1" dirty="0" err="1" smtClean="0"/>
              <a:t>жидк</a:t>
            </a:r>
            <a:r>
              <a:rPr lang="ru-RU" sz="2000" b="1" dirty="0" smtClean="0"/>
              <a:t> </a:t>
            </a:r>
            <a:r>
              <a:rPr lang="en-US" sz="4800" b="1" dirty="0" err="1"/>
              <a:t>gV</a:t>
            </a:r>
            <a:r>
              <a:rPr lang="en-US" sz="4800" b="1" dirty="0" smtClean="0"/>
              <a:t>’</a:t>
            </a:r>
            <a:r>
              <a:rPr lang="ru-RU" sz="4800" b="1" dirty="0" smtClean="0"/>
              <a:t>= </a:t>
            </a:r>
            <a:r>
              <a:rPr lang="el-GR" sz="4800" b="1" dirty="0"/>
              <a:t>ρ</a:t>
            </a:r>
            <a:r>
              <a:rPr lang="ru-RU" sz="2000" b="1" dirty="0"/>
              <a:t>тела </a:t>
            </a:r>
            <a:r>
              <a:rPr lang="en-US" sz="4800" b="1" dirty="0" err="1"/>
              <a:t>gV</a:t>
            </a:r>
            <a:endParaRPr lang="ru-RU" sz="4800" b="1" dirty="0"/>
          </a:p>
          <a:p>
            <a:pPr marL="114300" lvl="0" indent="0">
              <a:buClr>
                <a:srgbClr val="72A376"/>
              </a:buClr>
              <a:buNone/>
            </a:pPr>
            <a:endParaRPr lang="en-US" sz="4800" dirty="0">
              <a:solidFill>
                <a:srgbClr val="E1DCC0"/>
              </a:solidFill>
            </a:endParaRPr>
          </a:p>
          <a:p>
            <a:endParaRPr lang="ru-RU" sz="4800" dirty="0">
              <a:solidFill>
                <a:srgbClr val="E1DCC0"/>
              </a:solidFill>
            </a:endParaRPr>
          </a:p>
          <a:p>
            <a:endParaRPr lang="ru-RU" sz="4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060848"/>
            <a:ext cx="244048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248602113"/>
      </p:ext>
    </p:extLst>
  </p:cSld>
  <p:clrMapOvr>
    <a:masterClrMapping/>
  </p:clrMapOvr>
  <p:transition spd="slow" advTm="193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 animBg="1"/>
    </p:bldLst>
  </p:timing>
  <p:extLst mod="1">
    <p:ext uri="{E180D4A7-C9FB-4DFB-919C-405C955672EB}">
      <p14:showEvtLst xmlns:p14="http://schemas.microsoft.com/office/powerpoint/2010/main" xmlns="">
        <p14:playEvt time="4191" objId="5"/>
        <p14:triggerEvt type="onClick" time="4191" objId="5"/>
        <p14:stopEvt time="37132" objId="5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Текст 31"/>
          <p:cNvSpPr>
            <a:spLocks noGrp="1"/>
          </p:cNvSpPr>
          <p:nvPr>
            <p:ph type="body" idx="4294967295"/>
          </p:nvPr>
        </p:nvSpPr>
        <p:spPr>
          <a:xfrm>
            <a:off x="755576" y="3140968"/>
            <a:ext cx="7783691" cy="3168352"/>
          </a:xfrm>
          <a:solidFill>
            <a:schemeClr val="accent3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114300" lvl="0" indent="0" algn="ctr">
              <a:buNone/>
            </a:pPr>
            <a:r>
              <a:rPr lang="ru-RU" sz="4000" dirty="0" smtClean="0">
                <a:solidFill>
                  <a:schemeClr val="tx1"/>
                </a:solidFill>
              </a:rPr>
              <a:t>Чем меньше отношение плотности плавающего тела к плотности </a:t>
            </a:r>
            <a:r>
              <a:rPr lang="ru-RU" sz="4000" dirty="0">
                <a:solidFill>
                  <a:schemeClr val="tx1"/>
                </a:solidFill>
              </a:rPr>
              <a:t>жидкости, тем меньшая часть объема тела погружена в </a:t>
            </a:r>
            <a:r>
              <a:rPr lang="ru-RU" sz="4000" dirty="0" smtClean="0">
                <a:solidFill>
                  <a:schemeClr val="tx1"/>
                </a:solidFill>
              </a:rPr>
              <a:t>эту </a:t>
            </a:r>
            <a:r>
              <a:rPr lang="ru-RU" sz="4000" dirty="0" smtClean="0">
                <a:solidFill>
                  <a:schemeClr val="tx1"/>
                </a:solidFill>
              </a:rPr>
              <a:t>жидкость</a:t>
            </a:r>
            <a:endParaRPr lang="ru-RU" sz="4000" dirty="0">
              <a:solidFill>
                <a:schemeClr val="tx1"/>
              </a:solidFill>
            </a:endParaRPr>
          </a:p>
          <a:p>
            <a:pPr marL="114300" indent="0" algn="just">
              <a:buNone/>
            </a:pPr>
            <a:endParaRPr lang="ru-RU" sz="40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03648" y="692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5" name="TextBox 34"/>
              <p:cNvSpPr txBox="1"/>
              <p:nvPr/>
            </p:nvSpPr>
            <p:spPr>
              <a:xfrm>
                <a:off x="4788024" y="877362"/>
                <a:ext cx="2983621" cy="1362809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4800" b="1" i="0" smtClean="0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  </m:t>
                        </m:r>
                        <m:r>
                          <m:rPr>
                            <m:nor/>
                          </m:rPr>
                          <a:rPr lang="en-US" sz="4800" b="1" dirty="0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sz="4800" b="1" dirty="0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</a:rPr>
                          <m:t>’</m:t>
                        </m:r>
                        <m:r>
                          <a:rPr lang="en-US" sz="4800" i="1" smtClean="0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800" b="1" dirty="0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</a:rPr>
                          <m:t>V</m:t>
                        </m:r>
                      </m:den>
                    </m:f>
                    <m:r>
                      <a:rPr lang="ru-RU" sz="4800" b="0" i="1" smtClean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4800" dirty="0" smtClean="0">
                    <a:solidFill>
                      <a:schemeClr val="tx1">
                        <a:lumMod val="60000"/>
                        <a:lumOff val="40000"/>
                      </a:schemeClr>
                    </a:solidFill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 sz="4800" b="1" dirty="0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</a:rPr>
                          <m:t>ρ</m:t>
                        </m:r>
                        <m:r>
                          <m:rPr>
                            <m:nor/>
                          </m:rPr>
                          <a:rPr lang="ru-RU" sz="2000" b="1" dirty="0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</a:rPr>
                          <m:t>тела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sz="4800" b="1" dirty="0" smtClean="0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</a:rPr>
                          <m:t>ρ</m:t>
                        </m:r>
                        <m:r>
                          <m:rPr>
                            <m:nor/>
                          </m:rPr>
                          <a:rPr lang="ru-RU" sz="2000" b="1" dirty="0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</a:rPr>
                          <m:t>жид</m:t>
                        </m:r>
                      </m:den>
                    </m:f>
                  </m:oMath>
                </a14:m>
                <a:endParaRPr lang="ru-RU" sz="4800" dirty="0">
                  <a:solidFill>
                    <a:schemeClr val="tx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877362"/>
                <a:ext cx="2983621" cy="13628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Картинки по запросу золотые человечки картинк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7684" y="442642"/>
            <a:ext cx="2448272" cy="2232248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873738132"/>
      </p:ext>
    </p:extLst>
  </p:cSld>
  <p:clrMapOvr>
    <a:masterClrMapping/>
  </p:clrMapOvr>
  <p:transition spd="slow" advTm="1129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uiExpand="1" build="p" animBg="1"/>
      <p:bldP spid="35" grpId="0" animBg="1"/>
    </p:bldLst>
  </p:timing>
  <p:extLst mod="1">
    <p:ext uri="{E180D4A7-C9FB-4DFB-919C-405C955672EB}">
      <p14:showEvtLst xmlns:p14="http://schemas.microsoft.com/office/powerpoint/2010/main" xmlns="">
        <p14:playEvt time="3708" objId="3"/>
        <p14:triggerEvt type="onClick" time="3708" objId="3"/>
        <p14:stopEvt time="17692" objId="3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2852936"/>
            <a:ext cx="7704856" cy="341632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3600" dirty="0" smtClean="0">
                <a:solidFill>
                  <a:schemeClr val="tx1"/>
                </a:solidFill>
              </a:rPr>
              <a:t>При </a:t>
            </a:r>
            <a:r>
              <a:rPr lang="ru-RU" sz="3600" dirty="0">
                <a:solidFill>
                  <a:schemeClr val="tx1"/>
                </a:solidFill>
              </a:rPr>
              <a:t>плавании бревна (</a:t>
            </a:r>
            <a:r>
              <a:rPr lang="el-GR" sz="3600" dirty="0">
                <a:solidFill>
                  <a:schemeClr val="tx1"/>
                </a:solidFill>
              </a:rPr>
              <a:t>ρ</a:t>
            </a:r>
            <a:r>
              <a:rPr lang="ru-RU" sz="3600" dirty="0" smtClean="0">
                <a:solidFill>
                  <a:schemeClr val="tx1"/>
                </a:solidFill>
              </a:rPr>
              <a:t>=500кг/м</a:t>
            </a:r>
            <a:r>
              <a:rPr lang="ru-RU" sz="3600" baseline="30000" dirty="0" smtClean="0">
                <a:solidFill>
                  <a:schemeClr val="tx1"/>
                </a:solidFill>
              </a:rPr>
              <a:t>3</a:t>
            </a:r>
            <a:r>
              <a:rPr lang="ru-RU" sz="3600" dirty="0" smtClean="0">
                <a:solidFill>
                  <a:schemeClr val="tx1"/>
                </a:solidFill>
              </a:rPr>
              <a:t>) в </a:t>
            </a:r>
            <a:r>
              <a:rPr lang="ru-RU" sz="3600" dirty="0">
                <a:solidFill>
                  <a:schemeClr val="tx1"/>
                </a:solidFill>
              </a:rPr>
              <a:t>керосине </a:t>
            </a:r>
            <a:r>
              <a:rPr lang="ru-RU" sz="3600" dirty="0" smtClean="0">
                <a:solidFill>
                  <a:schemeClr val="tx1"/>
                </a:solidFill>
              </a:rPr>
              <a:t>(</a:t>
            </a:r>
            <a:r>
              <a:rPr lang="el-GR" sz="3600" dirty="0" smtClean="0">
                <a:solidFill>
                  <a:schemeClr val="tx1"/>
                </a:solidFill>
              </a:rPr>
              <a:t>ρ</a:t>
            </a:r>
            <a:r>
              <a:rPr lang="ru-RU" sz="3600" dirty="0" smtClean="0">
                <a:solidFill>
                  <a:schemeClr val="tx1"/>
                </a:solidFill>
              </a:rPr>
              <a:t>=800кг/м</a:t>
            </a:r>
            <a:r>
              <a:rPr lang="ru-RU" sz="3600" baseline="30000" dirty="0" smtClean="0">
                <a:solidFill>
                  <a:schemeClr val="tx1"/>
                </a:solidFill>
              </a:rPr>
              <a:t>3</a:t>
            </a:r>
            <a:r>
              <a:rPr lang="ru-RU" sz="3600" dirty="0" smtClean="0">
                <a:solidFill>
                  <a:schemeClr val="tx1"/>
                </a:solidFill>
              </a:rPr>
              <a:t>) та </a:t>
            </a:r>
            <a:r>
              <a:rPr lang="ru-RU" sz="3600" dirty="0">
                <a:solidFill>
                  <a:schemeClr val="tx1"/>
                </a:solidFill>
              </a:rPr>
              <a:t>же самая </a:t>
            </a:r>
            <a:r>
              <a:rPr lang="ru-RU" sz="3600" dirty="0" smtClean="0">
                <a:solidFill>
                  <a:schemeClr val="tx1"/>
                </a:solidFill>
              </a:rPr>
              <a:t>выталкивающая </a:t>
            </a:r>
            <a:r>
              <a:rPr lang="ru-RU" sz="3600" dirty="0">
                <a:solidFill>
                  <a:schemeClr val="tx1"/>
                </a:solidFill>
              </a:rPr>
              <a:t>сила достигается при более глубоком, чем в </a:t>
            </a:r>
            <a:r>
              <a:rPr lang="ru-RU" sz="3600" dirty="0" smtClean="0">
                <a:solidFill>
                  <a:schemeClr val="tx1"/>
                </a:solidFill>
              </a:rPr>
              <a:t>воде (</a:t>
            </a:r>
            <a:r>
              <a:rPr lang="el-GR" sz="3600" dirty="0">
                <a:solidFill>
                  <a:schemeClr val="tx1"/>
                </a:solidFill>
              </a:rPr>
              <a:t>ρ</a:t>
            </a:r>
            <a:r>
              <a:rPr lang="ru-RU" sz="3600" dirty="0" smtClean="0">
                <a:solidFill>
                  <a:schemeClr val="tx1"/>
                </a:solidFill>
              </a:rPr>
              <a:t>=1000кг/м</a:t>
            </a:r>
            <a:r>
              <a:rPr lang="ru-RU" sz="3600" baseline="30000" dirty="0" smtClean="0">
                <a:solidFill>
                  <a:schemeClr val="tx1"/>
                </a:solidFill>
              </a:rPr>
              <a:t>3</a:t>
            </a:r>
            <a:r>
              <a:rPr lang="ru-RU" sz="3600" dirty="0">
                <a:solidFill>
                  <a:schemeClr val="tx1"/>
                </a:solidFill>
              </a:rPr>
              <a:t>)</a:t>
            </a:r>
            <a:r>
              <a:rPr lang="ru-RU" sz="3600" dirty="0" smtClean="0">
                <a:solidFill>
                  <a:schemeClr val="tx1"/>
                </a:solidFill>
              </a:rPr>
              <a:t>, </a:t>
            </a:r>
            <a:r>
              <a:rPr lang="ru-RU" sz="3600" dirty="0">
                <a:solidFill>
                  <a:schemeClr val="tx1"/>
                </a:solidFill>
              </a:rPr>
              <a:t>погружении в </a:t>
            </a:r>
            <a:r>
              <a:rPr lang="ru-RU" sz="3600" dirty="0" smtClean="0">
                <a:solidFill>
                  <a:schemeClr val="tx1"/>
                </a:solidFill>
              </a:rPr>
              <a:t>эту </a:t>
            </a:r>
            <a:r>
              <a:rPr lang="ru-RU" sz="3600" dirty="0" smtClean="0">
                <a:solidFill>
                  <a:schemeClr val="tx1"/>
                </a:solidFill>
              </a:rPr>
              <a:t>жидкость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Картинки по запросу человечки для презентации"/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401" y="476672"/>
            <a:ext cx="3240360" cy="1872208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2" name="TextBox 1"/>
          <p:cNvSpPr txBox="1"/>
          <p:nvPr/>
        </p:nvSpPr>
        <p:spPr>
          <a:xfrm>
            <a:off x="899592" y="653497"/>
            <a:ext cx="3996444" cy="144655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Правильный</a:t>
            </a:r>
          </a:p>
          <a:p>
            <a:pPr algn="ctr"/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</a:rPr>
              <a:t>ответ: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695745398"/>
      </p:ext>
    </p:extLst>
  </p:cSld>
  <p:clrMapOvr>
    <a:masterClrMapping/>
  </p:clrMapOvr>
  <p:transition spd="slow" advTm="103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  <p:extLst mod="1">
    <p:ext uri="{E180D4A7-C9FB-4DFB-919C-405C955672EB}">
      <p14:showEvtLst xmlns="" xmlns:p14="http://schemas.microsoft.com/office/powerpoint/2010/main">
        <p14:playEvt time="3674" objId="3"/>
        <p14:triggerEvt type="onClick" time="3674" objId="3"/>
        <p14:stopEvt time="17555" objId="3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4149080"/>
            <a:ext cx="7920880" cy="233910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3200" dirty="0" smtClean="0"/>
              <a:t>Бревно </a:t>
            </a:r>
            <a:r>
              <a:rPr lang="ru-RU" sz="3200" dirty="0"/>
              <a:t>(</a:t>
            </a:r>
            <a:r>
              <a:rPr lang="el-GR" sz="3200" dirty="0" smtClean="0"/>
              <a:t>ρ</a:t>
            </a:r>
            <a:r>
              <a:rPr lang="ru-RU" sz="3200" dirty="0" smtClean="0"/>
              <a:t>=500кг/м</a:t>
            </a:r>
            <a:r>
              <a:rPr lang="ru-RU" sz="3200" baseline="30000" dirty="0" smtClean="0"/>
              <a:t>3</a:t>
            </a:r>
            <a:r>
              <a:rPr lang="ru-RU" sz="3200" dirty="0" smtClean="0"/>
              <a:t>) плавает </a:t>
            </a:r>
            <a:r>
              <a:rPr lang="ru-RU" sz="3200" dirty="0"/>
              <a:t>в воде  (</a:t>
            </a:r>
            <a:r>
              <a:rPr lang="el-GR" sz="3200" dirty="0"/>
              <a:t>ρ</a:t>
            </a:r>
            <a:r>
              <a:rPr lang="ru-RU" sz="3200" dirty="0"/>
              <a:t>=1000кг/м</a:t>
            </a:r>
            <a:r>
              <a:rPr lang="ru-RU" sz="3200" baseline="30000" dirty="0"/>
              <a:t>3</a:t>
            </a:r>
            <a:r>
              <a:rPr lang="ru-RU" sz="3200" dirty="0"/>
              <a:t>)  </a:t>
            </a:r>
            <a:r>
              <a:rPr lang="ru-RU" sz="3200" dirty="0" smtClean="0"/>
              <a:t>погрузившись </a:t>
            </a:r>
            <a:r>
              <a:rPr lang="ru-RU" sz="3200" dirty="0"/>
              <a:t>примерно наполовину, а </a:t>
            </a:r>
            <a:r>
              <a:rPr lang="ru-RU" sz="3200" dirty="0" smtClean="0"/>
              <a:t>льдина </a:t>
            </a:r>
            <a:r>
              <a:rPr lang="ru-RU" sz="3200" dirty="0"/>
              <a:t>(</a:t>
            </a:r>
            <a:r>
              <a:rPr lang="el-GR" sz="3200" dirty="0"/>
              <a:t>ρ</a:t>
            </a:r>
            <a:r>
              <a:rPr lang="ru-RU" sz="3200" dirty="0"/>
              <a:t>=900кг/м</a:t>
            </a:r>
            <a:r>
              <a:rPr lang="ru-RU" sz="3200" baseline="30000" dirty="0"/>
              <a:t>3</a:t>
            </a:r>
            <a:r>
              <a:rPr lang="ru-RU" sz="3200" dirty="0"/>
              <a:t>)  – погрузившись почти </a:t>
            </a:r>
            <a:r>
              <a:rPr lang="ru-RU" sz="3200" dirty="0" smtClean="0"/>
              <a:t>полностью</a:t>
            </a:r>
            <a:endParaRPr lang="ru-RU" sz="3200" dirty="0"/>
          </a:p>
          <a:p>
            <a:endParaRPr lang="ru-RU" dirty="0"/>
          </a:p>
        </p:txBody>
      </p:sp>
      <p:sp>
        <p:nvSpPr>
          <p:cNvPr id="6" name="AutoShape 4" descr="Картинки по запросу бревно плавает в вод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90382"/>
            <a:ext cx="4968552" cy="312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7545" y="332656"/>
            <a:ext cx="2664296" cy="64633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Примеры: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Рисунок 7" descr="http://img-gold-men.ucoz.ru/_ph/1/310237930.jpg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1317367"/>
            <a:ext cx="1872208" cy="2399665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2" name="20160303 123523.m4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="" xmlns:p14="http://schemas.microsoft.com/office/powerpoint/2010/main" r:embed="rId7">
                  <p14:trim st="359.3794" end="718.7584"/>
                </p14:media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014461488"/>
      </p:ext>
    </p:extLst>
  </p:cSld>
  <p:clrMapOvr>
    <a:masterClrMapping/>
  </p:clrMapOvr>
  <p:transition spd="slow" advTm="109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290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5" grpId="0" animBg="1"/>
      <p:bldP spid="7" grpId="0" animBg="1"/>
    </p:bldLst>
  </p:timing>
  <p:extLst mod="1">
    <p:ext uri="{E180D4A7-C9FB-4DFB-919C-405C955672EB}">
      <p14:showEvtLst xmlns="" xmlns:p14="http://schemas.microsoft.com/office/powerpoint/2010/main">
        <p14:playEvt time="4109" objId="2"/>
        <p14:triggerEvt type="onClick" time="4109" objId="2"/>
        <p14:stopEvt time="33319" objId="2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548680"/>
            <a:ext cx="7920880" cy="286232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3200" dirty="0">
                <a:solidFill>
                  <a:schemeClr val="tx1"/>
                </a:solidFill>
              </a:rPr>
              <a:t>Ситуация </a:t>
            </a:r>
            <a:r>
              <a:rPr lang="ru-RU" sz="3200" dirty="0" smtClean="0">
                <a:solidFill>
                  <a:schemeClr val="tx1"/>
                </a:solidFill>
              </a:rPr>
              <a:t>№ 2</a:t>
            </a:r>
          </a:p>
          <a:p>
            <a:pPr lvl="0" algn="ctr"/>
            <a:r>
              <a:rPr lang="ru-RU" sz="3200" dirty="0" smtClean="0">
                <a:solidFill>
                  <a:schemeClr val="tx1"/>
                </a:solidFill>
              </a:rPr>
              <a:t>Изменение уровня </a:t>
            </a:r>
            <a:r>
              <a:rPr lang="ru-RU" sz="3200" dirty="0">
                <a:solidFill>
                  <a:schemeClr val="tx1"/>
                </a:solidFill>
              </a:rPr>
              <a:t>воды в сосуде, когда плавающее в нем </a:t>
            </a:r>
            <a:r>
              <a:rPr lang="ru-RU" sz="3200" dirty="0" smtClean="0">
                <a:solidFill>
                  <a:schemeClr val="tx1"/>
                </a:solidFill>
              </a:rPr>
              <a:t>тело распадается на другие тела, одним из которых может быть некоторый объем воды? </a:t>
            </a:r>
            <a:endParaRPr lang="ru-RU" sz="2000" dirty="0" smtClean="0">
              <a:solidFill>
                <a:schemeClr val="tx1"/>
              </a:solidFill>
            </a:endParaRPr>
          </a:p>
          <a:p>
            <a:pPr lvl="0"/>
            <a:endParaRPr lang="ru-RU" sz="2000" dirty="0" smtClean="0">
              <a:solidFill>
                <a:srgbClr val="D3CCA3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05064"/>
            <a:ext cx="576064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809689331"/>
      </p:ext>
    </p:extLst>
  </p:cSld>
  <p:clrMapOvr>
    <a:masterClrMapping/>
  </p:clrMapOvr>
  <p:transition spd="slow" advTm="868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  <p:extLst mod="1">
    <p:ext uri="{E180D4A7-C9FB-4DFB-919C-405C955672EB}">
      <p14:showEvtLst xmlns="" xmlns:p14="http://schemas.microsoft.com/office/powerpoint/2010/main">
        <p14:playEvt time="2456" objId="2"/>
        <p14:triggerEvt type="onClick" time="2456" objId="2"/>
        <p14:stopEvt time="21209" objId="2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1357298"/>
            <a:ext cx="5040560" cy="181588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2800" dirty="0" smtClean="0"/>
              <a:t>Тающая </a:t>
            </a:r>
            <a:r>
              <a:rPr lang="ru-RU" sz="2800" dirty="0"/>
              <a:t>льдинка, в которой может быть полость или вмороженный шарик (деревянный или стальной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pic>
        <p:nvPicPr>
          <p:cNvPr id="5" name="Рисунок 4" descr="Картинки по запросу лодка плывет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3643314"/>
            <a:ext cx="3024336" cy="259228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Рисунок 6" descr="http://lady.qip.ru/resize/100/500/w/uploads/section/1376903858.jpg"/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8" y="928670"/>
            <a:ext cx="3096344" cy="25438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TextBox 1"/>
          <p:cNvSpPr txBox="1"/>
          <p:nvPr/>
        </p:nvSpPr>
        <p:spPr>
          <a:xfrm>
            <a:off x="3786182" y="4143380"/>
            <a:ext cx="5040560" cy="181588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2800" dirty="0" smtClean="0"/>
              <a:t>Плавающая </a:t>
            </a:r>
            <a:r>
              <a:rPr lang="ru-RU" sz="2800" dirty="0"/>
              <a:t>в бассейне лодка, из которой выливают воду, выбрасывают бревно или </a:t>
            </a:r>
            <a:r>
              <a:rPr lang="ru-RU" sz="2800" dirty="0" smtClean="0"/>
              <a:t>камень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568923" y="332656"/>
            <a:ext cx="2282997" cy="58477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E8B7B7">
                    <a:lumMod val="50000"/>
                  </a:srgbClr>
                </a:solidFill>
              </a:rPr>
              <a:t>Примеры:</a:t>
            </a:r>
            <a:endParaRPr lang="ru-RU" sz="3200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011506310"/>
      </p:ext>
    </p:extLst>
  </p:cSld>
  <p:clrMapOvr>
    <a:masterClrMapping/>
  </p:clrMapOvr>
  <p:transition spd="slow" advTm="119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3" grpId="0" animBg="1"/>
    </p:bldLst>
  </p:timing>
  <p:extLst mod="1">
    <p:ext uri="{E180D4A7-C9FB-4DFB-919C-405C955672EB}">
      <p14:showEvtLst xmlns="" xmlns:p14="http://schemas.microsoft.com/office/powerpoint/2010/main">
        <p14:playEvt time="3260" objId="6"/>
        <p14:triggerEvt type="onClick" time="3260" objId="6"/>
        <p14:stopEvt time="21563" objId="6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6|1.2|0.9|1.2|3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9|2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9|0.9|4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9|2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9|1|5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1|1.2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4|3|2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4|2.6|2.9|2|2.3|1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6|1.7|3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6|1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9|1.5|1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1|1|1.6|1.2"/>
</p:tagLst>
</file>

<file path=ppt/theme/theme1.xml><?xml version="1.0" encoding="utf-8"?>
<a:theme xmlns:a="http://schemas.openxmlformats.org/drawingml/2006/main" name="Техниче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90</TotalTime>
  <Words>426</Words>
  <Application>Microsoft Office PowerPoint</Application>
  <PresentationFormat>Экран (4:3)</PresentationFormat>
  <Paragraphs>56</Paragraphs>
  <Slides>14</Slides>
  <Notes>6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Техническая</vt:lpstr>
      <vt:lpstr> </vt:lpstr>
      <vt:lpstr>Слайд 2</vt:lpstr>
      <vt:lpstr>Слайд 3</vt:lpstr>
      <vt:lpstr>   Условие плавания тел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Дом</dc:creator>
  <cp:lastModifiedBy>Дом</cp:lastModifiedBy>
  <cp:revision>10</cp:revision>
  <dcterms:created xsi:type="dcterms:W3CDTF">2019-01-23T03:52:37Z</dcterms:created>
  <dcterms:modified xsi:type="dcterms:W3CDTF">2019-01-23T11:47:23Z</dcterms:modified>
</cp:coreProperties>
</file>