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1" r:id="rId4"/>
    <p:sldId id="273" r:id="rId5"/>
    <p:sldId id="294" r:id="rId6"/>
    <p:sldId id="280" r:id="rId7"/>
    <p:sldId id="295" r:id="rId8"/>
    <p:sldId id="323" r:id="rId9"/>
    <p:sldId id="275" r:id="rId10"/>
    <p:sldId id="276" r:id="rId11"/>
    <p:sldId id="324" r:id="rId12"/>
    <p:sldId id="284" r:id="rId13"/>
    <p:sldId id="340" r:id="rId14"/>
    <p:sldId id="341" r:id="rId15"/>
    <p:sldId id="282" r:id="rId16"/>
    <p:sldId id="272" r:id="rId17"/>
    <p:sldId id="301" r:id="rId18"/>
    <p:sldId id="269" r:id="rId19"/>
    <p:sldId id="302" r:id="rId20"/>
    <p:sldId id="283" r:id="rId21"/>
    <p:sldId id="325" r:id="rId22"/>
    <p:sldId id="263" r:id="rId23"/>
    <p:sldId id="33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FFA26"/>
    <a:srgbClr val="E8F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10" autoAdjust="0"/>
  </p:normalViewPr>
  <p:slideViewPr>
    <p:cSldViewPr>
      <p:cViewPr varScale="1">
        <p:scale>
          <a:sx n="74" d="100"/>
          <a:sy n="74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7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9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8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6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0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8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89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1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63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22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35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2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23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2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3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0" y="8337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8208912" cy="352839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детской инициативы в музыкальной деятельности в условиях реализации ФГОС в ДОУ</a:t>
            </a:r>
            <a:endParaRPr lang="ru-RU" b="1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savepic.su/666819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r="5106" b="5941"/>
          <a:stretch/>
        </p:blipFill>
        <p:spPr bwMode="auto">
          <a:xfrm>
            <a:off x="2437971" y="104927"/>
            <a:ext cx="4438285" cy="2822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7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FEB2"/>
            </a:gs>
            <a:gs pos="50000">
              <a:srgbClr val="9FFA26"/>
            </a:gs>
            <a:gs pos="100000">
              <a:srgbClr val="FF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08" y="653072"/>
            <a:ext cx="5980700" cy="62049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Оформление музыкальных мини-центров для детей раннего и младшего дошкольного возраста должно быть сюжетным, а для детей старшего—иметь дидактическую направленность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Предметная среда должна быть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сомасштабна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глазу, действиям руки, росту ребёнка.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Пособия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должны быть добротными, эстетически привлекательными, простыми в обращении, только тогда они вызывают желание действовать с ними.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Мини-центры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оформляются в одном в одном стиле, с использованием материалов одной фактуры и цветовой гаммы. Очень важно для поддержки детской инициативы в музыкальной деятельности, чтобы у ребёнка была возможность выбора музыкальной игры, а для этого набор игр, пособий, детских музыкальных инструментов, должен быть достаточно разнообразным и постоянно меняющимся (смена части игр примерно 1 раз в 2 месяца). Около 15 % музыкальных игр должны быть предназначены для детей следующей возрастной группы, чтобы обеспечить зону ближайшего развития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2" name="Picture 4" descr="http://edu.mari.ru/mouo-yoshkarola/dou87/DocLib10/%D0%93%D1%80%D1%83%D0%BF%D0%BF%D0%B0%20%D0%9A%D1%80%D0%B0%D1%81%D0%BD%D0%B0%D1%8F%20%D1%88%D0%B0%D0%BF%D0%BE%D1%87%D0%BA%D0%B0/%D0%9C%D1%83%D0%B7%D1%8B%D0%BA%D0%B0%D0%BB%D1%8C%D0%BD%D1%8B%D0%B9%20%D1%83%D0%B3%D0%BE%D0%BB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27" y="2924944"/>
            <a:ext cx="2520280" cy="3557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6023" y="129853"/>
            <a:ext cx="3837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Музыкальные мини-центы</a:t>
            </a:r>
            <a:endParaRPr lang="ru-RU" sz="2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6" descr="http://piccolosolo.ru/images/deti_risuut_muzyku/2013-2014/drawings1/IMG_7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27" y="152236"/>
            <a:ext cx="2381853" cy="2553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 – побуждать детей применять навыки, полученные на музыкальных занятиях в повседневной жизни детского сада. От компетентности взрослого, его доброжелательности и заинтересованного отношения к детям зависит, станет ли эта среда развивающей, захочет и сможет ли ребёнок освоить её в своей деятельности. Ребёнок и взрослый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действуют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вместе—им обоим должно быть комфортно в музыкальной среде.</a:t>
            </a:r>
          </a:p>
          <a:p>
            <a:endParaRPr lang="ru-RU" dirty="0"/>
          </a:p>
        </p:txBody>
      </p:sp>
      <p:pic>
        <p:nvPicPr>
          <p:cNvPr id="10241" name="Picture 1" descr="D:\временные файлы интернета\Временные файлы Интернета\Content.IE5\N79H70GF\MC9002121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704586"/>
            <a:ext cx="1794512" cy="2153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7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Самостоятельная музыкальная деятельность в группе является одним из показателей уровня развития детей, дает представление о том объёме навыков, умений, знаний, которые дети получили в результате проводимой с ними работы. Происходит перенос способов действий, освоенных на музыкальных занятиях, в совершенно новые условия, ситуации; ребёнок действует уже по собственной инициативе, в соответствии со своими интересами, желаниями, потребностями.</a:t>
            </a:r>
          </a:p>
        </p:txBody>
      </p:sp>
      <p:pic>
        <p:nvPicPr>
          <p:cNvPr id="5" name="Рисунок 4" descr="33378-Clipart-Illustration-Of-A-Set-Of-Colorful-Music-Notes-A-Cello-Or-Violin-Sax-Drums-Accordion-Flute-Tuba-And-Guitar.jpg"/>
          <p:cNvPicPr>
            <a:picLocks noChangeAspect="1"/>
          </p:cNvPicPr>
          <p:nvPr/>
        </p:nvPicPr>
        <p:blipFill>
          <a:blip r:embed="rId2" cstate="print"/>
          <a:srcRect b="4047"/>
          <a:stretch>
            <a:fillRect/>
          </a:stretch>
        </p:blipFill>
        <p:spPr>
          <a:xfrm flipH="1">
            <a:off x="6228184" y="5478299"/>
            <a:ext cx="2915816" cy="13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264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050" dirty="0" smtClean="0"/>
              <a:t> </a:t>
            </a:r>
            <a:r>
              <a:rPr lang="ru-RU" sz="2000" dirty="0" smtClean="0"/>
              <a:t>Музыкальный руководитель, реализующий общеобразовательную программу ДОУ, должен обладать </a:t>
            </a:r>
            <a:r>
              <a:rPr lang="ru-RU" sz="2000" b="1" dirty="0" smtClean="0">
                <a:solidFill>
                  <a:srgbClr val="FF0000"/>
                </a:solidFill>
              </a:rPr>
              <a:t>основными компетенциями</a:t>
            </a:r>
            <a:r>
              <a:rPr lang="ru-RU" sz="2000" dirty="0" smtClean="0"/>
              <a:t>, необходимыми для создания условия развития детей, обозначенными в ФГОС</a:t>
            </a:r>
            <a:r>
              <a:rPr lang="ru-RU" sz="2000" u="sng" dirty="0" smtClean="0"/>
              <a:t>:(Компетенция - это способности, знания, умения, навыки специалиста, благодаря которым он решает какие-либо задачи или достигает желаемых результатов)</a:t>
            </a:r>
            <a:br>
              <a:rPr lang="ru-RU" sz="2000" u="sng" dirty="0" smtClean="0"/>
            </a:br>
            <a:endParaRPr lang="ru-RU" sz="2000" dirty="0" smtClean="0"/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а</a:t>
            </a:r>
            <a:r>
              <a:rPr lang="ru-RU" sz="2000" b="1" u="sng" dirty="0">
                <a:solidFill>
                  <a:srgbClr val="FF0000"/>
                </a:solidFill>
              </a:rPr>
              <a:t>) обеспечение эмоционального благополучия через</a:t>
            </a:r>
            <a:r>
              <a:rPr lang="ru-RU" sz="2000" b="1" u="sng" dirty="0" smtClean="0">
                <a:solidFill>
                  <a:srgbClr val="FF0000"/>
                </a:solidFill>
              </a:rPr>
              <a:t>:</a:t>
            </a:r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dirty="0"/>
              <a:t>непосредственное общение с каждым ребенком;</a:t>
            </a:r>
          </a:p>
          <a:p>
            <a:r>
              <a:rPr lang="ru-RU" sz="2000" dirty="0" smtClean="0"/>
              <a:t>уважительное </a:t>
            </a:r>
            <a:r>
              <a:rPr lang="ru-RU" sz="2000" dirty="0"/>
              <a:t>отношение к каждому ребенку, к его чувствам и потребностям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б) поддержку индивидуальности и инициативы детей через</a:t>
            </a:r>
            <a:r>
              <a:rPr lang="ru-RU" sz="2000" b="1" u="sng" dirty="0" smtClean="0">
                <a:solidFill>
                  <a:srgbClr val="FF0000"/>
                </a:solidFill>
              </a:rPr>
              <a:t>:</a:t>
            </a:r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dirty="0"/>
              <a:t>создание условий для свободного выбора детьми деятельности, участников совместной деятельности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создание условий для принятия детьми решений, выражения своих чувств и мыслей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установление правил взаимодействия в разных ситуациях, построение вариативного развивающего пространства в зоне ближайшего развития,</a:t>
            </a:r>
          </a:p>
          <a:p>
            <a:r>
              <a:rPr lang="ru-RU" sz="2000" dirty="0"/>
              <a:t> взаимодействие с </a:t>
            </a:r>
            <a:r>
              <a:rPr lang="ru-RU" sz="2000" dirty="0" smtClean="0"/>
              <a:t>родителями;</a:t>
            </a:r>
            <a:endParaRPr lang="ru-RU" sz="2000" dirty="0"/>
          </a:p>
          <a:p>
            <a:endParaRPr lang="ru-RU" sz="20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57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3744416"/>
          </a:xfrm>
        </p:spPr>
        <p:txBody>
          <a:bodyPr>
            <a:normAutofit lnSpcReduction="10000"/>
          </a:bodyPr>
          <a:lstStyle/>
          <a:p>
            <a:endParaRPr lang="ru-RU" sz="1200" dirty="0"/>
          </a:p>
          <a:p>
            <a:pPr marL="0" indent="0">
              <a:buNone/>
            </a:pPr>
            <a:r>
              <a:rPr lang="ru-RU" sz="1800" b="1" u="sng" dirty="0" err="1" smtClean="0">
                <a:solidFill>
                  <a:srgbClr val="FF0000"/>
                </a:solidFill>
              </a:rPr>
              <a:t>Недирективный</a:t>
            </a:r>
            <a:r>
              <a:rPr lang="ru-RU" sz="1800" b="1" u="sng" dirty="0" smtClean="0">
                <a:solidFill>
                  <a:srgbClr val="FF0000"/>
                </a:solidFill>
              </a:rPr>
              <a:t> </a:t>
            </a:r>
            <a:r>
              <a:rPr lang="ru-RU" sz="1800" b="1" u="sng" dirty="0">
                <a:solidFill>
                  <a:srgbClr val="FF0000"/>
                </a:solidFill>
              </a:rPr>
              <a:t>подход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– это особое отношение к человеку, его уникальному внутреннему миру, дающему возможность ощутить собственную ценность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Первая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задача профессионала в данном случае — создать условия для того, чтобы ребенок свободно проявлял свои чувства и потребности. Все инициативы ребенка, не приносящие вред ему самому, детям, педагогу и оборудованию игровой комнаты, принимаются и разделяются специалистом. Именно в такой атмосфере принятия и доброжелательности расцветают лучшие возможности ребенка и постепенно нивелируются проблемные моменты в его поведении.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Получив возможность выразить страхи, неуверенность, враждебность, ребёнок может в результате достичь покоя, чувства безопасности, уверенности в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себе, в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соответствии с собственными интересами, делать выбор, </a:t>
            </a:r>
            <a:r>
              <a:rPr lang="ru-RU" sz="1800" b="1" u="sng" dirty="0">
                <a:solidFill>
                  <a:srgbClr val="FF0000"/>
                </a:solidFill>
              </a:rPr>
              <a:t>т.е. проявлять инициативу.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http://es-foto.ru/portfolio/images/foto.php?img_b=10189.jpg&amp;razm=8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8494"/>
            <a:ext cx="4355705" cy="2862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zhikezhik.ru/images/uploads/Muzykalnoe_razvitie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813481"/>
            <a:ext cx="4176465" cy="300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При организации музыкальной среды ведущая роль принадлежит </a:t>
            </a:r>
            <a:r>
              <a:rPr lang="ru-RU" sz="1600" b="1" dirty="0">
                <a:solidFill>
                  <a:srgbClr val="C00000"/>
                </a:solidFill>
              </a:rPr>
              <a:t>музыкальному руководителю</a:t>
            </a:r>
            <a:r>
              <a:rPr lang="ru-RU" sz="1600" dirty="0"/>
              <a:t>, который выполняет различные педагогические функции: </a:t>
            </a:r>
            <a:r>
              <a:rPr lang="ru-RU" sz="1600" b="1" dirty="0">
                <a:solidFill>
                  <a:srgbClr val="C00000"/>
                </a:solidFill>
              </a:rPr>
              <a:t>проводит диагностику </a:t>
            </a:r>
            <a:r>
              <a:rPr lang="ru-RU" sz="1600" dirty="0"/>
              <a:t>среды и личностных качеств детей ( музыкальность, креативность, </a:t>
            </a:r>
            <a:r>
              <a:rPr lang="ru-RU" sz="1600" dirty="0" err="1"/>
              <a:t>эмпатийность</a:t>
            </a:r>
            <a:r>
              <a:rPr lang="ru-RU" sz="1600" dirty="0"/>
              <a:t> ), </a:t>
            </a:r>
            <a:r>
              <a:rPr lang="ru-RU" sz="1600" b="1" dirty="0">
                <a:solidFill>
                  <a:srgbClr val="C00000"/>
                </a:solidFill>
              </a:rPr>
              <a:t>проектирует цель и средства её достижения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C00000"/>
                </a:solidFill>
              </a:rPr>
              <a:t>организует музыкально-образовательный процесс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C00000"/>
                </a:solidFill>
              </a:rPr>
              <a:t>консультирует воспитателей и родителей </a:t>
            </a:r>
            <a:r>
              <a:rPr lang="ru-RU" sz="1600" dirty="0"/>
              <a:t>по вопросам музыкального воспитания детей, </a:t>
            </a:r>
            <a:r>
              <a:rPr lang="ru-RU" sz="1600" b="1" dirty="0">
                <a:solidFill>
                  <a:srgbClr val="C00000"/>
                </a:solidFill>
              </a:rPr>
              <a:t>обеспечивает взаимодействие всех компонентов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C00000"/>
                </a:solidFill>
              </a:rPr>
              <a:t>анализирует результаты</a:t>
            </a:r>
            <a:r>
              <a:rPr lang="ru-RU" sz="1600" dirty="0"/>
              <a:t> процесса музыкального воспитания детей и корректирует их.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Задача музыкального руководителя объединить </a:t>
            </a:r>
            <a:r>
              <a:rPr lang="ru-RU" sz="2000" b="1" dirty="0">
                <a:solidFill>
                  <a:srgbClr val="C00000"/>
                </a:solidFill>
              </a:rPr>
              <a:t>участников педагогического процесса – педагогов, детей и их родителей в единой увлекательной музыкально - художественной деятельности, </a:t>
            </a:r>
            <a:r>
              <a:rPr lang="ru-RU" sz="2000" b="1" dirty="0" smtClean="0">
                <a:solidFill>
                  <a:srgbClr val="C00000"/>
                </a:solidFill>
              </a:rPr>
              <a:t>сделать </a:t>
            </a:r>
            <a:r>
              <a:rPr lang="ru-RU" sz="2000" b="1" dirty="0">
                <a:solidFill>
                  <a:srgbClr val="C00000"/>
                </a:solidFill>
              </a:rPr>
              <a:t>всех единомышленниками и </a:t>
            </a:r>
            <a:r>
              <a:rPr lang="ru-RU" sz="2000" b="1" dirty="0" smtClean="0">
                <a:solidFill>
                  <a:srgbClr val="C00000"/>
                </a:solidFill>
              </a:rPr>
              <a:t>друзьями, партнерами </a:t>
            </a:r>
            <a:r>
              <a:rPr lang="ru-RU" sz="2000" b="1" dirty="0">
                <a:solidFill>
                  <a:srgbClr val="C00000"/>
                </a:solidFill>
              </a:rPr>
              <a:t>в совместном творчестве, когда </a:t>
            </a:r>
            <a:r>
              <a:rPr lang="ru-RU" sz="2000" b="1" dirty="0">
                <a:solidFill>
                  <a:srgbClr val="002060"/>
                </a:solidFill>
              </a:rPr>
              <a:t>дети учатся у взрослых, а  взрослые – </a:t>
            </a:r>
            <a:r>
              <a:rPr lang="ru-RU" sz="2000" b="1">
                <a:solidFill>
                  <a:srgbClr val="002060"/>
                </a:solidFill>
              </a:rPr>
              <a:t>у </a:t>
            </a:r>
            <a:r>
              <a:rPr lang="ru-RU" sz="2000" b="1" smtClean="0">
                <a:solidFill>
                  <a:srgbClr val="002060"/>
                </a:solidFill>
              </a:rPr>
              <a:t>детей.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tatyana-lebzak.narod.ru/m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3253"/>
            <a:ext cx="835292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FFA26"/>
            </a:gs>
            <a:gs pos="68000">
              <a:srgbClr val="E8FEB2"/>
            </a:gs>
            <a:gs pos="98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родителями</a:t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339119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Музыкальные гостиные</a:t>
            </a:r>
          </a:p>
          <a:p>
            <a:r>
              <a:rPr lang="ru-RU" sz="1800" b="1" dirty="0" smtClean="0"/>
              <a:t>Совместные развлечения, праздники</a:t>
            </a:r>
          </a:p>
          <a:p>
            <a:r>
              <a:rPr lang="ru-RU" sz="1800" b="1" dirty="0" smtClean="0"/>
              <a:t>Консультации в родительских уголках , на сайте на странице музыкального руководителя</a:t>
            </a:r>
          </a:p>
          <a:p>
            <a:r>
              <a:rPr lang="ru-RU" sz="1800" b="1" dirty="0" smtClean="0"/>
              <a:t>Творческие задания- организация выставок, изготовление подделок (конкурс музыкальных инструментов, поделок , шляп, зонтиков…)</a:t>
            </a:r>
          </a:p>
          <a:p>
            <a:r>
              <a:rPr lang="ru-RU" sz="1800" b="1" dirty="0" smtClean="0"/>
              <a:t>Информационно-просветительская работа («Наступает выходной – мы в театр всей семьёй!»)</a:t>
            </a:r>
          </a:p>
        </p:txBody>
      </p:sp>
      <p:pic>
        <p:nvPicPr>
          <p:cNvPr id="5122" name="Picture 2" descr="http://www.maam.ru/images/photos/medium/article4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7936"/>
            <a:ext cx="3168352" cy="2373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otoham.ru/img/picture/Jun/09/2eae049407a0a9390f1c045a4ef4bb79/mini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25681"/>
            <a:ext cx="2935737" cy="22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aam.ru/upload/blogs/detsad-234480-1410334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21" y="3140968"/>
            <a:ext cx="3423852" cy="2569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4.bp.blogspot.com/-uxvoTPnMTNc/UzAfNm2qF0I/AAAAAAAAAAo/BevvHMVOpss/s1600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rgbClr val="9FFA26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60648"/>
            <a:ext cx="5050904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Итак, мы приходим к неоспоримому выводу: для музыкального воспитания детей необходима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богатая музыкальная предметно-развивающая среда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2000" dirty="0"/>
              <a:t> а для развития личности дошкольников рядом с ними должен быть </a:t>
            </a:r>
            <a:r>
              <a:rPr lang="ru-RU" sz="2000" b="1" dirty="0">
                <a:solidFill>
                  <a:srgbClr val="FF0000"/>
                </a:solidFill>
              </a:rPr>
              <a:t>педагог, увлечённый музыкой, умеющий реализовать творческий потенциал музыкальной среды </a:t>
            </a:r>
            <a:r>
              <a:rPr lang="ru-RU" sz="2000" dirty="0"/>
              <a:t>и управлять развитием творчества детей в музыкальной деятельности</a:t>
            </a:r>
            <a:r>
              <a:rPr lang="ru-RU" sz="2000" i="1" dirty="0"/>
              <a:t>. Для ребенка очень важно -  получить положительный эмоциональный отклик в любой музыкальной деятельности. Не допустить равнодушного отношения ребёнка к музыке,  заинтересовать детей, поощрять малейшие успехи ребёнка в многообразной музыкальной деятельности – </a:t>
            </a:r>
            <a:r>
              <a:rPr lang="ru-RU" sz="2000" i="1" dirty="0" smtClean="0"/>
              <a:t>наша  </a:t>
            </a:r>
            <a:r>
              <a:rPr lang="ru-RU" sz="2000" i="1" dirty="0"/>
              <a:t>задача. При этом не нужно опекать детей излишне, чтобы не подавить их </a:t>
            </a:r>
            <a:r>
              <a:rPr lang="ru-RU" sz="2000" b="1" i="1" u="sng" dirty="0">
                <a:solidFill>
                  <a:srgbClr val="C00000"/>
                </a:solidFill>
              </a:rPr>
              <a:t>самостоятельность и инициативу</a:t>
            </a:r>
            <a:r>
              <a:rPr lang="ru-RU" sz="2000" i="1" dirty="0"/>
              <a:t>.</a:t>
            </a:r>
          </a:p>
          <a:p>
            <a:pPr marL="0" indent="0">
              <a:buNone/>
            </a:pPr>
            <a:r>
              <a:rPr lang="ru-RU" sz="2000" i="1" dirty="0"/>
              <a:t>Важно, чтобы каждый ребенок испытал ситуацию успеха</a:t>
            </a:r>
            <a:r>
              <a:rPr lang="ru-RU" sz="2000" i="1" dirty="0" smtClean="0"/>
              <a:t>!</a:t>
            </a:r>
            <a:endParaRPr lang="ru-RU" sz="20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620434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vobodnayaplastika.ru/wp-content/uploads/2015/07/deti_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" y="3434925"/>
            <a:ext cx="3609495" cy="280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FEB2"/>
            </a:gs>
            <a:gs pos="50000">
              <a:srgbClr val="9FFA26"/>
            </a:gs>
            <a:gs pos="100000">
              <a:srgbClr val="FF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680520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Что может быть прекраснее успеха?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Когда поставил цель – достиг ее!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Душа, ликуя, празднует победу,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Трепещет сердце радостно </a:t>
            </a:r>
            <a:r>
              <a:rPr lang="ru-RU" b="1" dirty="0" smtClean="0">
                <a:solidFill>
                  <a:srgbClr val="C00000"/>
                </a:solidFill>
              </a:rPr>
              <a:t>твое.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Дорогу к высоте мы постигаем,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Детей по жизни бережно ведем,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Мы снова действуем, планируем, мечтаем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И детской радости от их успехов ждем!</a:t>
            </a:r>
          </a:p>
          <a:p>
            <a:endParaRPr lang="ru-RU" dirty="0"/>
          </a:p>
        </p:txBody>
      </p:sp>
      <p:pic>
        <p:nvPicPr>
          <p:cNvPr id="22530" name="Picture 2" descr="http://forum.na-svyazi.ru/uploads/201507/post-308604-1438165080-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9" y="332746"/>
            <a:ext cx="4184766" cy="2788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english-yalta.ru/wp-content/uploads/2014/11/bkLjtVBEx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43" y="3356992"/>
            <a:ext cx="4043339" cy="303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4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В Конституции Российской Федерации, в «Концепции модернизации российского образования», в Законе Российской Федерации «Об образовании в РФ» и других нормативных документах Российской Федерации сформулирован социальный заказ государства системе образования: </a:t>
            </a:r>
            <a:r>
              <a:rPr lang="ru-RU" sz="2000" b="1" u="sng" dirty="0">
                <a:solidFill>
                  <a:srgbClr val="FF0000"/>
                </a:solidFill>
              </a:rPr>
              <a:t>воспитание инициативного, ответственного человека, готового самостоятельно принимать решения в ситуации выбора.</a:t>
            </a:r>
          </a:p>
          <a:p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   В соответствии с ФГОС в образовательной программе каждого дошкольного учреждения появляется такой раздел как </a:t>
            </a:r>
            <a:r>
              <a:rPr lang="ru-RU" sz="2000" b="1" u="sng" dirty="0">
                <a:solidFill>
                  <a:srgbClr val="FF0000"/>
                </a:solidFill>
              </a:rPr>
              <a:t>«Поддержка детской инициативы».</a:t>
            </a:r>
            <a:r>
              <a:rPr lang="ru-RU" sz="2000" b="1" dirty="0"/>
              <a:t> Детская инициатива проявляется в свободной самостоятельной детской деятельности детей по выбору и интересам. Самостоятельная деятельность в соответствии с собственными интересами является важнейшим источником эмоционального благополучия ребёнка в детском саду.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776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FFA26"/>
            </a:gs>
            <a:gs pos="68000">
              <a:srgbClr val="E8FEB2"/>
            </a:gs>
            <a:gs pos="98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12" y="476672"/>
            <a:ext cx="3460154" cy="850106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для поддержки творческой инициативы</a:t>
            </a:r>
            <a:endParaRPr lang="ru-RU" sz="28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433" y="114945"/>
            <a:ext cx="5410944" cy="4486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• </a:t>
            </a:r>
            <a:r>
              <a:rPr lang="ru-RU" sz="1800" b="1" dirty="0" err="1" smtClean="0">
                <a:solidFill>
                  <a:srgbClr val="002060"/>
                </a:solidFill>
              </a:rPr>
              <a:t>недериктивный</a:t>
            </a:r>
            <a:r>
              <a:rPr lang="ru-RU" sz="1800" b="1" dirty="0" smtClean="0">
                <a:solidFill>
                  <a:srgbClr val="002060"/>
                </a:solidFill>
              </a:rPr>
              <a:t> подход, соблюдение </a:t>
            </a:r>
            <a:r>
              <a:rPr lang="ru-RU" sz="1800" b="1" dirty="0">
                <a:solidFill>
                  <a:srgbClr val="002060"/>
                </a:solidFill>
              </a:rPr>
              <a:t>принципа свободы;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• накопление впечатлений от восприятия искусства;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• </a:t>
            </a:r>
            <a:r>
              <a:rPr lang="ru-RU" sz="1800" b="1" dirty="0">
                <a:solidFill>
                  <a:srgbClr val="002060"/>
                </a:solidFill>
              </a:rPr>
              <a:t>накопление опыта исполнительства (пение, движение, игра на детских музыкальных инструментах); </a:t>
            </a:r>
            <a:r>
              <a:rPr lang="ru-RU" sz="1800" b="1" i="1" dirty="0">
                <a:solidFill>
                  <a:srgbClr val="C00000"/>
                </a:solidFill>
              </a:rPr>
              <a:t>Инициативу проявляет тот, кто в себя верит. Одна из основ уверенности в себе - умения, практические навыки. Чтобы дети чаще проявляли инициативу, нужно вначале их обучать практическим навыкам.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• развитие основных музыкальных способностей;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• оснащение музыкального творчества как в детском саду, так и в семье музыкальным сопровождением, разнообразными костюмами, атрибутами, пространством для танцев, детскими музыкальными инструментами.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dsad172.ru/upload/txt/orig_60caa42b7dd3c7de5757e2dfb1e4b4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5" y="1396676"/>
            <a:ext cx="3187823" cy="31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dou-196.ucoz.ru/oformlenie/deti_s_in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9" y="4351266"/>
            <a:ext cx="2157130" cy="23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.ytimg.com/vi/q7SSR5EQ8ZQ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0053"/>
            <a:ext cx="3430248" cy="225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igroz.ru/safia/detskij-sad-105-obsherazvivayushego-vida-g-siktivkara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4499"/>
            <a:ext cx="3176586" cy="2022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4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playcast.ru/uploads/2015/07/31/14527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851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BatangChe" panose="02030609000101010101" pitchFamily="49" charset="-127"/>
              </a:rPr>
              <a:t>Благодарим за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BatangChe" panose="02030609000101010101" pitchFamily="49" charset="-127"/>
              </a:rPr>
              <a:t>внимание!</a:t>
            </a:r>
            <a:endParaRPr lang="ru-RU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Инициативность</a:t>
            </a:r>
            <a:r>
              <a:rPr lang="ru-RU" sz="2800" dirty="0" smtClean="0"/>
              <a:t> -(лат</a:t>
            </a:r>
            <a:r>
              <a:rPr lang="ru-RU" sz="2800" dirty="0"/>
              <a:t>. – начинать) – положительное качество личности, проявляющееся как внутреннее побуждение и способность начать новое дело, сделать первый шаг, самостоятельно принять решение при возникновении личных или общественных проблем. </a:t>
            </a:r>
            <a:r>
              <a:rPr lang="ru-RU" sz="2800" dirty="0" smtClean="0"/>
              <a:t>Инициативность </a:t>
            </a:r>
            <a:r>
              <a:rPr lang="ru-RU" sz="2800" dirty="0"/>
              <a:t>– существенная сторона воли, состоящая не в простом действии по необходимости или под влиянием чьих-то указаний, а в </a:t>
            </a:r>
            <a:r>
              <a:rPr lang="ru-RU" sz="2800" b="1" u="sng" dirty="0">
                <a:solidFill>
                  <a:srgbClr val="FF0000"/>
                </a:solidFill>
              </a:rPr>
              <a:t>действиях</a:t>
            </a:r>
            <a:r>
              <a:rPr lang="ru-RU" sz="2800" u="sng" dirty="0"/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творческих, требующих смелости, находчивости и ответственности за последствия. </a:t>
            </a:r>
          </a:p>
        </p:txBody>
      </p:sp>
    </p:spTree>
    <p:extLst>
      <p:ext uri="{BB962C8B-B14F-4D97-AF65-F5344CB8AC3E}">
        <p14:creationId xmlns:p14="http://schemas.microsoft.com/office/powerpoint/2010/main" val="3514346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507288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ИНИЦИАТИВНОЙ ЛИЧНОСТИ ХАРАКТЕРНО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u="sng" dirty="0">
                <a:solidFill>
                  <a:srgbClr val="C00000"/>
                </a:solidFill>
              </a:rPr>
              <a:t>Произвольность поведения;</a:t>
            </a:r>
          </a:p>
          <a:p>
            <a:r>
              <a:rPr lang="ru-RU" u="sng" dirty="0">
                <a:solidFill>
                  <a:srgbClr val="C00000"/>
                </a:solidFill>
              </a:rPr>
              <a:t>Самостоятельность;</a:t>
            </a:r>
          </a:p>
          <a:p>
            <a:r>
              <a:rPr lang="ru-RU" u="sng" dirty="0">
                <a:solidFill>
                  <a:srgbClr val="C00000"/>
                </a:solidFill>
              </a:rPr>
              <a:t>Развитая эмоционально волевая сфера;</a:t>
            </a:r>
          </a:p>
          <a:p>
            <a:r>
              <a:rPr lang="ru-RU" u="sng" dirty="0">
                <a:solidFill>
                  <a:srgbClr val="C00000"/>
                </a:solidFill>
              </a:rPr>
              <a:t>Инициатива в различных видах деятельности;</a:t>
            </a:r>
          </a:p>
          <a:p>
            <a:r>
              <a:rPr lang="ru-RU" u="sng" dirty="0">
                <a:solidFill>
                  <a:srgbClr val="C00000"/>
                </a:solidFill>
              </a:rPr>
              <a:t>Стремление к самореализации;</a:t>
            </a:r>
          </a:p>
          <a:p>
            <a:r>
              <a:rPr lang="ru-RU" u="sng" dirty="0">
                <a:solidFill>
                  <a:srgbClr val="C00000"/>
                </a:solidFill>
              </a:rPr>
              <a:t>Общительность;</a:t>
            </a:r>
          </a:p>
          <a:p>
            <a:r>
              <a:rPr lang="ru-RU" u="sng" dirty="0">
                <a:solidFill>
                  <a:srgbClr val="C00000"/>
                </a:solidFill>
              </a:rPr>
              <a:t>Творческий подход к деятельности;</a:t>
            </a:r>
          </a:p>
          <a:p>
            <a:r>
              <a:rPr lang="ru-RU" u="sng" dirty="0">
                <a:solidFill>
                  <a:srgbClr val="C00000"/>
                </a:solidFill>
              </a:rPr>
              <a:t>Высокий уровень умственных способностей;</a:t>
            </a:r>
          </a:p>
          <a:p>
            <a:r>
              <a:rPr lang="ru-RU" u="sng" dirty="0">
                <a:solidFill>
                  <a:srgbClr val="C00000"/>
                </a:solidFill>
              </a:rPr>
              <a:t>Познавательная активность.</a:t>
            </a:r>
          </a:p>
          <a:p>
            <a:endParaRPr lang="ru-RU" dirty="0"/>
          </a:p>
        </p:txBody>
      </p:sp>
      <p:pic>
        <p:nvPicPr>
          <p:cNvPr id="5124" name="Picture 4" descr="http://www.bytez.nl/wp-content/uploads/2013/02/eenbabyb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77704"/>
            <a:ext cx="4766379" cy="24595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http://img-fotki.yandex.ru/get/15493/167183485.7d8/0_14fc7d_dfaa2890_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258716"/>
            <a:ext cx="3995936" cy="24106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377552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Приоритетные </a:t>
            </a:r>
            <a:r>
              <a:rPr lang="ru-RU" sz="2800" b="1" dirty="0">
                <a:solidFill>
                  <a:srgbClr val="C00000"/>
                </a:solidFill>
              </a:rPr>
              <a:t>сферы деятельности развития инициативы:</a:t>
            </a:r>
          </a:p>
          <a:p>
            <a:pPr marL="0" indent="0">
              <a:buNone/>
            </a:pPr>
            <a:r>
              <a:rPr lang="ru-RU" sz="2800" b="1" dirty="0"/>
              <a:t>В 3-4 года </a:t>
            </a:r>
            <a:r>
              <a:rPr lang="ru-RU" sz="2800" b="1" u="sng" dirty="0">
                <a:solidFill>
                  <a:srgbClr val="C00000"/>
                </a:solidFill>
              </a:rPr>
              <a:t>– </a:t>
            </a:r>
            <a:r>
              <a:rPr lang="ru-RU" sz="2800" b="1" u="sng" dirty="0" smtClean="0">
                <a:solidFill>
                  <a:srgbClr val="C00000"/>
                </a:solidFill>
              </a:rPr>
              <a:t>игровая и продуктивная </a:t>
            </a:r>
            <a:r>
              <a:rPr lang="ru-RU" sz="2800" b="1" u="sng" dirty="0">
                <a:solidFill>
                  <a:srgbClr val="C00000"/>
                </a:solidFill>
              </a:rPr>
              <a:t>деятельность; «Наши первые шаги»</a:t>
            </a:r>
          </a:p>
          <a:p>
            <a:pPr marL="0" indent="0">
              <a:buNone/>
            </a:pPr>
            <a:r>
              <a:rPr lang="ru-RU" sz="2800" b="1" dirty="0" smtClean="0"/>
              <a:t>Первоначальное </a:t>
            </a:r>
            <a:r>
              <a:rPr lang="ru-RU" sz="2800" b="1" dirty="0"/>
              <a:t>усвоение музыкально-творческого материала. Основная роль взрослого в развитии творческого начала.</a:t>
            </a:r>
          </a:p>
          <a:p>
            <a:pPr marL="0" indent="0">
              <a:buNone/>
            </a:pPr>
            <a:r>
              <a:rPr lang="ru-RU" sz="2800" b="1" dirty="0"/>
              <a:t>В 4-5 лет - </a:t>
            </a:r>
            <a:r>
              <a:rPr lang="ru-RU" sz="2800" b="1" u="sng" dirty="0">
                <a:solidFill>
                  <a:srgbClr val="C00000"/>
                </a:solidFill>
              </a:rPr>
              <a:t>познавательная деятельность; «Играя, мы познаем и творим» </a:t>
            </a:r>
            <a:r>
              <a:rPr lang="ru-RU" sz="2800" b="1" dirty="0"/>
              <a:t>Постепенное приобщение детей в игровой форме к музыкальному творчеству, накопление опыта и отношения к </a:t>
            </a:r>
            <a:r>
              <a:rPr lang="ru-RU" sz="2800" b="1" dirty="0" smtClean="0"/>
              <a:t>нему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54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шка\Desktop\5617dd41b988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"/>
            <a:ext cx="9144000" cy="6857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5-6 лет -</a:t>
            </a:r>
            <a:r>
              <a:rPr lang="ru-RU" sz="2400" b="1" u="sng" dirty="0" err="1">
                <a:solidFill>
                  <a:srgbClr val="C00000"/>
                </a:solidFill>
              </a:rPr>
              <a:t>внеситуативно</a:t>
            </a:r>
            <a:r>
              <a:rPr lang="ru-RU" sz="2400" b="1" u="sng" dirty="0">
                <a:solidFill>
                  <a:srgbClr val="C00000"/>
                </a:solidFill>
              </a:rPr>
              <a:t> – личностное общение со взрослыми и сверстниками, а также информационно познавательная инициатива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b="1" dirty="0"/>
              <a:t> 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</a:rPr>
              <a:t>Мы познаем музыкальное творчество как музыканты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/>
              <a:t>Развитие умения чувствовать красоту и особенности музыкального произведения, получать наслаждения и передавать свои впечатления в разных видах музыкального творчества.</a:t>
            </a:r>
          </a:p>
          <a:p>
            <a:pPr marL="0" indent="0">
              <a:buNone/>
            </a:pPr>
            <a:r>
              <a:rPr lang="ru-RU" sz="2400" b="1" dirty="0"/>
              <a:t>В 6-8 лет - </a:t>
            </a:r>
            <a:r>
              <a:rPr lang="ru-RU" sz="2400" b="1" u="sng" dirty="0" smtClean="0">
                <a:solidFill>
                  <a:srgbClr val="C00000"/>
                </a:solidFill>
              </a:rPr>
              <a:t>научение</a:t>
            </a:r>
            <a:r>
              <a:rPr lang="ru-RU" sz="2400" b="1" u="sng" dirty="0">
                <a:solidFill>
                  <a:srgbClr val="C00000"/>
                </a:solidFill>
              </a:rPr>
              <a:t>, расширение сфер собственной компетентности в различных областях практической </a:t>
            </a:r>
            <a:r>
              <a:rPr lang="ru-RU" sz="2400" b="1" u="sng" dirty="0" smtClean="0">
                <a:solidFill>
                  <a:srgbClr val="C00000"/>
                </a:solidFill>
              </a:rPr>
              <a:t>предметности</a:t>
            </a:r>
            <a:r>
              <a:rPr lang="ru-RU" sz="2400" b="1" u="sng" dirty="0">
                <a:solidFill>
                  <a:srgbClr val="C00000"/>
                </a:solidFill>
              </a:rPr>
              <a:t>.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</a:rPr>
              <a:t>Каждый ребенок-творец в мире фантазии»</a:t>
            </a:r>
          </a:p>
          <a:p>
            <a:pPr marL="0" indent="0">
              <a:buNone/>
            </a:pPr>
            <a:r>
              <a:rPr lang="ru-RU" sz="2400" b="1" dirty="0" smtClean="0"/>
              <a:t>Развитие </a:t>
            </a:r>
            <a:r>
              <a:rPr lang="ru-RU" sz="2400" b="1" dirty="0"/>
              <a:t>воображения и фантазии, умение видеть музыкальный образ своими глазами и передавать его.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Теперь мы  Видим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Слышим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Чувствуем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Представляем </a:t>
            </a:r>
            <a:r>
              <a:rPr lang="ru-RU" b="1" dirty="0">
                <a:solidFill>
                  <a:srgbClr val="C00000"/>
                </a:solidFill>
              </a:rPr>
              <a:t>и ТВОРИМ.</a:t>
            </a:r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7203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шка\Desktop\aHR0cDovL3Bvc3BlbG92YS51Y296LnJ1L190YmtwL3NoYWJsb24vbXV6eWthLmpwZw==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"/>
          <a:stretch/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49068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К средствам, которые позволяют направлять в педагогически ценном </a:t>
            </a:r>
            <a:r>
              <a:rPr lang="ru-RU" sz="2400" dirty="0" smtClean="0">
                <a:solidFill>
                  <a:srgbClr val="002060"/>
                </a:solidFill>
              </a:rPr>
              <a:t>русле инициативу </a:t>
            </a:r>
            <a:r>
              <a:rPr lang="ru-RU" sz="2400" dirty="0">
                <a:solidFill>
                  <a:srgbClr val="002060"/>
                </a:solidFill>
              </a:rPr>
              <a:t>ребенка, а не ущемлять </a:t>
            </a:r>
            <a:r>
              <a:rPr lang="ru-RU" sz="2400" dirty="0" smtClean="0">
                <a:solidFill>
                  <a:srgbClr val="002060"/>
                </a:solidFill>
              </a:rPr>
              <a:t>ее относят: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– </a:t>
            </a:r>
            <a:r>
              <a:rPr lang="ru-RU" sz="2400" b="1" u="sng" dirty="0">
                <a:solidFill>
                  <a:srgbClr val="C00000"/>
                </a:solidFill>
              </a:rPr>
              <a:t>рациональную организацию предметно-пространственной среды</a:t>
            </a:r>
            <a:r>
              <a:rPr lang="ru-RU" sz="2400" b="1" u="sng" dirty="0" smtClean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– </a:t>
            </a:r>
            <a:r>
              <a:rPr lang="ru-RU" sz="2400" b="1" u="sng" dirty="0">
                <a:solidFill>
                  <a:srgbClr val="C00000"/>
                </a:solidFill>
              </a:rPr>
              <a:t>изменение форм взаимодействия взрослого и ребенка</a:t>
            </a:r>
            <a:r>
              <a:rPr lang="ru-RU" sz="2400" b="1" u="sng" dirty="0" smtClean="0">
                <a:solidFill>
                  <a:srgbClr val="C00000"/>
                </a:solidFill>
              </a:rPr>
              <a:t>;</a:t>
            </a:r>
            <a:r>
              <a:rPr lang="ru-RU" sz="2400" b="1" u="sng" dirty="0">
                <a:solidFill>
                  <a:srgbClr val="C00000"/>
                </a:solidFill>
              </a:rPr>
              <a:t> 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– </a:t>
            </a:r>
            <a:r>
              <a:rPr lang="ru-RU" sz="2400" b="1" u="sng" dirty="0">
                <a:solidFill>
                  <a:srgbClr val="C00000"/>
                </a:solidFill>
              </a:rPr>
              <a:t>реструктуризацию содержания образовательной деятельности</a:t>
            </a:r>
            <a:r>
              <a:rPr lang="ru-RU" sz="2400" b="1" u="sng" dirty="0" smtClean="0">
                <a:solidFill>
                  <a:srgbClr val="C00000"/>
                </a:solidFill>
              </a:rPr>
              <a:t>;</a:t>
            </a:r>
            <a:endParaRPr lang="ru-RU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</a:rPr>
              <a:t>– эффективное взаимодействие детского сада с семьей</a:t>
            </a:r>
            <a:r>
              <a:rPr lang="ru-RU" sz="2400" b="1" u="sng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400" b="1" u="sng" dirty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Picture 2" descr="http://i1.photo.2gis.com/images/branch/110/15481123723697281_1e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771714" cy="2448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9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rgbClr val="9FFA26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</a:rPr>
              <a:t>Предметно-развивающая среда - это система  материальных объектов деятельности ребенка, единство социальных и предметных средств обеспечения разнообразной деятельности детей, так как  разнообразие игрушек не является основным условием их развития. 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Требования  к проектированию  музыкальной   среды: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2000" dirty="0" smtClean="0"/>
              <a:t>1.Блоки </a:t>
            </a:r>
            <a:r>
              <a:rPr lang="ru-RU" sz="2000" dirty="0"/>
              <a:t>компонентов  среды соответствуют логике развития детской музыкальной деятельности (восприятие, воспроизведение, творчество). Каждый предусматривает ориентацию на представление в  среде  всех видов детской  музыкальной  деятельности:</a:t>
            </a:r>
          </a:p>
          <a:p>
            <a:pPr marL="0" indent="0">
              <a:buNone/>
            </a:pPr>
            <a:r>
              <a:rPr lang="ru-RU" sz="2000" dirty="0"/>
              <a:t>•</a:t>
            </a:r>
            <a:r>
              <a:rPr lang="ru-RU" sz="2000" b="1" dirty="0">
                <a:solidFill>
                  <a:srgbClr val="FF0000"/>
                </a:solidFill>
              </a:rPr>
              <a:t>восприятие музыки </a:t>
            </a:r>
            <a:r>
              <a:rPr lang="ru-RU" sz="2000" dirty="0"/>
              <a:t>- пособия, помогающие воспринимать произведения для слушания, произведения, используемые в исполнительской певческой, танцевальной и музыкально-игровой  деятельности, а также произведения, специально созданные для развития  музыкально-сенсорного  восприятия детей; </a:t>
            </a:r>
          </a:p>
          <a:p>
            <a:pPr marL="0" indent="0">
              <a:buNone/>
            </a:pPr>
            <a:r>
              <a:rPr lang="ru-RU" sz="2000" dirty="0"/>
              <a:t>•</a:t>
            </a:r>
            <a:r>
              <a:rPr lang="ru-RU" sz="2000" b="1" dirty="0">
                <a:solidFill>
                  <a:srgbClr val="FF0000"/>
                </a:solidFill>
              </a:rPr>
              <a:t>воспроизведение музыки </a:t>
            </a:r>
            <a:r>
              <a:rPr lang="ru-RU" sz="2000" dirty="0"/>
              <a:t>- пособия, побуждающие к певческой деятельности: к восприятию песен, их творческому, выразительному исполнению; </a:t>
            </a:r>
          </a:p>
        </p:txBody>
      </p:sp>
    </p:spTree>
    <p:extLst>
      <p:ext uri="{BB962C8B-B14F-4D97-AF65-F5344CB8AC3E}">
        <p14:creationId xmlns:p14="http://schemas.microsoft.com/office/powerpoint/2010/main" val="36304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rgbClr val="9FFA26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•</a:t>
            </a:r>
            <a:r>
              <a:rPr lang="ru-RU" sz="2000" dirty="0"/>
              <a:t>пособия, побуждающие </a:t>
            </a:r>
            <a:r>
              <a:rPr lang="ru-RU" sz="2000" b="1" dirty="0">
                <a:solidFill>
                  <a:srgbClr val="FF0000"/>
                </a:solidFill>
              </a:rPr>
              <a:t>к музыкально-ритмической деятельности</a:t>
            </a:r>
            <a:r>
              <a:rPr lang="ru-RU" sz="2000" dirty="0"/>
              <a:t>: к восприятию, исполнению музыки для игры или танца, к творческой выразительности танца и т.п.; </a:t>
            </a:r>
          </a:p>
          <a:p>
            <a:pPr marL="0" indent="0">
              <a:buNone/>
            </a:pPr>
            <a:r>
              <a:rPr lang="ru-RU" sz="2000" dirty="0"/>
              <a:t>•пособия, побуждающие к </a:t>
            </a:r>
            <a:r>
              <a:rPr lang="ru-RU" sz="2000" b="1" dirty="0">
                <a:solidFill>
                  <a:srgbClr val="FF0000"/>
                </a:solidFill>
              </a:rPr>
              <a:t>игре на детских  музыкальных  инструментах</a:t>
            </a:r>
            <a:r>
              <a:rPr lang="ru-RU" sz="2000" dirty="0"/>
              <a:t>: восприятию музыки, исполняемой на них, освоению игры на этих инструментах, а также к творческой </a:t>
            </a:r>
            <a:r>
              <a:rPr lang="ru-RU" sz="2000" dirty="0" smtClean="0"/>
              <a:t>импровизации;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</a:t>
            </a:r>
            <a:r>
              <a:rPr lang="ru-RU" sz="2000" b="1" dirty="0">
                <a:solidFill>
                  <a:srgbClr val="FF0000"/>
                </a:solidFill>
              </a:rPr>
              <a:t>музыкально-творческая деятельность </a:t>
            </a:r>
            <a:r>
              <a:rPr lang="ru-RU" sz="2000" dirty="0"/>
              <a:t>– пособия, побуждающие к песенному,  музыкально-игровому, танцевальному творчеству и импровизации на детских  музыкальных  инструментах.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2</a:t>
            </a:r>
            <a:r>
              <a:rPr lang="ru-RU" sz="2000" dirty="0" smtClean="0"/>
              <a:t>  </a:t>
            </a:r>
            <a:r>
              <a:rPr lang="ru-RU" sz="2000" dirty="0"/>
              <a:t>Среда  должна быть нацелена на зону ближайшего психического развития (Л.С. Выготский).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3.   </a:t>
            </a:r>
            <a:r>
              <a:rPr lang="ru-RU" sz="2000" dirty="0"/>
              <a:t>Музыкальная   среда  должна соответствовать структуре когнитивной сферы ребенка, т.е. содержать как консервативные (уже известные ребенку) </a:t>
            </a:r>
            <a:r>
              <a:rPr lang="ru-RU" sz="2000" dirty="0" smtClean="0"/>
              <a:t>компоненты, </a:t>
            </a:r>
            <a:r>
              <a:rPr lang="ru-RU" sz="2000" dirty="0"/>
              <a:t>так и проблемные, </a:t>
            </a:r>
            <a:r>
              <a:rPr lang="ru-RU" sz="2000" b="1" u="sng" dirty="0">
                <a:solidFill>
                  <a:srgbClr val="FF0000"/>
                </a:solidFill>
              </a:rPr>
              <a:t>подлежащие исследованию.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i="1" u="sng" dirty="0" smtClean="0"/>
              <a:t>Когнитивная </a:t>
            </a:r>
            <a:r>
              <a:rPr lang="ru-RU" sz="2000" i="1" u="sng" dirty="0"/>
              <a:t>сфера - это познавательная сфера </a:t>
            </a:r>
            <a:r>
              <a:rPr lang="ru-RU" sz="2000" i="1" u="sng" dirty="0" smtClean="0"/>
              <a:t>личности)</a:t>
            </a:r>
            <a:endParaRPr lang="ru-RU" sz="2000" i="1" u="sng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1523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1_Тема Office</vt:lpstr>
      <vt:lpstr>2_Тема Office</vt:lpstr>
      <vt:lpstr>Поддержка детской инициативы в музыкальной деятельности в условиях реализации ФГОС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 - это система  материальных объектов деятельности ребенка, единство социальных и предметных средств обеспечения разнообразной деятельности детей, так как  разнообразие игрушек не является основным условием их развития.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организации музыкальной среды ведущая роль принадлежит музыкальному руководителю, который выполняет различные педагогические функции: проводит диагностику среды и личностных качеств детей ( музыкальность, креативность, эмпатийность ), проектирует цель и средства её достижения, организует музыкально-образовательный процесс, консультирует воспитателей и родителей по вопросам музыкального воспитания детей, обеспечивает взаимодействие всех компонентов, анализирует результаты процесса музыкального воспитания детей и корректирует их. </vt:lpstr>
      <vt:lpstr>Взаимодействие с родителями  </vt:lpstr>
      <vt:lpstr>Презентация PowerPoint</vt:lpstr>
      <vt:lpstr>Презентация PowerPoint</vt:lpstr>
      <vt:lpstr>Презентация PowerPoint</vt:lpstr>
      <vt:lpstr>Условия для поддержки творческой инициативы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Пашка</cp:lastModifiedBy>
  <cp:revision>119</cp:revision>
  <dcterms:created xsi:type="dcterms:W3CDTF">2016-02-04T02:03:10Z</dcterms:created>
  <dcterms:modified xsi:type="dcterms:W3CDTF">2017-05-09T11:10:18Z</dcterms:modified>
</cp:coreProperties>
</file>