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0" r:id="rId17"/>
    <p:sldId id="271" r:id="rId18"/>
    <p:sldId id="273" r:id="rId19"/>
    <p:sldId id="274" r:id="rId20"/>
    <p:sldId id="275" r:id="rId21"/>
    <p:sldId id="276" r:id="rId22"/>
    <p:sldId id="277" r:id="rId23"/>
    <p:sldId id="278" r:id="rId24"/>
    <p:sldId id="280" r:id="rId25"/>
    <p:sldId id="281" r:id="rId26"/>
    <p:sldId id="282" r:id="rId27"/>
    <p:sldId id="283" r:id="rId28"/>
    <p:sldId id="284" r:id="rId29"/>
    <p:sldId id="294" r:id="rId30"/>
    <p:sldId id="290" r:id="rId31"/>
    <p:sldId id="289" r:id="rId32"/>
    <p:sldId id="285" r:id="rId33"/>
    <p:sldId id="287" r:id="rId34"/>
    <p:sldId id="288" r:id="rId35"/>
    <p:sldId id="286" r:id="rId36"/>
    <p:sldId id="291" r:id="rId37"/>
    <p:sldId id="292" r:id="rId38"/>
    <p:sldId id="293" r:id="rId39"/>
    <p:sldId id="295" r:id="rId40"/>
    <p:sldId id="296" r:id="rId41"/>
    <p:sldId id="297" r:id="rId42"/>
    <p:sldId id="298" r:id="rId43"/>
    <p:sldId id="300" r:id="rId4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34" autoAdjust="0"/>
    <p:restoredTop sz="94660"/>
  </p:normalViewPr>
  <p:slideViewPr>
    <p:cSldViewPr>
      <p:cViewPr varScale="1">
        <p:scale>
          <a:sx n="69" d="100"/>
          <a:sy n="69" d="100"/>
        </p:scale>
        <p:origin x="-5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04.12.2018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znanieavto.ru/toplivo/bak-toplivnyj-ustrojstvo-konstrukciya.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znanieavto.ru/toplivo/toplivnaya-sistema-avtomobilya.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solidFill>
                  <a:srgbClr val="00B0F0"/>
                </a:solidFill>
              </a:rPr>
              <a:t>Системы снижения токсичности выхлопных газов</a:t>
            </a:r>
            <a:endParaRPr lang="ru-RU" dirty="0">
              <a:solidFill>
                <a:srgbClr val="00B0F0"/>
              </a:solidFill>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dirty="0" smtClean="0"/>
              <a:t>Пары бензина, образующиеся в баке, поднимаются вверх, и через отверстие у горловины бака попадают сначала в сепаратор. Там они конденсируются и сливаются обратно в </a:t>
            </a:r>
            <a:r>
              <a:rPr lang="ru-RU" dirty="0" smtClean="0">
                <a:hlinkClick r:id="rId2" tooltip="Топливный бак"/>
              </a:rPr>
              <a:t>бак</a:t>
            </a:r>
            <a:r>
              <a:rPr lang="ru-RU" dirty="0" smtClean="0"/>
              <a:t>. </a:t>
            </a:r>
            <a:r>
              <a:rPr lang="ru-RU" b="1" dirty="0" smtClean="0"/>
              <a:t>Та их часть, которая не успевает превратиться в </a:t>
            </a:r>
            <a:r>
              <a:rPr lang="ru-RU" b="1" dirty="0" smtClean="0">
                <a:solidFill>
                  <a:srgbClr val="FF0000"/>
                </a:solidFill>
              </a:rPr>
              <a:t>конденсат</a:t>
            </a:r>
            <a:r>
              <a:rPr lang="ru-RU" b="1" dirty="0" smtClean="0"/>
              <a:t>, через </a:t>
            </a:r>
            <a:r>
              <a:rPr lang="ru-RU" b="1" dirty="0" smtClean="0">
                <a:solidFill>
                  <a:srgbClr val="FF0000"/>
                </a:solidFill>
              </a:rPr>
              <a:t>гравитационный клапан </a:t>
            </a:r>
            <a:r>
              <a:rPr lang="ru-RU" b="1" dirty="0" smtClean="0"/>
              <a:t>по паропроводу, попадают уже непосредственно в </a:t>
            </a:r>
            <a:r>
              <a:rPr lang="ru-RU" b="1" dirty="0" smtClean="0">
                <a:solidFill>
                  <a:srgbClr val="FF0000"/>
                </a:solidFill>
              </a:rPr>
              <a:t>абсорбер</a:t>
            </a:r>
            <a:r>
              <a:rPr lang="ru-RU" b="1" dirty="0" smtClean="0"/>
              <a:t>, где и поглощаются </a:t>
            </a:r>
            <a:r>
              <a:rPr lang="ru-RU" b="1" dirty="0" smtClean="0">
                <a:solidFill>
                  <a:srgbClr val="FF0000"/>
                </a:solidFill>
              </a:rPr>
              <a:t>активированным углем</a:t>
            </a:r>
            <a:r>
              <a:rPr lang="ru-RU" b="1" dirty="0" smtClean="0"/>
              <a:t>.</a:t>
            </a:r>
            <a:r>
              <a:rPr lang="ru-RU" dirty="0" smtClean="0"/>
              <a:t> Это происходит тогда, когда двигатель </a:t>
            </a:r>
            <a:r>
              <a:rPr lang="ru-RU" dirty="0" smtClean="0">
                <a:solidFill>
                  <a:srgbClr val="FF0000"/>
                </a:solidFill>
              </a:rPr>
              <a:t>не работает</a:t>
            </a:r>
            <a:r>
              <a:rPr lang="ru-RU"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Схема абсорбера ВАЗ 2112 </a:t>
            </a:r>
            <a:endParaRPr lang="ru-RU" dirty="0"/>
          </a:p>
        </p:txBody>
      </p:sp>
      <p:sp>
        <p:nvSpPr>
          <p:cNvPr id="3" name="Содержимое 2"/>
          <p:cNvSpPr>
            <a:spLocks noGrp="1"/>
          </p:cNvSpPr>
          <p:nvPr>
            <p:ph idx="1"/>
          </p:nvPr>
        </p:nvSpPr>
        <p:spPr/>
        <p:txBody>
          <a:bodyPr/>
          <a:lstStyle/>
          <a:p>
            <a:endParaRPr lang="ru-RU"/>
          </a:p>
        </p:txBody>
      </p:sp>
      <p:pic>
        <p:nvPicPr>
          <p:cNvPr id="2050" name="Picture 2" descr="C:\Users\Наденька\Desktop\sxema-absorbirovaniya-parov-benzina.jpg"/>
          <p:cNvPicPr>
            <a:picLocks noChangeAspect="1" noChangeArrowheads="1"/>
          </p:cNvPicPr>
          <p:nvPr/>
        </p:nvPicPr>
        <p:blipFill>
          <a:blip r:embed="rId2"/>
          <a:srcRect/>
          <a:stretch>
            <a:fillRect/>
          </a:stretch>
        </p:blipFill>
        <p:spPr bwMode="auto">
          <a:xfrm>
            <a:off x="1285852" y="1357298"/>
            <a:ext cx="6621479" cy="479367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fontAlgn="base"/>
            <a:r>
              <a:rPr lang="ru-RU" dirty="0" smtClean="0"/>
              <a:t>В процессе движения автомобиля, при прогретом двигателе, система управления открывает </a:t>
            </a:r>
            <a:r>
              <a:rPr lang="ru-RU" dirty="0" smtClean="0">
                <a:solidFill>
                  <a:srgbClr val="FF0000"/>
                </a:solidFill>
              </a:rPr>
              <a:t>электромагнитный клапан</a:t>
            </a:r>
            <a:r>
              <a:rPr lang="ru-RU" dirty="0" smtClean="0"/>
              <a:t>, и происходит </a:t>
            </a:r>
            <a:r>
              <a:rPr lang="ru-RU" dirty="0" smtClean="0">
                <a:solidFill>
                  <a:srgbClr val="FF0000"/>
                </a:solidFill>
              </a:rPr>
              <a:t>продувка абсорбера</a:t>
            </a:r>
            <a:r>
              <a:rPr lang="ru-RU" dirty="0" smtClean="0"/>
              <a:t>. Пары бензина вместе с поступившим через другой клапан воздухом, выдуваются во впускную трубу двигателя, где и сжигаются.</a:t>
            </a:r>
          </a:p>
          <a:p>
            <a:pPr fontAlgn="base"/>
            <a:r>
              <a:rPr lang="ru-RU" dirty="0" smtClean="0"/>
              <a:t>Получается некий двойной эффект.</a:t>
            </a:r>
          </a:p>
          <a:p>
            <a:pPr fontAlgn="base"/>
            <a:r>
              <a:rPr lang="ru-RU" dirty="0" smtClean="0">
                <a:solidFill>
                  <a:schemeClr val="tx2"/>
                </a:solidFill>
              </a:rPr>
              <a:t>во-первых,</a:t>
            </a:r>
            <a:r>
              <a:rPr lang="ru-RU" dirty="0" smtClean="0"/>
              <a:t> атмосфера не загрязняется лишними, вредными испарениями;</a:t>
            </a:r>
          </a:p>
          <a:p>
            <a:pPr fontAlgn="base"/>
            <a:r>
              <a:rPr lang="ru-RU" dirty="0" smtClean="0">
                <a:solidFill>
                  <a:schemeClr val="tx2"/>
                </a:solidFill>
              </a:rPr>
              <a:t>во-вторых</a:t>
            </a:r>
            <a:r>
              <a:rPr lang="ru-RU" dirty="0" smtClean="0"/>
              <a:t>, мы имеем пусть и небольшую, но экономию топлива. Ведь не будь абсорбера, горючее бы просто напросто испарялось.</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Неисправности абсорбера</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Со временем абсорбер засоряется и может прийти в негодность. Признаки неисправности данного элемента топливной системы, можно определить по косвенным признакам. Один из них, это образование избыточного давления в топливном баке. Происходит это по причине образования паров, которым некуда деваться из бензобака. В таком случае, в момент откручивания крышки, вы будете слышать шипение.</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Каталитический нейтрализатор </a:t>
            </a:r>
            <a:endParaRPr lang="ru-RU" dirty="0"/>
          </a:p>
        </p:txBody>
      </p:sp>
      <p:sp>
        <p:nvSpPr>
          <p:cNvPr id="3" name="Содержимое 2"/>
          <p:cNvSpPr>
            <a:spLocks noGrp="1"/>
          </p:cNvSpPr>
          <p:nvPr>
            <p:ph idx="1"/>
          </p:nvPr>
        </p:nvSpPr>
        <p:spPr/>
        <p:txBody>
          <a:bodyPr/>
          <a:lstStyle/>
          <a:p>
            <a:r>
              <a:rPr lang="ru-RU" dirty="0" smtClean="0"/>
              <a:t>Нейтрализатор является частью системы выхлопа. Главная функция каталитического нейтрализатора — это </a:t>
            </a:r>
            <a:r>
              <a:rPr lang="ru-RU" dirty="0" smtClean="0">
                <a:solidFill>
                  <a:srgbClr val="FF0000"/>
                </a:solidFill>
              </a:rPr>
              <a:t>нейтрализация трех основных токсических компонентов отработавших газов</a:t>
            </a:r>
            <a:r>
              <a:rPr lang="ru-RU" dirty="0" smtClean="0"/>
              <a:t>, поэтому он получил свое название — </a:t>
            </a:r>
            <a:r>
              <a:rPr lang="ru-RU" dirty="0" smtClean="0">
                <a:solidFill>
                  <a:srgbClr val="FF0000"/>
                </a:solidFill>
              </a:rPr>
              <a:t>трехкомпонентный</a:t>
            </a:r>
            <a:r>
              <a:rPr lang="ru-RU" dirty="0" smtClean="0"/>
              <a:t> Он располагается сразу за выпускным коллектором двигателя.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r>
              <a:rPr lang="ru-RU" dirty="0" smtClean="0"/>
              <a:t>Главная функция каталитического нейтрализатора — это нейтрализация трех основных токсических компонентов отработавших газов, поэтому он получил свое название — трехкомпонентный. Вот эти нейтрализуемые компоненты:</a:t>
            </a:r>
          </a:p>
          <a:p>
            <a:r>
              <a:rPr lang="ru-RU" dirty="0" smtClean="0">
                <a:solidFill>
                  <a:srgbClr val="FF0000"/>
                </a:solidFill>
              </a:rPr>
              <a:t>Окислы азота </a:t>
            </a:r>
            <a:r>
              <a:rPr lang="ru-RU" dirty="0" err="1" smtClean="0">
                <a:solidFill>
                  <a:srgbClr val="FF0000"/>
                </a:solidFill>
              </a:rPr>
              <a:t>NOx</a:t>
            </a:r>
            <a:r>
              <a:rPr lang="ru-RU" dirty="0" smtClean="0">
                <a:solidFill>
                  <a:srgbClr val="FF0000"/>
                </a:solidFill>
              </a:rPr>
              <a:t> </a:t>
            </a:r>
            <a:r>
              <a:rPr lang="ru-RU" dirty="0" smtClean="0"/>
              <a:t>– компонент смога, причина кислотных дождей, ядовиты для человека</a:t>
            </a:r>
          </a:p>
          <a:p>
            <a:r>
              <a:rPr lang="ru-RU" dirty="0" smtClean="0">
                <a:solidFill>
                  <a:srgbClr val="FF0000"/>
                </a:solidFill>
              </a:rPr>
              <a:t>Угарный газ СО </a:t>
            </a:r>
            <a:r>
              <a:rPr lang="ru-RU" dirty="0" smtClean="0"/>
              <a:t>– смертельно опасен для человека при концентрации в воздухе от 0,1%</a:t>
            </a:r>
          </a:p>
          <a:p>
            <a:r>
              <a:rPr lang="ru-RU" dirty="0" smtClean="0">
                <a:solidFill>
                  <a:srgbClr val="FF0000"/>
                </a:solidFill>
              </a:rPr>
              <a:t>Углеводороды CH </a:t>
            </a:r>
            <a:r>
              <a:rPr lang="ru-RU" dirty="0" smtClean="0"/>
              <a:t>– компонент смога, отдельные соединения канцерогенны</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Катализатор состоит из</a:t>
            </a:r>
            <a:endParaRPr lang="ru-RU" dirty="0"/>
          </a:p>
        </p:txBody>
      </p:sp>
      <p:sp>
        <p:nvSpPr>
          <p:cNvPr id="3" name="Содержимое 2"/>
          <p:cNvSpPr>
            <a:spLocks noGrp="1"/>
          </p:cNvSpPr>
          <p:nvPr>
            <p:ph idx="1"/>
          </p:nvPr>
        </p:nvSpPr>
        <p:spPr/>
        <p:txBody>
          <a:bodyPr/>
          <a:lstStyle/>
          <a:p>
            <a:endParaRPr lang="ru-RU"/>
          </a:p>
        </p:txBody>
      </p:sp>
      <p:pic>
        <p:nvPicPr>
          <p:cNvPr id="3074" name="Picture 2" descr="C:\Users\Наденька\Desktop\catalytic.png"/>
          <p:cNvPicPr>
            <a:picLocks noChangeAspect="1" noChangeArrowheads="1"/>
          </p:cNvPicPr>
          <p:nvPr/>
        </p:nvPicPr>
        <p:blipFill>
          <a:blip r:embed="rId2"/>
          <a:srcRect/>
          <a:stretch>
            <a:fillRect/>
          </a:stretch>
        </p:blipFill>
        <p:spPr bwMode="auto">
          <a:xfrm>
            <a:off x="714348" y="1643050"/>
            <a:ext cx="7959697" cy="414340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solidFill>
                  <a:srgbClr val="FF0000"/>
                </a:solidFill>
              </a:rPr>
              <a:t>Металлический корпус</a:t>
            </a:r>
            <a:r>
              <a:rPr lang="ru-RU" dirty="0" smtClean="0"/>
              <a:t> (монтажный мат), имеющий входной и выходной патрубки</a:t>
            </a:r>
          </a:p>
          <a:p>
            <a:r>
              <a:rPr lang="ru-RU" dirty="0" smtClean="0">
                <a:solidFill>
                  <a:srgbClr val="FF0000"/>
                </a:solidFill>
              </a:rPr>
              <a:t>Керамический блок </a:t>
            </a:r>
            <a:r>
              <a:rPr lang="ru-RU" dirty="0" smtClean="0"/>
              <a:t>(монолит). Представляет собой пористую структуру с множеством ячеек, которые увеличивают площадь соприкосновения выхлопных газов с рабочей поверхностью.</a:t>
            </a:r>
          </a:p>
          <a:p>
            <a:r>
              <a:rPr lang="ru-RU" dirty="0" smtClean="0">
                <a:solidFill>
                  <a:srgbClr val="FF0000"/>
                </a:solidFill>
              </a:rPr>
              <a:t>Каталитический слой </a:t>
            </a:r>
            <a:r>
              <a:rPr lang="ru-RU" dirty="0" smtClean="0"/>
              <a:t>— специальное напыление на поверхностях ячеек керамического блока, состоящее из платины, палладия и родия. В последних моделях для напыления иногда используется золото — драгоценный металл, который имеет более низкую стоимость.</a:t>
            </a:r>
          </a:p>
          <a:p>
            <a:r>
              <a:rPr lang="ru-RU" dirty="0" smtClean="0">
                <a:solidFill>
                  <a:srgbClr val="FF0000"/>
                </a:solidFill>
              </a:rPr>
              <a:t>Металлический кожух</a:t>
            </a:r>
            <a:r>
              <a:rPr lang="ru-RU" dirty="0" smtClean="0"/>
              <a:t>. Выполняет функции теплоизоляции и защиты катализатора от механических повреждений.</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Если в автомобиле установлен </a:t>
            </a:r>
            <a:r>
              <a:rPr lang="ru-RU" dirty="0" smtClean="0">
                <a:solidFill>
                  <a:srgbClr val="FF0000"/>
                </a:solidFill>
              </a:rPr>
              <a:t>дизельный двигатель</a:t>
            </a:r>
            <a:r>
              <a:rPr lang="ru-RU" dirty="0" smtClean="0"/>
              <a:t>, то возле катализатора всегда находится сажевый фильтр. Иногда эти два элемента могут быть совмещены в единую конструкцию.</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smtClean="0"/>
              <a:t>Рабочая температура катализатора играет решающую роль в эффективности процесса нейтрализации токсичных компонентов. Реальное преобразование начинается только после достижения </a:t>
            </a:r>
            <a:r>
              <a:rPr lang="ru-RU" dirty="0" smtClean="0">
                <a:solidFill>
                  <a:srgbClr val="FF0000"/>
                </a:solidFill>
              </a:rPr>
              <a:t>300°С</a:t>
            </a:r>
            <a:r>
              <a:rPr lang="ru-RU" dirty="0" smtClean="0"/>
              <a:t>. Идеальной, с точки зрения эффективности и срока службы, считается температура </a:t>
            </a:r>
            <a:r>
              <a:rPr lang="ru-RU" dirty="0" smtClean="0">
                <a:solidFill>
                  <a:srgbClr val="FF0000"/>
                </a:solidFill>
              </a:rPr>
              <a:t>от 400 до 800°С</a:t>
            </a:r>
            <a:r>
              <a:rPr lang="ru-RU" dirty="0" smtClean="0"/>
              <a:t>. В диапазоне температур </a:t>
            </a:r>
            <a:r>
              <a:rPr lang="ru-RU" dirty="0" smtClean="0">
                <a:solidFill>
                  <a:srgbClr val="FF0000"/>
                </a:solidFill>
              </a:rPr>
              <a:t>от 800 до 1000°С </a:t>
            </a:r>
            <a:r>
              <a:rPr lang="ru-RU" dirty="0" smtClean="0"/>
              <a:t>наблюдается ускоренное старение нейтрализатора. Длительная работа при температуре свыше </a:t>
            </a:r>
            <a:r>
              <a:rPr lang="ru-RU" dirty="0" smtClean="0">
                <a:solidFill>
                  <a:srgbClr val="FF0000"/>
                </a:solidFill>
              </a:rPr>
              <a:t>1000°С </a:t>
            </a:r>
            <a:r>
              <a:rPr lang="ru-RU" dirty="0" smtClean="0"/>
              <a:t>оказывает губительное воздействие на катализатор. Альтернативой керамике, выдерживающей высокие температуры, является металлическая матрица из гофрированной фольги. </a:t>
            </a:r>
            <a:r>
              <a:rPr lang="ru-RU" dirty="0" smtClean="0">
                <a:solidFill>
                  <a:srgbClr val="FF0000"/>
                </a:solidFill>
              </a:rPr>
              <a:t>Катализаторами в такой конструкции выступают платина и палладий.</a:t>
            </a:r>
          </a:p>
          <a:p>
            <a:r>
              <a:rPr lang="ru-RU" dirty="0" smtClean="0"/>
              <a:t/>
            </a:r>
            <a:br>
              <a:rPr lang="ru-RU" dirty="0" smtClean="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EURO — </a:t>
            </a:r>
            <a:r>
              <a:rPr lang="ru-RU" dirty="0" smtClean="0">
                <a:solidFill>
                  <a:srgbClr val="FF0000"/>
                </a:solidFill>
              </a:rPr>
              <a:t>европейский экологический стандарт</a:t>
            </a:r>
            <a:r>
              <a:rPr lang="ru-RU" dirty="0" smtClean="0"/>
              <a:t>, предъявляющий требования к максимальному содержанию </a:t>
            </a:r>
            <a:r>
              <a:rPr lang="ru-RU" dirty="0" smtClean="0">
                <a:solidFill>
                  <a:srgbClr val="FF0000"/>
                </a:solidFill>
              </a:rPr>
              <a:t>вредных веществ в выхлопных газах</a:t>
            </a:r>
            <a:r>
              <a:rPr lang="ru-RU" dirty="0" smtClean="0"/>
              <a:t> автомобилей.</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Ресурс</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Средний ресурс катализатора составляет 100 тыс. километров пробега, но при правильной эксплуатации он может исправно функционировать и до 200 тыс. километров. Основные причины раннего износа — </a:t>
            </a:r>
            <a:r>
              <a:rPr lang="ru-RU" dirty="0" smtClean="0">
                <a:solidFill>
                  <a:srgbClr val="FF0000"/>
                </a:solidFill>
              </a:rPr>
              <a:t>неисправность двигателя и качество топлива </a:t>
            </a:r>
            <a:r>
              <a:rPr lang="ru-RU" dirty="0" smtClean="0"/>
              <a:t>(топливовоздушной смеси). При наличии обедненной смеси происходит </a:t>
            </a:r>
            <a:r>
              <a:rPr lang="ru-RU" dirty="0" smtClean="0">
                <a:solidFill>
                  <a:srgbClr val="FF0000"/>
                </a:solidFill>
              </a:rPr>
              <a:t>перегрев</a:t>
            </a:r>
            <a:r>
              <a:rPr lang="ru-RU" dirty="0" smtClean="0"/>
              <a:t>, а при слишком богатой возникает </a:t>
            </a:r>
            <a:r>
              <a:rPr lang="ru-RU" dirty="0" smtClean="0">
                <a:solidFill>
                  <a:srgbClr val="FF0000"/>
                </a:solidFill>
              </a:rPr>
              <a:t>засорение пористого блока остатками несгоревшего топлива</a:t>
            </a:r>
            <a:r>
              <a:rPr lang="ru-RU" dirty="0" smtClean="0"/>
              <a:t>, что препятствует протеканию необходимых химических процессов. Это приводит к тому, что срок службы каталитического нейтрализатора существенно снижается.</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t>Еще одной распространенной причиной неисправности керамического катализатора являются механические повреждения (трещины), возникающие при механических воздействиях. Они провоцируют быстрое разрушение блоков.</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ru-RU" dirty="0" smtClean="0"/>
              <a:t>При возникновении неисправностей работа каталитического нейтрализатора ухудшается, что фиксируется при помощи второго </a:t>
            </a:r>
            <a:r>
              <a:rPr lang="ru-RU" dirty="0" err="1" smtClean="0"/>
              <a:t>лямбда-зонда</a:t>
            </a:r>
            <a:r>
              <a:rPr lang="ru-RU" dirty="0" smtClean="0"/>
              <a:t>. В этом случае электронный блок управления сообщит о неисправности, выдав на приборной панели ошибку «CHECK ENGINE». Также признаками выхода из строя являются дребезжание, увеличение расхода топлива и ухудшение динамики. В этом случае его меняют на новый (оригинального производства или универсальный). Почистить или восстановить катализаторы невозможно, а поскольку это устройство имеет высокую цену, многие автомобилисты предпочитают просто удалить его.</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098" name="Picture 2" descr="C:\Users\Наденька\Desktop\catalytic-fault.png"/>
          <p:cNvPicPr>
            <a:picLocks noChangeAspect="1" noChangeArrowheads="1"/>
          </p:cNvPicPr>
          <p:nvPr/>
        </p:nvPicPr>
        <p:blipFill>
          <a:blip r:embed="rId2"/>
          <a:srcRect/>
          <a:stretch>
            <a:fillRect/>
          </a:stretch>
        </p:blipFill>
        <p:spPr bwMode="auto">
          <a:xfrm>
            <a:off x="2000232" y="1285860"/>
            <a:ext cx="4857784" cy="4857784"/>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Рециркуляция газов</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Система рециркуляции отработавших газов EGR разработана для повышения экологического класса двигателя автомобиля. Ее применение позволяет снизить концентрацию оксидов азота, присутствующих в выхлопе. Последние недостаточно хорошо устраняются катализаторами и, поскольку являются наиболее токсичными компонентами в составе отработавших газов, требуют применения дополнительных решений и технологий.</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Принцип действия системы</a:t>
            </a:r>
            <a:br>
              <a:rPr lang="ru-RU" b="1" dirty="0" smtClean="0"/>
            </a:b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solidFill>
                  <a:srgbClr val="FF0000"/>
                </a:solidFill>
              </a:rPr>
              <a:t>EGR</a:t>
            </a:r>
            <a:r>
              <a:rPr lang="ru-RU" dirty="0" smtClean="0"/>
              <a:t> — аббревиатура от англоязычного термина </a:t>
            </a:r>
            <a:r>
              <a:rPr lang="ru-RU" dirty="0" err="1" smtClean="0"/>
              <a:t>Exhaust</a:t>
            </a:r>
            <a:r>
              <a:rPr lang="ru-RU" dirty="0" smtClean="0"/>
              <a:t> </a:t>
            </a:r>
            <a:r>
              <a:rPr lang="ru-RU" dirty="0" err="1" smtClean="0"/>
              <a:t>Gas</a:t>
            </a:r>
            <a:r>
              <a:rPr lang="ru-RU" dirty="0" smtClean="0"/>
              <a:t> </a:t>
            </a:r>
            <a:r>
              <a:rPr lang="ru-RU" dirty="0" err="1" smtClean="0"/>
              <a:t>Recirculation</a:t>
            </a:r>
            <a:r>
              <a:rPr lang="ru-RU" dirty="0" smtClean="0"/>
              <a:t>, что в переводе означает «рециркуляция отработавших газов». Основная задача такой системы заключается в </a:t>
            </a:r>
            <a:r>
              <a:rPr lang="ru-RU" dirty="0" smtClean="0">
                <a:solidFill>
                  <a:srgbClr val="FF0000"/>
                </a:solidFill>
              </a:rPr>
              <a:t>перенаправлении части газов из выпускного коллектора в впускной. </a:t>
            </a:r>
            <a:r>
              <a:rPr lang="ru-RU" dirty="0" smtClean="0"/>
              <a:t>Формирование оксидов азота прямо пропорционально температуре в камере сгорания двигателя. При подаче отработавших газов из системы выхлопа в систему впуска уменьшается концентрация кислорода, что выступает катализатором в процессе сжигания топлива. В результате температура в камере сгорания снижается, а процент образования оксидов азота уменьшается.</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5122" name="Picture 2" descr="C:\Users\Наденька\Desktop\snimok-7.jpg"/>
          <p:cNvPicPr>
            <a:picLocks noChangeAspect="1" noChangeArrowheads="1"/>
          </p:cNvPicPr>
          <p:nvPr/>
        </p:nvPicPr>
        <p:blipFill>
          <a:blip r:embed="rId2"/>
          <a:srcRect/>
          <a:stretch>
            <a:fillRect/>
          </a:stretch>
        </p:blipFill>
        <p:spPr bwMode="auto">
          <a:xfrm>
            <a:off x="1500166" y="1500174"/>
            <a:ext cx="6573077" cy="4713588"/>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r>
              <a:rPr lang="ru-RU" dirty="0" smtClean="0"/>
              <a:t>Применяется система </a:t>
            </a:r>
            <a:r>
              <a:rPr lang="en-US" dirty="0" smtClean="0">
                <a:solidFill>
                  <a:srgbClr val="FF0000"/>
                </a:solidFill>
              </a:rPr>
              <a:t>EGR</a:t>
            </a:r>
            <a:r>
              <a:rPr lang="ru-RU" dirty="0" smtClean="0"/>
              <a:t> для автомобильных двигателей, работающих на дизельном топливе и бензине. </a:t>
            </a:r>
            <a:r>
              <a:rPr lang="ru-RU" dirty="0" smtClean="0">
                <a:solidFill>
                  <a:srgbClr val="FF0000"/>
                </a:solidFill>
              </a:rPr>
              <a:t>Исключение составляют только бензиновые автомобили с </a:t>
            </a:r>
            <a:r>
              <a:rPr lang="ru-RU" dirty="0" err="1" smtClean="0">
                <a:solidFill>
                  <a:srgbClr val="FF0000"/>
                </a:solidFill>
              </a:rPr>
              <a:t>турбонаддувом</a:t>
            </a:r>
            <a:r>
              <a:rPr lang="ru-RU" dirty="0" smtClean="0">
                <a:solidFill>
                  <a:srgbClr val="FF0000"/>
                </a:solidFill>
              </a:rPr>
              <a:t>,</a:t>
            </a:r>
            <a:r>
              <a:rPr lang="ru-RU" dirty="0" smtClean="0"/>
              <a:t> где использование технологии рециркуляции неэффективно из-за особенностей режима работы двигателя. В целом, благодаря технологии EGR достигается снижение концентрации </a:t>
            </a:r>
            <a:r>
              <a:rPr lang="ru-RU" dirty="0" smtClean="0">
                <a:solidFill>
                  <a:srgbClr val="FF0000"/>
                </a:solidFill>
              </a:rPr>
              <a:t>оксида азота до 50%. </a:t>
            </a:r>
            <a:r>
              <a:rPr lang="ru-RU" dirty="0" smtClean="0"/>
              <a:t>Помимо этого уменьшается вероятность детонации, обеспечивается более экономный расход топлива (почти на 3%), а для автомобилей с </a:t>
            </a:r>
            <a:r>
              <a:rPr lang="ru-RU" dirty="0" smtClean="0">
                <a:solidFill>
                  <a:srgbClr val="FF0000"/>
                </a:solidFill>
              </a:rPr>
              <a:t>дизельным двигателем характерно уменьшение количества сажи в выхлопе.</a:t>
            </a:r>
            <a:endParaRPr lang="ru-RU"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dirty="0" smtClean="0">
                <a:solidFill>
                  <a:srgbClr val="FF0000"/>
                </a:solidFill>
              </a:rPr>
              <a:t>Основной деталью системы рециркуляции выхлопных газов является клапан EGR</a:t>
            </a:r>
            <a:r>
              <a:rPr lang="ru-RU" dirty="0" smtClean="0"/>
              <a:t>, который управляет потоком отработавших газов, поступающих во впускной коллектор. Он работает в условиях повышенных температур и подвергается высокой нагрузке. Снижение температуры может реализоваться принудительно, для чего нужен радиатор охлаждения (охладитель), который устанавливается между системой выпуска и клапаном. </a:t>
            </a:r>
            <a:r>
              <a:rPr lang="ru-RU" dirty="0" smtClean="0">
                <a:solidFill>
                  <a:srgbClr val="FF0000"/>
                </a:solidFill>
              </a:rPr>
              <a:t>Он входит в общую систему охлаждения автомобиля</a:t>
            </a:r>
            <a:r>
              <a:rPr lang="ru-RU" dirty="0" smtClean="0"/>
              <a:t>.</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2">
                    <a:lumMod val="75000"/>
                  </a:schemeClr>
                </a:solidFill>
              </a:rPr>
              <a:t>Расположение системы </a:t>
            </a:r>
            <a:r>
              <a:rPr lang="en-US" dirty="0" smtClean="0">
                <a:solidFill>
                  <a:srgbClr val="FF0000"/>
                </a:solidFill>
              </a:rPr>
              <a:t>EGR</a:t>
            </a:r>
            <a:endParaRPr lang="ru-RU" dirty="0">
              <a:solidFill>
                <a:srgbClr val="FF0000"/>
              </a:solidFill>
            </a:endParaRPr>
          </a:p>
        </p:txBody>
      </p:sp>
      <p:sp>
        <p:nvSpPr>
          <p:cNvPr id="3" name="Содержимое 2"/>
          <p:cNvSpPr>
            <a:spLocks noGrp="1"/>
          </p:cNvSpPr>
          <p:nvPr>
            <p:ph idx="1"/>
          </p:nvPr>
        </p:nvSpPr>
        <p:spPr/>
        <p:txBody>
          <a:bodyPr/>
          <a:lstStyle/>
          <a:p>
            <a:endParaRPr lang="ru-RU"/>
          </a:p>
        </p:txBody>
      </p:sp>
      <p:pic>
        <p:nvPicPr>
          <p:cNvPr id="12290" name="Picture 2" descr="C:\Users\Наденька\Desktop\snimok-8.png"/>
          <p:cNvPicPr>
            <a:picLocks noChangeAspect="1" noChangeArrowheads="1"/>
          </p:cNvPicPr>
          <p:nvPr/>
        </p:nvPicPr>
        <p:blipFill>
          <a:blip r:embed="rId2"/>
          <a:srcRect/>
          <a:stretch>
            <a:fillRect/>
          </a:stretch>
        </p:blipFill>
        <p:spPr bwMode="auto">
          <a:xfrm>
            <a:off x="1214414" y="1857364"/>
            <a:ext cx="6622275" cy="378621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solidFill>
                  <a:srgbClr val="FF0000"/>
                </a:solidFill>
              </a:rPr>
              <a:t>EURO-1</a:t>
            </a:r>
          </a:p>
          <a:p>
            <a:r>
              <a:rPr lang="ru-RU" dirty="0" smtClean="0"/>
              <a:t>Максимально допустимый уровень содержания окиси углерода (СО) в выхлопным газах не должен превышать 4,9 г/</a:t>
            </a:r>
            <a:r>
              <a:rPr lang="ru-RU" dirty="0" err="1" smtClean="0"/>
              <a:t>кВт.ч</a:t>
            </a:r>
            <a:r>
              <a:rPr lang="ru-RU" dirty="0" smtClean="0"/>
              <a:t>.</a:t>
            </a:r>
          </a:p>
          <a:p>
            <a:r>
              <a:rPr lang="ru-RU" dirty="0" smtClean="0"/>
              <a:t>Был актуален с 1992 по 1995 год.</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B0F0"/>
                </a:solidFill>
              </a:rPr>
              <a:t>Охладитель</a:t>
            </a:r>
            <a:endParaRPr lang="ru-RU" dirty="0">
              <a:solidFill>
                <a:srgbClr val="00B0F0"/>
              </a:solidFill>
            </a:endParaRPr>
          </a:p>
        </p:txBody>
      </p:sp>
      <p:sp>
        <p:nvSpPr>
          <p:cNvPr id="3" name="Содержимое 2"/>
          <p:cNvSpPr>
            <a:spLocks noGrp="1"/>
          </p:cNvSpPr>
          <p:nvPr>
            <p:ph idx="1"/>
          </p:nvPr>
        </p:nvSpPr>
        <p:spPr/>
        <p:txBody>
          <a:bodyPr/>
          <a:lstStyle/>
          <a:p>
            <a:endParaRPr lang="ru-RU"/>
          </a:p>
        </p:txBody>
      </p:sp>
      <p:pic>
        <p:nvPicPr>
          <p:cNvPr id="10242" name="Picture 2" descr="C:\Users\Наденька\Desktop\w44.jpg"/>
          <p:cNvPicPr>
            <a:picLocks noChangeAspect="1" noChangeArrowheads="1"/>
          </p:cNvPicPr>
          <p:nvPr/>
        </p:nvPicPr>
        <p:blipFill>
          <a:blip r:embed="rId2"/>
          <a:srcRect/>
          <a:stretch>
            <a:fillRect/>
          </a:stretch>
        </p:blipFill>
        <p:spPr bwMode="auto">
          <a:xfrm>
            <a:off x="1142976" y="1214422"/>
            <a:ext cx="7048497" cy="5286372"/>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9218" name="Picture 2" descr="C:\Users\Наденька\Desktop\egr_skhema_01.jpg"/>
          <p:cNvPicPr>
            <a:picLocks noChangeAspect="1" noChangeArrowheads="1"/>
          </p:cNvPicPr>
          <p:nvPr/>
        </p:nvPicPr>
        <p:blipFill>
          <a:blip r:embed="rId2"/>
          <a:srcRect/>
          <a:stretch>
            <a:fillRect/>
          </a:stretch>
        </p:blipFill>
        <p:spPr bwMode="auto">
          <a:xfrm>
            <a:off x="1517650" y="483592"/>
            <a:ext cx="5626118" cy="5597534"/>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B0F0"/>
                </a:solidFill>
              </a:rPr>
              <a:t>Клапан </a:t>
            </a:r>
            <a:r>
              <a:rPr lang="en-US" dirty="0" smtClean="0">
                <a:solidFill>
                  <a:srgbClr val="00B0F0"/>
                </a:solidFill>
              </a:rPr>
              <a:t>EGR</a:t>
            </a:r>
            <a:endParaRPr lang="ru-RU" dirty="0">
              <a:solidFill>
                <a:srgbClr val="00B0F0"/>
              </a:solidFill>
            </a:endParaRPr>
          </a:p>
        </p:txBody>
      </p:sp>
      <p:sp>
        <p:nvSpPr>
          <p:cNvPr id="3" name="Содержимое 2"/>
          <p:cNvSpPr>
            <a:spLocks noGrp="1"/>
          </p:cNvSpPr>
          <p:nvPr>
            <p:ph idx="1"/>
          </p:nvPr>
        </p:nvSpPr>
        <p:spPr/>
        <p:txBody>
          <a:bodyPr/>
          <a:lstStyle/>
          <a:p>
            <a:endParaRPr lang="ru-RU"/>
          </a:p>
        </p:txBody>
      </p:sp>
      <p:pic>
        <p:nvPicPr>
          <p:cNvPr id="6147" name="Picture 3" descr="C:\Users\Наденька\Desktop\b4e09408-c41f-49f7-a1b3-a37fadff29a0 (1).JPG"/>
          <p:cNvPicPr>
            <a:picLocks noChangeAspect="1" noChangeArrowheads="1"/>
          </p:cNvPicPr>
          <p:nvPr/>
        </p:nvPicPr>
        <p:blipFill>
          <a:blip r:embed="rId2" cstate="print"/>
          <a:srcRect/>
          <a:stretch>
            <a:fillRect/>
          </a:stretch>
        </p:blipFill>
        <p:spPr bwMode="auto">
          <a:xfrm>
            <a:off x="2285984" y="1571612"/>
            <a:ext cx="4614843" cy="4614844"/>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8194" name="Picture 2" descr="C:\Users\Наденька\Desktop\image004.gif"/>
          <p:cNvPicPr>
            <a:picLocks noChangeAspect="1" noChangeArrowheads="1"/>
          </p:cNvPicPr>
          <p:nvPr/>
        </p:nvPicPr>
        <p:blipFill>
          <a:blip r:embed="rId2"/>
          <a:srcRect/>
          <a:stretch>
            <a:fillRect/>
          </a:stretch>
        </p:blipFill>
        <p:spPr bwMode="auto">
          <a:xfrm>
            <a:off x="1214414" y="1857364"/>
            <a:ext cx="6448425" cy="405765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325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sz="6200" dirty="0" smtClean="0"/>
              <a:t>1.</a:t>
            </a:r>
            <a:r>
              <a:rPr lang="ru-RU" sz="6200" dirty="0" smtClean="0"/>
              <a:t> фильтр воздушный2. турбина (холодное колесо)3. турбина (горячее колесо)4. сажевый фильтр5. трубка ЕГР6,7 управление ЕГР</a:t>
            </a:r>
            <a:r>
              <a:rPr lang="en-US" sz="6200" dirty="0" smtClean="0"/>
              <a:t> </a:t>
            </a:r>
            <a:r>
              <a:rPr lang="ru-RU" sz="6200" dirty="0" smtClean="0"/>
              <a:t>8 </a:t>
            </a:r>
            <a:r>
              <a:rPr lang="ru-RU" sz="6200" dirty="0" err="1" smtClean="0"/>
              <a:t>интеркулер</a:t>
            </a:r>
            <a:endParaRPr lang="ru-RU" sz="6200" dirty="0"/>
          </a:p>
        </p:txBody>
      </p:sp>
      <p:pic>
        <p:nvPicPr>
          <p:cNvPr id="7170" name="Picture 2" descr="C:\Users\Наденька\Desktop\egr-shema.jpg"/>
          <p:cNvPicPr>
            <a:picLocks noChangeAspect="1" noChangeArrowheads="1"/>
          </p:cNvPicPr>
          <p:nvPr/>
        </p:nvPicPr>
        <p:blipFill>
          <a:blip r:embed="rId2"/>
          <a:srcRect/>
          <a:stretch>
            <a:fillRect/>
          </a:stretch>
        </p:blipFill>
        <p:spPr bwMode="auto">
          <a:xfrm>
            <a:off x="1285852" y="285728"/>
            <a:ext cx="5810250" cy="424815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B0F0"/>
                </a:solidFill>
              </a:rPr>
              <a:t>Минусы системы</a:t>
            </a:r>
            <a:endParaRPr lang="ru-RU" dirty="0">
              <a:solidFill>
                <a:srgbClr val="00B0F0"/>
              </a:solidFill>
            </a:endParaRPr>
          </a:p>
        </p:txBody>
      </p:sp>
      <p:sp>
        <p:nvSpPr>
          <p:cNvPr id="3" name="Содержимое 2"/>
          <p:cNvSpPr>
            <a:spLocks noGrp="1"/>
          </p:cNvSpPr>
          <p:nvPr>
            <p:ph idx="1"/>
          </p:nvPr>
        </p:nvSpPr>
        <p:spPr/>
        <p:txBody>
          <a:bodyPr>
            <a:normAutofit fontScale="85000" lnSpcReduction="20000"/>
          </a:bodyPr>
          <a:lstStyle/>
          <a:p>
            <a:r>
              <a:rPr lang="ru-RU" dirty="0" smtClean="0"/>
              <a:t/>
            </a:r>
            <a:br>
              <a:rPr lang="ru-RU" dirty="0" smtClean="0"/>
            </a:br>
            <a:r>
              <a:rPr lang="ru-RU" dirty="0" smtClean="0"/>
              <a:t>Из принципа работы этого клапана становится сразу понятно </a:t>
            </a:r>
            <a:br>
              <a:rPr lang="ru-RU" dirty="0" smtClean="0"/>
            </a:br>
            <a:r>
              <a:rPr lang="ru-RU" dirty="0" smtClean="0"/>
              <a:t>во первых - он мешает нормально работать двигателю, так как "отравляет" часть </a:t>
            </a:r>
            <a:r>
              <a:rPr lang="ru-RU" dirty="0" err="1" smtClean="0"/>
              <a:t>лошадинных</a:t>
            </a:r>
            <a:r>
              <a:rPr lang="ru-RU" dirty="0" smtClean="0"/>
              <a:t> сил выхлопными газами,</a:t>
            </a:r>
            <a:br>
              <a:rPr lang="ru-RU" dirty="0" smtClean="0"/>
            </a:br>
            <a:r>
              <a:rPr lang="ru-RU" dirty="0" smtClean="0"/>
              <a:t>во вторых - гарь и кокс в виде твердых частиц отработанных газов попадает обратно во впуск и соответственно в </a:t>
            </a:r>
            <a:r>
              <a:rPr lang="ru-RU" dirty="0" err="1" smtClean="0"/>
              <a:t>цилиндро-поршневую</a:t>
            </a:r>
            <a:r>
              <a:rPr lang="ru-RU" dirty="0" smtClean="0"/>
              <a:t> группу</a:t>
            </a:r>
            <a:br>
              <a:rPr lang="ru-RU" dirty="0" smtClean="0"/>
            </a:br>
            <a:r>
              <a:rPr lang="ru-RU" dirty="0" smtClean="0"/>
              <a:t>в третьих - при выходе из строя этого клапана ( а выходит он достаточно быстро и часто ) у него совсем не гуманная стоимость.</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00B0F0"/>
                </a:solidFill>
              </a:rPr>
              <a:t>Впускной коллектор при неисправном клапане </a:t>
            </a:r>
            <a:r>
              <a:rPr lang="en-US" dirty="0" smtClean="0">
                <a:solidFill>
                  <a:srgbClr val="00B0F0"/>
                </a:solidFill>
              </a:rPr>
              <a:t>EGR</a:t>
            </a:r>
            <a:endParaRPr lang="ru-RU" dirty="0">
              <a:solidFill>
                <a:srgbClr val="00B0F0"/>
              </a:solidFill>
            </a:endParaRPr>
          </a:p>
        </p:txBody>
      </p:sp>
      <p:sp>
        <p:nvSpPr>
          <p:cNvPr id="3" name="Содержимое 2"/>
          <p:cNvSpPr>
            <a:spLocks noGrp="1"/>
          </p:cNvSpPr>
          <p:nvPr>
            <p:ph idx="1"/>
          </p:nvPr>
        </p:nvSpPr>
        <p:spPr/>
        <p:txBody>
          <a:bodyPr/>
          <a:lstStyle/>
          <a:p>
            <a:endParaRPr lang="ru-RU"/>
          </a:p>
        </p:txBody>
      </p:sp>
      <p:pic>
        <p:nvPicPr>
          <p:cNvPr id="11266" name="Picture 2" descr="C:\Users\Наденька\Desktop\отключение-егр2.jpg"/>
          <p:cNvPicPr>
            <a:picLocks noChangeAspect="1" noChangeArrowheads="1"/>
          </p:cNvPicPr>
          <p:nvPr/>
        </p:nvPicPr>
        <p:blipFill>
          <a:blip r:embed="rId2"/>
          <a:srcRect/>
          <a:stretch>
            <a:fillRect/>
          </a:stretch>
        </p:blipFill>
        <p:spPr bwMode="auto">
          <a:xfrm>
            <a:off x="1285852" y="1428736"/>
            <a:ext cx="6362719" cy="4772039"/>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smtClean="0"/>
              <a:t>В дизельных моторах клапан EGR открывается на этапе холостого хода. При этом 50% поступающего в камеры сгорания воздуха составляют отработавшие газы. С ростом нагрузки клапан постепенно закрывается. Для питания бензинового двигателя система рециркуляции работает, как правило, только на средних и малых оборотах двигателя, обеспечивая до 10% выхлопных газов в общем объеме воздуха.</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normAutofit fontScale="90000"/>
          </a:bodyPr>
          <a:lstStyle/>
          <a:p>
            <a:r>
              <a:rPr lang="ru-RU" dirty="0" smtClean="0">
                <a:solidFill>
                  <a:srgbClr val="00B0F0"/>
                </a:solidFill>
              </a:rPr>
              <a:t>Использование мочевины для очистки выхлопа</a:t>
            </a:r>
            <a:br>
              <a:rPr lang="ru-RU" dirty="0" smtClean="0">
                <a:solidFill>
                  <a:srgbClr val="00B0F0"/>
                </a:solidFill>
              </a:rPr>
            </a:br>
            <a:endParaRPr lang="ru-RU" dirty="0">
              <a:solidFill>
                <a:srgbClr val="00B0F0"/>
              </a:solidFill>
            </a:endParaRPr>
          </a:p>
        </p:txBody>
      </p:sp>
      <p:sp>
        <p:nvSpPr>
          <p:cNvPr id="3" name="Содержимое 2"/>
          <p:cNvSpPr>
            <a:spLocks noGrp="1"/>
          </p:cNvSpPr>
          <p:nvPr>
            <p:ph idx="1"/>
          </p:nvPr>
        </p:nvSpPr>
        <p:spPr/>
        <p:txBody>
          <a:bodyPr/>
          <a:lstStyle/>
          <a:p>
            <a:r>
              <a:rPr lang="ru-RU" dirty="0" smtClean="0"/>
              <a:t>Ужесточение экологических норм и стандартов подтолкнуло </a:t>
            </a:r>
            <a:r>
              <a:rPr lang="ru-RU" dirty="0" err="1" smtClean="0"/>
              <a:t>автопроизводителей</a:t>
            </a:r>
            <a:r>
              <a:rPr lang="ru-RU" dirty="0" smtClean="0"/>
              <a:t> к созданию еще более совершенных систем, которые сегодня активно используются на дизельных ДВС. Такие решения позволили добиться снижения количества оксида азота.</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3314" name="Picture 2" descr="C:\Users\Наденька\Desktop\passat_bluetdi-e1463332330618.jpg"/>
          <p:cNvPicPr>
            <a:picLocks noChangeAspect="1" noChangeArrowheads="1"/>
          </p:cNvPicPr>
          <p:nvPr/>
        </p:nvPicPr>
        <p:blipFill>
          <a:blip r:embed="rId2"/>
          <a:srcRect/>
          <a:stretch>
            <a:fillRect/>
          </a:stretch>
        </p:blipFill>
        <p:spPr bwMode="auto">
          <a:xfrm>
            <a:off x="1142976" y="2000240"/>
            <a:ext cx="6475432" cy="373416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solidFill>
                  <a:srgbClr val="FF0000"/>
                </a:solidFill>
              </a:rPr>
              <a:t>EURO-2</a:t>
            </a:r>
          </a:p>
          <a:p>
            <a:r>
              <a:rPr lang="ru-RU" dirty="0" smtClean="0"/>
              <a:t>Максимально допустимый уровень в выхлопе — 4 г/</a:t>
            </a:r>
            <a:r>
              <a:rPr lang="ru-RU" dirty="0" err="1" smtClean="0"/>
              <a:t>кВт.ч</a:t>
            </a:r>
            <a:r>
              <a:rPr lang="ru-RU" dirty="0" smtClean="0"/>
              <a:t>.</a:t>
            </a:r>
          </a:p>
          <a:p>
            <a:r>
              <a:rPr lang="ru-RU" dirty="0" smtClean="0"/>
              <a:t>Был актуален с 1995 по 1999 год.</a:t>
            </a:r>
          </a:p>
          <a:p>
            <a:endParaRPr lang="ru-RU" dirty="0" smtClean="0"/>
          </a:p>
          <a:p>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Одной из наиболее распространенных схем очистки является технология </a:t>
            </a:r>
            <a:r>
              <a:rPr lang="ru-RU" dirty="0" err="1" smtClean="0"/>
              <a:t>Bluetec</a:t>
            </a:r>
            <a:r>
              <a:rPr lang="ru-RU" dirty="0" smtClean="0"/>
              <a:t>. В такой системе применен целый комплекс очищающих выхлоп элементов:</a:t>
            </a:r>
          </a:p>
          <a:p>
            <a:r>
              <a:rPr lang="ru-RU" dirty="0" smtClean="0">
                <a:solidFill>
                  <a:srgbClr val="FF0000"/>
                </a:solidFill>
              </a:rPr>
              <a:t>сажевый фильтр;</a:t>
            </a:r>
          </a:p>
          <a:p>
            <a:r>
              <a:rPr lang="ru-RU" dirty="0" smtClean="0">
                <a:solidFill>
                  <a:srgbClr val="FF0000"/>
                </a:solidFill>
              </a:rPr>
              <a:t>окислительный катализатор;</a:t>
            </a:r>
          </a:p>
          <a:p>
            <a:r>
              <a:rPr lang="ru-RU" dirty="0" smtClean="0">
                <a:solidFill>
                  <a:srgbClr val="FF0000"/>
                </a:solidFill>
              </a:rPr>
              <a:t>жидкостная система для нейтрализации оксида азота;</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r>
              <a:rPr lang="ru-RU" dirty="0" smtClean="0"/>
              <a:t>Данное решение разработано и активно используется немецким автогигантом </a:t>
            </a:r>
            <a:r>
              <a:rPr lang="ru-RU" dirty="0" err="1" smtClean="0"/>
              <a:t>Mercedes-Benz</a:t>
            </a:r>
            <a:r>
              <a:rPr lang="ru-RU" dirty="0" smtClean="0"/>
              <a:t> на различных моделях коммерческих и легковых дизельных авто. Грузовики, оснащенные </a:t>
            </a:r>
            <a:r>
              <a:rPr lang="ru-RU" dirty="0" err="1" smtClean="0"/>
              <a:t>Bluetec</a:t>
            </a:r>
            <a:r>
              <a:rPr lang="ru-RU" dirty="0" smtClean="0"/>
              <a:t>, имеют отдельный бак, в который заливается активный реагент под названием </a:t>
            </a:r>
            <a:r>
              <a:rPr lang="ru-RU" dirty="0" err="1" smtClean="0">
                <a:solidFill>
                  <a:srgbClr val="FF0000"/>
                </a:solidFill>
              </a:rPr>
              <a:t>AdВlue</a:t>
            </a:r>
            <a:r>
              <a:rPr lang="ru-RU" dirty="0" smtClean="0">
                <a:solidFill>
                  <a:srgbClr val="FF0000"/>
                </a:solidFill>
              </a:rPr>
              <a:t>.</a:t>
            </a:r>
            <a:r>
              <a:rPr lang="ru-RU" dirty="0" smtClean="0"/>
              <a:t> Указанный реагент представляет собой раствор мочевины с водой (вода и аммиак). Специальное дозирующее устройство осуществляет автоматический впрыск раствора мочевины в выпускную систему дизельного авто, где происходит перемешивание отработавших газов и раствора мочевины для дизеля.</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ru-RU" dirty="0" smtClean="0"/>
              <a:t>После смешивания мочевины с выхлопом указанная смесь попадает в нейтрализатор SCR (англ. </a:t>
            </a:r>
            <a:r>
              <a:rPr lang="ru-RU" dirty="0" err="1" smtClean="0"/>
              <a:t>selective</a:t>
            </a:r>
            <a:r>
              <a:rPr lang="ru-RU" dirty="0" smtClean="0"/>
              <a:t> </a:t>
            </a:r>
            <a:r>
              <a:rPr lang="ru-RU" dirty="0" err="1" smtClean="0"/>
              <a:t>catalytic</a:t>
            </a:r>
            <a:r>
              <a:rPr lang="ru-RU" dirty="0" smtClean="0"/>
              <a:t> </a:t>
            </a:r>
            <a:r>
              <a:rPr lang="ru-RU" dirty="0" err="1" smtClean="0"/>
              <a:t>reduction</a:t>
            </a:r>
            <a:r>
              <a:rPr lang="ru-RU" dirty="0" smtClean="0"/>
              <a:t>). Такой нейтрализатор отличается тем, что работает по избирательному принципу. Аммиак, который находится в составе мочевины для дизеля, вступает в реакцию с окислами азота под воздействием катализирующего слоя в нейтрализаторе и высокой температуры до 300 градусов по Цельсию. Результатом становится разложение окислов азота на азот и воду. Также в нейтрализаторе догорают и другие токсичные соединения. Похожая схема применяется и на легковых авто с указанной системой очистки.</a:t>
            </a:r>
          </a:p>
          <a:p>
            <a:r>
              <a:rPr lang="ru-RU" dirty="0" smtClean="0"/>
              <a:t/>
            </a:r>
            <a:br>
              <a:rPr lang="ru-RU" dirty="0" smtClean="0"/>
            </a:b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ru-RU" dirty="0" smtClean="0"/>
              <a:t>Главным плюсом от использования такой очистки является </a:t>
            </a:r>
            <a:r>
              <a:rPr lang="ru-RU" dirty="0" err="1" smtClean="0"/>
              <a:t>экологичность</a:t>
            </a:r>
            <a:r>
              <a:rPr lang="ru-RU" dirty="0" smtClean="0"/>
              <a:t> двигателя без необходимости снижать его мощность. Выхлоп дизеля после очистки  становится водой, азотом и углекислым газом. Окислы азота в катализаторе превращаются в инертный газ, который не представляет угрозы.</a:t>
            </a:r>
          </a:p>
          <a:p>
            <a:r>
              <a:rPr lang="ru-RU" dirty="0" smtClean="0"/>
              <a:t>Также необходимо отметить полное соответствие нормам Евро и другим </a:t>
            </a:r>
            <a:r>
              <a:rPr lang="ru-RU" dirty="0" err="1" smtClean="0"/>
              <a:t>экостандартам</a:t>
            </a:r>
            <a:r>
              <a:rPr lang="ru-RU" dirty="0" smtClean="0"/>
              <a:t> в развитых странах, что означает свободное передвижение без штрафов и ограничений, а также снижение налогообложения.</a:t>
            </a:r>
          </a:p>
          <a:p>
            <a:r>
              <a:rPr lang="ru-RU" dirty="0" smtClean="0"/>
              <a:t>Что касается расхода реагента и цены на дизельную мочевину, то для легковых автомобилей требуется в среднем 100-150 мл. мочевины для дизеля на 100 километров пути. Получается, 10 литров реагента хватит на 10 тыс. км пробега.  Грузовики закономерно расходуют больше раствора, что будет напрямую зависеть от объема ДВС. Большегрузные автомобили могут использовать на «сотню» около 1.5 литров мочевины и более, позволяя пройти на 20-литровой канистре всего 1000-1500 км.</a:t>
            </a:r>
          </a:p>
          <a:p>
            <a:r>
              <a:rPr lang="ru-RU" dirty="0" smtClean="0"/>
              <a:t>Отметим, что канистра мочевины для дизеля обойдётся около 7-10 </a:t>
            </a:r>
            <a:r>
              <a:rPr lang="ru-RU" dirty="0" err="1" smtClean="0"/>
              <a:t>у.е</a:t>
            </a:r>
            <a:r>
              <a:rPr lang="ru-RU" dirty="0" smtClean="0"/>
              <a:t>. В продаже реагент представлен в виде готового раствора, который обычно фасуется в емкости по 20 литров. Мочевину для дизеля предлагают несколько компаний-производителей, доступен как искусственный продукт, так и органический.</a:t>
            </a:r>
            <a:endParaRPr lang="ru-RU" smtClean="0"/>
          </a:p>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ru-RU" dirty="0" smtClean="0">
                <a:solidFill>
                  <a:srgbClr val="FF0000"/>
                </a:solidFill>
              </a:rPr>
              <a:t>EURO-3</a:t>
            </a:r>
          </a:p>
          <a:p>
            <a:r>
              <a:rPr lang="ru-RU" dirty="0" smtClean="0"/>
              <a:t>В 1999 году стандарты стали на порядок строже, теперь, чтобы соответствовать Евро-3 выхлоп автомобиля должен содержать не более 2,1 г/</a:t>
            </a:r>
            <a:r>
              <a:rPr lang="ru-RU" dirty="0" err="1" smtClean="0"/>
              <a:t>кВт.ч</a:t>
            </a:r>
            <a:r>
              <a:rPr lang="ru-RU" dirty="0" smtClean="0"/>
              <a:t>. окиси углерода.</a:t>
            </a:r>
          </a:p>
          <a:p>
            <a:r>
              <a:rPr lang="ru-RU" dirty="0" smtClean="0"/>
              <a:t>Оксид азота — 5.00</a:t>
            </a:r>
          </a:p>
          <a:p>
            <a:r>
              <a:rPr lang="ru-RU" dirty="0" smtClean="0"/>
              <a:t>Углеводороды — 0.66</a:t>
            </a:r>
          </a:p>
          <a:p>
            <a:r>
              <a:rPr lang="ru-RU" dirty="0" smtClean="0"/>
              <a:t>Твёрдые частицы — 0.10</a:t>
            </a:r>
          </a:p>
          <a:p>
            <a:r>
              <a:rPr lang="ru-RU" dirty="0" smtClean="0"/>
              <a:t>Актуальность — с 1999 по 2005 год.</a:t>
            </a:r>
          </a:p>
          <a:p>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solidFill>
                  <a:srgbClr val="FF0000"/>
                </a:solidFill>
              </a:rPr>
              <a:t>Euro-4</a:t>
            </a:r>
          </a:p>
          <a:p>
            <a:r>
              <a:rPr lang="ru-RU" dirty="0" smtClean="0"/>
              <a:t>Максимально допустимый уровень содержания вредных веществ — 1,5 г/</a:t>
            </a:r>
            <a:r>
              <a:rPr lang="ru-RU" dirty="0" err="1" smtClean="0"/>
              <a:t>кВт.ч</a:t>
            </a:r>
            <a:r>
              <a:rPr lang="ru-RU" dirty="0" smtClean="0"/>
              <a:t>.</a:t>
            </a:r>
          </a:p>
          <a:p>
            <a:r>
              <a:rPr lang="ru-RU" dirty="0" smtClean="0"/>
              <a:t>Оксид азота — 3.50</a:t>
            </a:r>
          </a:p>
          <a:p>
            <a:r>
              <a:rPr lang="ru-RU" dirty="0" smtClean="0"/>
              <a:t>Углеводороды — 0.46</a:t>
            </a:r>
          </a:p>
          <a:p>
            <a:r>
              <a:rPr lang="ru-RU" dirty="0" smtClean="0"/>
              <a:t>Твёрдые частицы — 0.02</a:t>
            </a:r>
          </a:p>
          <a:p>
            <a:r>
              <a:rPr lang="ru-RU" dirty="0" smtClean="0"/>
              <a:t>Актуальность — с 2005 по 2009 год.</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ru-RU" dirty="0" smtClean="0">
                <a:solidFill>
                  <a:srgbClr val="FF0000"/>
                </a:solidFill>
              </a:rPr>
              <a:t>Euro-5</a:t>
            </a:r>
          </a:p>
          <a:p>
            <a:r>
              <a:rPr lang="ru-RU" dirty="0" smtClean="0"/>
              <a:t>Последний стандарт, принятый в Евросоюзе на сегодняшний день.</a:t>
            </a:r>
          </a:p>
          <a:p>
            <a:r>
              <a:rPr lang="ru-RU" dirty="0" smtClean="0"/>
              <a:t>Допускает содержание СО в выхлопных газах не более 1.50 г/</a:t>
            </a:r>
            <a:r>
              <a:rPr lang="ru-RU" dirty="0" err="1" smtClean="0"/>
              <a:t>кВт.ч</a:t>
            </a:r>
            <a:r>
              <a:rPr lang="ru-RU" dirty="0" smtClean="0"/>
              <a:t>.</a:t>
            </a:r>
          </a:p>
          <a:p>
            <a:r>
              <a:rPr lang="ru-RU" dirty="0" smtClean="0"/>
              <a:t>Оксид азота — 2.00</a:t>
            </a:r>
          </a:p>
          <a:p>
            <a:r>
              <a:rPr lang="ru-RU" dirty="0" smtClean="0"/>
              <a:t>Углеводороды — 0.46</a:t>
            </a:r>
          </a:p>
          <a:p>
            <a:endParaRPr lang="ru-RU" dirty="0" smtClean="0"/>
          </a:p>
          <a:p>
            <a:r>
              <a:rPr lang="ru-RU" dirty="0" smtClean="0"/>
              <a:t>Твёрдые частицы — 0.02</a:t>
            </a:r>
          </a:p>
          <a:p>
            <a:r>
              <a:rPr lang="ru-RU" dirty="0" smtClean="0"/>
              <a:t>Актуальность — с 2009 года по сей день.</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t>В соответствии с экологическими стандартами </a:t>
            </a:r>
            <a:r>
              <a:rPr lang="ru-RU" dirty="0" smtClean="0">
                <a:solidFill>
                  <a:srgbClr val="FF0000"/>
                </a:solidFill>
              </a:rPr>
              <a:t>евро-3</a:t>
            </a:r>
            <a:r>
              <a:rPr lang="ru-RU" dirty="0" smtClean="0"/>
              <a:t>, вредные, углеводородные пары от испарений бензина, не должны попадать в атмосферу. Для этого, </a:t>
            </a:r>
            <a:r>
              <a:rPr lang="ru-RU" dirty="0" smtClean="0">
                <a:hlinkClick r:id="rId2" tooltip="Топливная система автомобиля"/>
              </a:rPr>
              <a:t>топливная система автомобиля</a:t>
            </a:r>
            <a:r>
              <a:rPr lang="ru-RU" dirty="0" smtClean="0"/>
              <a:t> должна быть оборудована </a:t>
            </a:r>
            <a:r>
              <a:rPr lang="ru-RU" dirty="0" smtClean="0">
                <a:solidFill>
                  <a:srgbClr val="FF0000"/>
                </a:solidFill>
              </a:rPr>
              <a:t>абсорбером</a:t>
            </a:r>
            <a:r>
              <a:rPr lang="ru-RU" dirty="0" smtClean="0"/>
              <a:t>. Абсорбер топливной системы и улавливает эти самые пары.</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1026" name="Picture 2" descr="C:\Users\Наденька\Desktop\absorber-2112.jpg"/>
          <p:cNvPicPr>
            <a:picLocks noChangeAspect="1" noChangeArrowheads="1"/>
          </p:cNvPicPr>
          <p:nvPr/>
        </p:nvPicPr>
        <p:blipFill>
          <a:blip r:embed="rId2"/>
          <a:srcRect/>
          <a:stretch>
            <a:fillRect/>
          </a:stretch>
        </p:blipFill>
        <p:spPr bwMode="auto">
          <a:xfrm>
            <a:off x="2571736" y="1714488"/>
            <a:ext cx="3733716" cy="4435085"/>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1330</Words>
  <PresentationFormat>Экран (4:3)</PresentationFormat>
  <Paragraphs>104</Paragraphs>
  <Slides>43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Тема Office</vt:lpstr>
      <vt:lpstr>Системы снижения токсичности выхлопных газов</vt:lpstr>
      <vt:lpstr>Слайд 2</vt:lpstr>
      <vt:lpstr>Слайд 3</vt:lpstr>
      <vt:lpstr>Слайд 4</vt:lpstr>
      <vt:lpstr>Слайд 5</vt:lpstr>
      <vt:lpstr>Слайд 6</vt:lpstr>
      <vt:lpstr>Слайд 7</vt:lpstr>
      <vt:lpstr>Слайд 8</vt:lpstr>
      <vt:lpstr>Слайд 9</vt:lpstr>
      <vt:lpstr>Слайд 10</vt:lpstr>
      <vt:lpstr>Схема абсорбера ВАЗ 2112 </vt:lpstr>
      <vt:lpstr>Слайд 12</vt:lpstr>
      <vt:lpstr>Неисправности абсорбера</vt:lpstr>
      <vt:lpstr>Каталитический нейтрализатор </vt:lpstr>
      <vt:lpstr>Слайд 15</vt:lpstr>
      <vt:lpstr>Катализатор состоит из</vt:lpstr>
      <vt:lpstr>Слайд 17</vt:lpstr>
      <vt:lpstr>Слайд 18</vt:lpstr>
      <vt:lpstr>Слайд 19</vt:lpstr>
      <vt:lpstr>Ресурс</vt:lpstr>
      <vt:lpstr>Слайд 21</vt:lpstr>
      <vt:lpstr>Слайд 22</vt:lpstr>
      <vt:lpstr>Слайд 23</vt:lpstr>
      <vt:lpstr>Рециркуляция газов</vt:lpstr>
      <vt:lpstr>Принцип действия системы </vt:lpstr>
      <vt:lpstr>Слайд 26</vt:lpstr>
      <vt:lpstr>Слайд 27</vt:lpstr>
      <vt:lpstr>Слайд 28</vt:lpstr>
      <vt:lpstr>Расположение системы EGR</vt:lpstr>
      <vt:lpstr>Охладитель</vt:lpstr>
      <vt:lpstr>Слайд 31</vt:lpstr>
      <vt:lpstr>Клапан EGR</vt:lpstr>
      <vt:lpstr>Слайд 33</vt:lpstr>
      <vt:lpstr>Слайд 34</vt:lpstr>
      <vt:lpstr>Минусы системы</vt:lpstr>
      <vt:lpstr>Впускной коллектор при неисправном клапане EGR</vt:lpstr>
      <vt:lpstr>Слайд 37</vt:lpstr>
      <vt:lpstr>Использование мочевины для очистки выхлопа </vt:lpstr>
      <vt:lpstr>Слайд 39</vt:lpstr>
      <vt:lpstr>Слайд 40</vt:lpstr>
      <vt:lpstr>Слайд 41</vt:lpstr>
      <vt:lpstr>Слайд 42</vt:lpstr>
      <vt:lpstr>Слайд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Наденька</dc:creator>
  <cp:lastModifiedBy>386</cp:lastModifiedBy>
  <cp:revision>4</cp:revision>
  <dcterms:created xsi:type="dcterms:W3CDTF">2018-11-25T13:17:51Z</dcterms:created>
  <dcterms:modified xsi:type="dcterms:W3CDTF">2018-12-04T12:59:45Z</dcterms:modified>
</cp:coreProperties>
</file>