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1" r:id="rId5"/>
    <p:sldId id="264" r:id="rId6"/>
    <p:sldId id="265" r:id="rId7"/>
    <p:sldId id="266" r:id="rId8"/>
    <p:sldId id="267" r:id="rId9"/>
    <p:sldId id="259" r:id="rId10"/>
    <p:sldId id="263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932EC-27FF-4B48-943E-68277F7EFF03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33DAC-6E29-49D6-B575-04331A88B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0CFAF-65A0-47ED-A360-75FB5F537F98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2E64A-23CA-474D-87B9-FA7CA6308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4B9B-DBEF-41AB-BA23-7A4200F5BDB6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ED96C-7874-4A23-89FB-BDB7CD75C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E474-F73F-4ACC-8516-38A6AB4D8A25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7FC73-137F-4C12-8016-94C883E78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44958-5A05-434A-B9B5-CB79B2E97E55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9D11-85F0-4C47-996D-02E5AAE8B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3499-96F9-4837-A6CC-95529714CE1F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EF30D-7155-4BF2-8222-7923B7280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4939D-A789-4BFE-995D-DD63E44494A8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400CE-EDAF-4874-B84D-1D00CB5EA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81C9-63ED-450D-B279-9479F58AE4EB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83EF-6D41-497B-8FB6-07BC394B28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C6A7-E539-4DDF-AF3E-FECA7A0DBCFC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8CDF-655D-4A24-8CEC-13A6A4AFAA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61AA2-041E-41F2-AF9C-227D61A08A8C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82B88-508F-4E2B-BB7D-2A66D4373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B2DDD-AFBE-4FB0-A38C-79756A11F87D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F6F90-E6A4-4EB1-B8AE-25B29E86A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94235-904A-4BD7-A61E-845324B12E00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AFECC-BA92-48A6-AC91-62615A1731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9FC3C-EE36-41AD-834D-76983E424544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278B-1C59-486E-AA3E-7F9A55464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70708-39BE-489B-BC48-1D35C3D7CB32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1AABD-644C-4832-9C8B-CD9C7155C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AB5E-1458-4B8F-886D-BDF82B1CC991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C310F-5AC8-4F9A-B4DF-CCDD1DD0F2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7EC7F-B68A-4EC3-85A7-A9200CB968AE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F87D-3E3D-4C2C-92D4-9B6543F988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230">
              <a:schemeClr val="accent1">
                <a:lumMod val="5000"/>
                <a:lumOff val="95000"/>
              </a:schemeClr>
            </a:gs>
            <a:gs pos="2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2B2212-9B94-441B-8071-9F38351C2536}" type="datetimeFigureOut">
              <a:rPr lang="ru-RU"/>
              <a:pPr>
                <a:defRPr/>
              </a:pPr>
              <a:t>02.11.2018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335CD1-92D9-49B9-BA30-38597A778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1" r:id="rId3"/>
    <p:sldLayoutId id="2147483720" r:id="rId4"/>
    <p:sldLayoutId id="2147483719" r:id="rId5"/>
    <p:sldLayoutId id="2147483718" r:id="rId6"/>
    <p:sldLayoutId id="2147483717" r:id="rId7"/>
    <p:sldLayoutId id="2147483716" r:id="rId8"/>
    <p:sldLayoutId id="2147483715" r:id="rId9"/>
    <p:sldLayoutId id="2147483714" r:id="rId10"/>
    <p:sldLayoutId id="2147483724" r:id="rId11"/>
    <p:sldLayoutId id="2147483713" r:id="rId12"/>
    <p:sldLayoutId id="2147483725" r:id="rId13"/>
    <p:sldLayoutId id="2147483712" r:id="rId14"/>
    <p:sldLayoutId id="2147483711" r:id="rId15"/>
    <p:sldLayoutId id="214748371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6538" y="344488"/>
            <a:ext cx="9828212" cy="3488958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/>
              <a:t>  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Мастер- класс по теме:</a:t>
            </a:r>
            <a:br>
              <a:rPr lang="ru-RU" dirty="0" smtClean="0"/>
            </a:br>
            <a:r>
              <a:rPr lang="ru-RU" dirty="0" smtClean="0">
                <a:solidFill>
                  <a:schemeClr val="accent4"/>
                </a:solidFill>
              </a:rPr>
              <a:t>«Новая форма поэзии </a:t>
            </a:r>
            <a:r>
              <a:rPr lang="ru-RU" dirty="0">
                <a:solidFill>
                  <a:schemeClr val="accent4"/>
                </a:solidFill>
              </a:rPr>
              <a:t> </a:t>
            </a:r>
            <a:r>
              <a:rPr lang="ru-RU" dirty="0" smtClean="0">
                <a:solidFill>
                  <a:schemeClr val="accent4"/>
                </a:solidFill>
              </a:rPr>
              <a:t>в системно-</a:t>
            </a:r>
            <a:r>
              <a:rPr lang="ru-RU" dirty="0" err="1" smtClean="0">
                <a:solidFill>
                  <a:schemeClr val="accent4"/>
                </a:solidFill>
              </a:rPr>
              <a:t>деятельностном</a:t>
            </a: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r>
              <a:rPr lang="ru-RU" dirty="0" smtClean="0">
                <a:solidFill>
                  <a:schemeClr val="accent4"/>
                </a:solidFill>
              </a:rPr>
              <a:t>подходе».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6538" y="4051300"/>
            <a:ext cx="7767637" cy="10969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Учитель начальных классов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Грибанова Елена Алексеевна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600" smtClean="0">
                <a:solidFill>
                  <a:schemeClr val="accent1">
                    <a:lumMod val="75000"/>
                  </a:schemeClr>
                </a:solidFill>
              </a:rPr>
              <a:t> 2018год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206375"/>
            <a:ext cx="8774112" cy="1501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i="1" dirty="0" smtClean="0"/>
              <a:t>Спасибо за  внимание!!!</a:t>
            </a:r>
            <a:endParaRPr lang="ru-RU" sz="6000" i="1" dirty="0"/>
          </a:p>
        </p:txBody>
      </p:sp>
      <p:pic>
        <p:nvPicPr>
          <p:cNvPr id="2867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800" y="1293813"/>
            <a:ext cx="112141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План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1.</a:t>
            </a:r>
            <a:r>
              <a:rPr lang="ru-RU" sz="3200" smtClean="0">
                <a:solidFill>
                  <a:srgbClr val="486113"/>
                </a:solidFill>
                <a:latin typeface="Arial" charset="0"/>
              </a:rPr>
              <a:t> </a:t>
            </a:r>
            <a:r>
              <a:rPr lang="ru-RU" sz="3200" smtClean="0">
                <a:solidFill>
                  <a:srgbClr val="486113"/>
                </a:solidFill>
              </a:rPr>
              <a:t>Актуальность.</a:t>
            </a:r>
            <a:r>
              <a:rPr lang="ru-RU" sz="3200" smtClean="0"/>
              <a:t>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2.</a:t>
            </a:r>
            <a:r>
              <a:rPr lang="ru-RU" sz="3200" smtClean="0">
                <a:solidFill>
                  <a:srgbClr val="486113"/>
                </a:solidFill>
                <a:latin typeface="Arial" charset="0"/>
              </a:rPr>
              <a:t> </a:t>
            </a:r>
            <a:r>
              <a:rPr lang="ru-RU" sz="3200" smtClean="0">
                <a:solidFill>
                  <a:srgbClr val="486113"/>
                </a:solidFill>
              </a:rPr>
              <a:t>Цель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3.</a:t>
            </a:r>
            <a:r>
              <a:rPr lang="ru-RU" sz="3200" smtClean="0">
                <a:solidFill>
                  <a:srgbClr val="486113"/>
                </a:solidFill>
                <a:latin typeface="Arial" charset="0"/>
              </a:rPr>
              <a:t> </a:t>
            </a:r>
            <a:r>
              <a:rPr lang="ru-RU" sz="3200" smtClean="0">
                <a:solidFill>
                  <a:srgbClr val="486113"/>
                </a:solidFill>
              </a:rPr>
              <a:t>Новая форма поэзии.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3</a:t>
            </a:r>
            <a:r>
              <a:rPr lang="ru-RU" sz="3200" smtClean="0">
                <a:solidFill>
                  <a:srgbClr val="486113"/>
                </a:solidFill>
                <a:latin typeface="Arial" charset="0"/>
              </a:rPr>
              <a:t>.</a:t>
            </a:r>
            <a:r>
              <a:rPr lang="ru-RU" sz="3200" smtClean="0">
                <a:solidFill>
                  <a:srgbClr val="486113"/>
                </a:solidFill>
              </a:rPr>
              <a:t> Практическая часть.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4. Примеры.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3200" smtClean="0">
                <a:solidFill>
                  <a:srgbClr val="486113"/>
                </a:solidFill>
              </a:rPr>
              <a:t>5. Итог.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Приём технологии развития критического мышления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863" y="2160588"/>
            <a:ext cx="8596312" cy="427513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</a:rPr>
              <a:t>СИНКВЕЙН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- малая стихотворная форма, используемая для фиксации эмоциональных  оценок, описания своих текущих впечатлений, ощущений и ассоциаций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СИНКВЕЙН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- короткое литературное произведение, характеризующее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предмет(тему), состоящее из 5 строк.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   Пишется по определённому плану.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230">
              <a:schemeClr val="accent1">
                <a:lumMod val="5000"/>
                <a:lumOff val="95000"/>
              </a:schemeClr>
            </a:gs>
            <a:gs pos="2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677863" y="276225"/>
            <a:ext cx="8596312" cy="965200"/>
          </a:xfrm>
        </p:spPr>
        <p:txBody>
          <a:bodyPr/>
          <a:lstStyle/>
          <a:p>
            <a:r>
              <a:rPr lang="ru-RU" smtClean="0"/>
              <a:t>       </a:t>
            </a:r>
            <a:r>
              <a:rPr lang="ru-RU" b="1" i="1" smtClean="0"/>
              <a:t>Правила написания синквейна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49250" y="1241425"/>
            <a:ext cx="11469688" cy="5486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1 строка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-одно слово-название стихотворения, 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обычно существительное.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2 строка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-два слова-прилагательных. Описание темы.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3 строка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-три слова-глаголы. Действия относящиеся к теме.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4 строка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-четыре слова-предложение. Фраза которая показывает отношение  автора к теме.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ru-RU" sz="3200" dirty="0" smtClean="0">
                <a:solidFill>
                  <a:schemeClr val="accent1"/>
                </a:solidFill>
              </a:rPr>
              <a:t>5 строка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одно слово-ассоциация, которая повторяет суть темы, обычно существительное.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00B0F0"/>
                </a:solidFill>
              </a:rPr>
              <a:t>                 Вода</a:t>
            </a:r>
            <a:r>
              <a:rPr lang="ru-RU" dirty="0" smtClean="0">
                <a:solidFill>
                  <a:srgbClr val="00B0F0"/>
                </a:solidFill>
              </a:rPr>
              <a:t/>
            </a:r>
            <a:br>
              <a:rPr lang="ru-RU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677863" y="1484313"/>
            <a:ext cx="10347325" cy="4557712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F0"/>
                </a:solidFill>
              </a:rPr>
              <a:t>   Прозрачная, прохладная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F0"/>
                </a:solidFill>
              </a:rPr>
              <a:t>  Бежит, струится, сверкает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F0"/>
                </a:solidFill>
              </a:rPr>
              <a:t>Приятно освежает в жаркий день.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F0"/>
                </a:solidFill>
              </a:rPr>
              <a:t>              Прохл</a:t>
            </a:r>
            <a:r>
              <a:rPr lang="ru-RU" sz="4800" smtClean="0">
                <a:solidFill>
                  <a:srgbClr val="00B0F0"/>
                </a:solidFill>
                <a:latin typeface="Arial" charset="0"/>
              </a:rPr>
              <a:t>а</a:t>
            </a:r>
            <a:r>
              <a:rPr lang="ru-RU" sz="4800" smtClean="0">
                <a:solidFill>
                  <a:srgbClr val="00B0F0"/>
                </a:solidFill>
              </a:rPr>
              <a:t>да.</a:t>
            </a:r>
          </a:p>
        </p:txBody>
      </p:sp>
      <p:pic>
        <p:nvPicPr>
          <p:cNvPr id="2253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5138" y="4157663"/>
            <a:ext cx="3484562" cy="232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3451225" y="609600"/>
            <a:ext cx="2535238" cy="1320800"/>
          </a:xfrm>
        </p:spPr>
        <p:txBody>
          <a:bodyPr/>
          <a:lstStyle/>
          <a:p>
            <a:r>
              <a:rPr lang="ru-RU" sz="4400" smtClean="0">
                <a:solidFill>
                  <a:srgbClr val="FFC000"/>
                </a:solidFill>
              </a:rPr>
              <a:t>Солнце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677863" y="1673225"/>
            <a:ext cx="9466262" cy="436880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4800" dirty="0" smtClean="0">
                <a:solidFill>
                  <a:srgbClr val="FFC000"/>
                </a:solidFill>
              </a:rPr>
              <a:t>         Яркое, тёплое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dirty="0" smtClean="0">
                <a:solidFill>
                  <a:srgbClr val="FFC000"/>
                </a:solidFill>
              </a:rPr>
              <a:t>Светит, улыбается, согревает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dirty="0" smtClean="0">
                <a:solidFill>
                  <a:srgbClr val="FFC000"/>
                </a:solidFill>
              </a:rPr>
              <a:t>Особенно люблю его весной.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dirty="0" smtClean="0">
                <a:solidFill>
                  <a:srgbClr val="FFC000"/>
                </a:solidFill>
              </a:rPr>
              <a:t>             Тепло.</a:t>
            </a:r>
          </a:p>
        </p:txBody>
      </p:sp>
      <p:pic>
        <p:nvPicPr>
          <p:cNvPr id="2355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2038" y="4278313"/>
            <a:ext cx="4002087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3825" y="609600"/>
            <a:ext cx="5340350" cy="89217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00B0F0"/>
                </a:solidFill>
              </a:rPr>
              <a:t>Ц</a:t>
            </a:r>
            <a:r>
              <a:rPr lang="ru-RU" sz="4800" dirty="0" smtClean="0">
                <a:solidFill>
                  <a:srgbClr val="92D050"/>
                </a:solidFill>
              </a:rPr>
              <a:t>в</a:t>
            </a:r>
            <a:r>
              <a:rPr lang="ru-RU" sz="4800" dirty="0" smtClean="0">
                <a:solidFill>
                  <a:srgbClr val="00B0F0"/>
                </a:solidFill>
              </a:rPr>
              <a:t>е</a:t>
            </a:r>
            <a:r>
              <a:rPr lang="ru-RU" sz="4800" dirty="0" smtClean="0"/>
              <a:t>т</a:t>
            </a:r>
            <a:r>
              <a:rPr lang="ru-RU" sz="48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ы</a:t>
            </a:r>
            <a:endParaRPr lang="ru-RU" sz="48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01775"/>
            <a:ext cx="11939588" cy="45402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 smtClean="0">
                <a:solidFill>
                  <a:srgbClr val="00B0F0"/>
                </a:solidFill>
              </a:rPr>
              <a:t>                   Первые, нежные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600" dirty="0" smtClean="0">
                <a:solidFill>
                  <a:srgbClr val="00B050"/>
                </a:solidFill>
              </a:rPr>
              <a:t>         Распускаются, цветут , благоухают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 smtClean="0">
                <a:solidFill>
                  <a:srgbClr val="00B0F0"/>
                </a:solidFill>
              </a:rPr>
              <a:t>Аромат пролесков в лесу помнишь даже зимой.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4000" dirty="0" smtClean="0">
                <a:solidFill>
                  <a:srgbClr val="00B0F0"/>
                </a:solidFill>
              </a:rPr>
              <a:t>                     </a:t>
            </a:r>
            <a:r>
              <a:rPr lang="ru-RU" sz="4800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Нежность.</a:t>
            </a:r>
          </a:p>
        </p:txBody>
      </p:sp>
      <p:pic>
        <p:nvPicPr>
          <p:cNvPr id="2457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3771900"/>
            <a:ext cx="3575050" cy="272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4244975" y="223838"/>
            <a:ext cx="2190750" cy="863600"/>
          </a:xfrm>
        </p:spPr>
        <p:txBody>
          <a:bodyPr/>
          <a:lstStyle/>
          <a:p>
            <a:r>
              <a:rPr lang="ru-RU" sz="4800" smtClean="0">
                <a:solidFill>
                  <a:srgbClr val="00B050"/>
                </a:solidFill>
              </a:rPr>
              <a:t>Весна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677863" y="1087438"/>
            <a:ext cx="8596312" cy="4954587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50"/>
                </a:solidFill>
              </a:rPr>
              <a:t>     До</a:t>
            </a:r>
            <a:r>
              <a:rPr lang="ru-RU" sz="4800" smtClean="0">
                <a:solidFill>
                  <a:srgbClr val="00B050"/>
                </a:solidFill>
                <a:latin typeface="Arial" charset="0"/>
              </a:rPr>
              <a:t>л</a:t>
            </a:r>
            <a:r>
              <a:rPr lang="ru-RU" sz="4800" smtClean="0">
                <a:solidFill>
                  <a:srgbClr val="00B050"/>
                </a:solidFill>
              </a:rPr>
              <a:t>гождан</a:t>
            </a:r>
            <a:r>
              <a:rPr lang="ru-RU" sz="4800" smtClean="0">
                <a:solidFill>
                  <a:srgbClr val="00B050"/>
                </a:solidFill>
                <a:latin typeface="Arial" charset="0"/>
              </a:rPr>
              <a:t>н</a:t>
            </a:r>
            <a:r>
              <a:rPr lang="ru-RU" sz="4800" smtClean="0">
                <a:solidFill>
                  <a:srgbClr val="00B050"/>
                </a:solidFill>
              </a:rPr>
              <a:t>ая,</a:t>
            </a:r>
            <a:r>
              <a:rPr lang="ru-RU" sz="4800" smtClean="0">
                <a:solidFill>
                  <a:srgbClr val="00B050"/>
                </a:solidFill>
                <a:latin typeface="Arial" charset="0"/>
              </a:rPr>
              <a:t> </a:t>
            </a:r>
            <a:r>
              <a:rPr lang="ru-RU" sz="4800" smtClean="0">
                <a:solidFill>
                  <a:srgbClr val="00B050"/>
                </a:solidFill>
              </a:rPr>
              <a:t>приятная.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50"/>
                </a:solidFill>
              </a:rPr>
              <a:t>    Наступает, идёт, бодрит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50"/>
                </a:solidFill>
              </a:rPr>
              <a:t>  Весна идёт, весне дорогу!</a:t>
            </a:r>
          </a:p>
          <a:p>
            <a:pPr marL="0" indent="0">
              <a:buFont typeface="Wingdings 3" pitchFamily="18" charset="2"/>
              <a:buNone/>
            </a:pPr>
            <a:r>
              <a:rPr lang="ru-RU" sz="4800" smtClean="0">
                <a:solidFill>
                  <a:srgbClr val="00B050"/>
                </a:solidFill>
              </a:rPr>
              <a:t>             Красавица.</a:t>
            </a:r>
          </a:p>
        </p:txBody>
      </p:sp>
      <p:pic>
        <p:nvPicPr>
          <p:cNvPr id="25603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3838" y="3692525"/>
            <a:ext cx="4094162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/>
          </p:nvPr>
        </p:nvSpPr>
        <p:spPr>
          <a:xfrm>
            <a:off x="1506538" y="2405063"/>
            <a:ext cx="7767637" cy="1646237"/>
          </a:xfrm>
        </p:spPr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6538" y="420688"/>
            <a:ext cx="7767637" cy="617855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err="1" smtClean="0"/>
              <a:t>Синквейн</a:t>
            </a:r>
            <a:r>
              <a:rPr lang="ru-RU" sz="3200" dirty="0" smtClean="0"/>
              <a:t>: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1 Обогащает словарный запас.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2.Подготавливает к сжатому пересказу.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3.Учит формулировать идею.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/>
              <a:t> </a:t>
            </a:r>
            <a:r>
              <a:rPr lang="ru-RU" sz="3200" dirty="0" smtClean="0"/>
              <a:t>  (ключевую фразу).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4.Развивает мыслительные процессы,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/>
              <a:t> </a:t>
            </a:r>
            <a:r>
              <a:rPr lang="ru-RU" sz="3200" dirty="0" smtClean="0"/>
              <a:t>  т.е. учит мыслить критически.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5+++Получается у всех.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 smtClean="0"/>
              <a:t>6.Позволяет хоть на мгновение 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ru-RU" sz="3200" dirty="0"/>
              <a:t> </a:t>
            </a:r>
            <a:r>
              <a:rPr lang="ru-RU" sz="3200" dirty="0" smtClean="0"/>
              <a:t>  почувствовать себя творцом!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399</TotalTime>
  <Words>239</Words>
  <Application>Microsoft Office PowerPoint</Application>
  <PresentationFormat>Широкоэкранный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Грань</vt:lpstr>
      <vt:lpstr>     Мастер- класс по теме: «Новая форма поэзии  в системно-деятельностном подходе».</vt:lpstr>
      <vt:lpstr>План</vt:lpstr>
      <vt:lpstr>Приём технологии развития критического мышления</vt:lpstr>
      <vt:lpstr>       Правила написания синквейна</vt:lpstr>
      <vt:lpstr>                 Вода </vt:lpstr>
      <vt:lpstr>Солнце</vt:lpstr>
      <vt:lpstr>Цветы</vt:lpstr>
      <vt:lpstr>Весна</vt:lpstr>
      <vt:lpstr> </vt:lpstr>
      <vt:lpstr>Спасибо за  внимание!!!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 класс по теме: «Новая форма поэзии в системно-деятельностном подходе».</dc:title>
  <dc:creator>Елена Грибанова</dc:creator>
  <cp:lastModifiedBy>school</cp:lastModifiedBy>
  <cp:revision>21</cp:revision>
  <dcterms:created xsi:type="dcterms:W3CDTF">2015-03-14T19:03:00Z</dcterms:created>
  <dcterms:modified xsi:type="dcterms:W3CDTF">2018-11-02T12:27:23Z</dcterms:modified>
</cp:coreProperties>
</file>