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78" r:id="rId5"/>
    <p:sldId id="279" r:id="rId6"/>
    <p:sldId id="280" r:id="rId7"/>
    <p:sldId id="258" r:id="rId8"/>
    <p:sldId id="259" r:id="rId9"/>
    <p:sldId id="260" r:id="rId10"/>
    <p:sldId id="261" r:id="rId11"/>
    <p:sldId id="262" r:id="rId12"/>
    <p:sldId id="263" r:id="rId13"/>
    <p:sldId id="264" r:id="rId14"/>
    <p:sldId id="265" r:id="rId15"/>
    <p:sldId id="267" r:id="rId16"/>
    <p:sldId id="268" r:id="rId17"/>
    <p:sldId id="269" r:id="rId18"/>
    <p:sldId id="270" r:id="rId19"/>
    <p:sldId id="271" r:id="rId20"/>
    <p:sldId id="272" r:id="rId21"/>
    <p:sldId id="273" r:id="rId22"/>
    <p:sldId id="274" r:id="rId23"/>
    <p:sldId id="276" r:id="rId24"/>
    <p:sldId id="281"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135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19504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402561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789654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31071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4071765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59610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2104170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1955955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282416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823195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302114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183544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269076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1812926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3934721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716162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BDA7E24-0D4B-472A-A833-B32026DD6A6F}" type="datetimeFigureOut">
              <a:rPr lang="ru-RU" smtClean="0"/>
              <a:pPr/>
              <a:t>11.06.2018</a:t>
            </a:fld>
            <a:endParaRPr lang="ru-RU"/>
          </a:p>
        </p:txBody>
      </p:sp>
      <p:sp>
        <p:nvSpPr>
          <p:cNvPr id="6" name="Footer Placeholder 5"/>
          <p:cNvSpPr>
            <a:spLocks noGrp="1"/>
          </p:cNvSpPr>
          <p:nvPr>
            <p:ph type="ftr" sz="quarter" idx="11"/>
          </p:nvPr>
        </p:nvSpPr>
        <p:spPr>
          <a:xfrm>
            <a:off x="533400" y="6172200"/>
            <a:ext cx="5811724" cy="365125"/>
          </a:xfrm>
        </p:spPr>
        <p:txBody>
          <a:bodyPr/>
          <a:lstStyle/>
          <a:p>
            <a:endParaRPr lang="ru-RU"/>
          </a:p>
        </p:txBody>
      </p:sp>
      <p:sp>
        <p:nvSpPr>
          <p:cNvPr id="7" name="Slide Number Placeholder 6"/>
          <p:cNvSpPr>
            <a:spLocks noGrp="1"/>
          </p:cNvSpPr>
          <p:nvPr>
            <p:ph type="sldNum" sz="quarter" idx="12"/>
          </p:nvPr>
        </p:nvSpPr>
        <p:spPr/>
        <p:txBody>
          <a:bodyPr/>
          <a:lstStyle/>
          <a:p>
            <a:fld id="{18C8F2E9-D228-4AAB-A202-6CEEE4C71573}" type="slidenum">
              <a:rPr lang="ru-RU" smtClean="0"/>
              <a:pPr/>
              <a:t>‹#›</a:t>
            </a:fld>
            <a:endParaRPr lang="ru-RU"/>
          </a:p>
        </p:txBody>
      </p:sp>
    </p:spTree>
    <p:extLst>
      <p:ext uri="{BB962C8B-B14F-4D97-AF65-F5344CB8AC3E}">
        <p14:creationId xmlns:p14="http://schemas.microsoft.com/office/powerpoint/2010/main" val="1845449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BDA7E24-0D4B-472A-A833-B32026DD6A6F}" type="datetimeFigureOut">
              <a:rPr lang="ru-RU" smtClean="0"/>
              <a:pPr/>
              <a:t>11.06.2018</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18C8F2E9-D228-4AAB-A202-6CEEE4C71573}" type="slidenum">
              <a:rPr lang="ru-RU" smtClean="0"/>
              <a:pPr/>
              <a:t>‹#›</a:t>
            </a:fld>
            <a:endParaRPr lang="ru-RU"/>
          </a:p>
        </p:txBody>
      </p:sp>
    </p:spTree>
    <p:extLst>
      <p:ext uri="{BB962C8B-B14F-4D97-AF65-F5344CB8AC3E}">
        <p14:creationId xmlns:p14="http://schemas.microsoft.com/office/powerpoint/2010/main" val="29260366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14357"/>
            <a:ext cx="7772400" cy="3506731"/>
          </a:xfrm>
        </p:spPr>
        <p:txBody>
          <a:bodyPr>
            <a:normAutofit fontScale="90000"/>
          </a:bodyPr>
          <a:lstStyle/>
          <a:p>
            <a:r>
              <a:rPr lang="ru-RU" sz="2700" b="1" dirty="0" smtClean="0"/>
              <a:t>Реализация программы</a:t>
            </a:r>
            <a:br>
              <a:rPr lang="ru-RU" sz="2700" b="1" dirty="0" smtClean="0"/>
            </a:br>
            <a:r>
              <a:rPr lang="ru-RU" sz="2700" b="1" dirty="0" smtClean="0"/>
              <a:t>«</a:t>
            </a:r>
            <a:r>
              <a:rPr lang="ru-RU" sz="2700" b="1" dirty="0" smtClean="0"/>
              <a:t>Здоровье</a:t>
            </a:r>
            <a:r>
              <a:rPr lang="ru-RU" sz="2700" b="1" dirty="0" smtClean="0"/>
              <a:t>»</a:t>
            </a:r>
            <a:br>
              <a:rPr lang="ru-RU" sz="2700" b="1" dirty="0" smtClean="0"/>
            </a:br>
            <a:r>
              <a:rPr lang="ru-RU" sz="2700" b="1" dirty="0"/>
              <a:t/>
            </a:r>
            <a:br>
              <a:rPr lang="ru-RU" sz="2700" b="1" dirty="0"/>
            </a:br>
            <a:r>
              <a:rPr lang="ru-RU" sz="2700" b="1" dirty="0" smtClean="0"/>
              <a:t>Проект</a:t>
            </a:r>
            <a:br>
              <a:rPr lang="ru-RU" sz="2700" b="1" dirty="0" smtClean="0"/>
            </a:br>
            <a:r>
              <a:rPr lang="ru-RU" sz="2700" b="1" dirty="0" smtClean="0"/>
              <a:t>Решение математических задач по теме:</a:t>
            </a:r>
            <a:br>
              <a:rPr lang="ru-RU" sz="2700" b="1" dirty="0" smtClean="0"/>
            </a:br>
            <a:r>
              <a:rPr lang="ru-RU" sz="2700" b="1" dirty="0" smtClean="0"/>
              <a:t>«Знание своего тела»</a:t>
            </a:r>
            <a:r>
              <a:rPr lang="ru-RU" sz="2700" b="1" dirty="0" smtClean="0"/>
              <a:t/>
            </a:r>
            <a:br>
              <a:rPr lang="ru-RU" sz="2700" b="1" dirty="0" smtClean="0"/>
            </a:br>
            <a:r>
              <a:rPr lang="ru-RU" sz="2700" dirty="0" smtClean="0"/>
              <a:t/>
            </a:r>
            <a:br>
              <a:rPr lang="ru-RU" sz="2700" dirty="0" smtClean="0"/>
            </a:br>
            <a:r>
              <a:rPr lang="ru-RU" sz="1600" dirty="0" smtClean="0"/>
              <a:t>2017-2018 учебный год</a:t>
            </a:r>
            <a:endParaRPr lang="ru-RU" sz="1600" dirty="0"/>
          </a:p>
        </p:txBody>
      </p:sp>
      <p:sp>
        <p:nvSpPr>
          <p:cNvPr id="3" name="Подзаголовок 2"/>
          <p:cNvSpPr>
            <a:spLocks noGrp="1"/>
          </p:cNvSpPr>
          <p:nvPr>
            <p:ph type="subTitle" idx="1"/>
          </p:nvPr>
        </p:nvSpPr>
        <p:spPr>
          <a:xfrm>
            <a:off x="1371600" y="4653136"/>
            <a:ext cx="6400800" cy="1584176"/>
          </a:xfrm>
        </p:spPr>
        <p:txBody>
          <a:bodyPr>
            <a:normAutofit fontScale="92500" lnSpcReduction="20000"/>
          </a:bodyPr>
          <a:lstStyle/>
          <a:p>
            <a:r>
              <a:rPr lang="ru-RU" dirty="0" smtClean="0"/>
              <a:t>МБОУ «Школа – интернат»</a:t>
            </a:r>
            <a:br>
              <a:rPr lang="ru-RU" dirty="0" smtClean="0"/>
            </a:br>
            <a:r>
              <a:rPr lang="ru-RU" dirty="0" smtClean="0"/>
              <a:t>города Рязани</a:t>
            </a:r>
          </a:p>
          <a:p>
            <a:r>
              <a:rPr lang="ru-RU" dirty="0" smtClean="0"/>
              <a:t>Учитель математики</a:t>
            </a:r>
          </a:p>
          <a:p>
            <a:r>
              <a:rPr lang="ru-RU" dirty="0" smtClean="0"/>
              <a:t>Климкова Л.Н.</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82726"/>
          </a:xfrm>
        </p:spPr>
        <p:txBody>
          <a:bodyPr/>
          <a:lstStyle/>
          <a:p>
            <a:r>
              <a:rPr lang="ru-RU" dirty="0" smtClean="0"/>
              <a:t>Задача 3</a:t>
            </a:r>
            <a:br>
              <a:rPr lang="ru-RU" dirty="0" smtClean="0"/>
            </a:br>
            <a:endParaRPr lang="ru-RU" dirty="0"/>
          </a:p>
        </p:txBody>
      </p:sp>
      <p:sp>
        <p:nvSpPr>
          <p:cNvPr id="3" name="Содержимое 2"/>
          <p:cNvSpPr>
            <a:spLocks noGrp="1"/>
          </p:cNvSpPr>
          <p:nvPr>
            <p:ph idx="1"/>
          </p:nvPr>
        </p:nvSpPr>
        <p:spPr/>
        <p:txBody>
          <a:bodyPr/>
          <a:lstStyle/>
          <a:p>
            <a:endParaRPr lang="ru-RU" dirty="0"/>
          </a:p>
          <a:p>
            <a:r>
              <a:rPr lang="ru-RU" dirty="0"/>
              <a:t>   Бедренная кость взрослого человека имеет длину 45 см, а стремечко в среднем ухе – всего 3 мм. Во сколько раз самая короткая кость человеческого скелета меньше самой длинной</a:t>
            </a:r>
            <a:r>
              <a:rPr lang="ru-RU" dirty="0" smtClean="0"/>
              <a:t>? (в 150 раз)</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332656"/>
            <a:ext cx="8229600" cy="1200136"/>
          </a:xfrm>
        </p:spPr>
        <p:txBody>
          <a:bodyPr>
            <a:normAutofit/>
          </a:bodyPr>
          <a:lstStyle/>
          <a:p>
            <a:r>
              <a:rPr lang="ru-RU" sz="3600" dirty="0" smtClean="0"/>
              <a:t>Задача 4</a:t>
            </a:r>
            <a:endParaRPr lang="ru-RU" sz="3600" dirty="0"/>
          </a:p>
        </p:txBody>
      </p:sp>
      <p:sp>
        <p:nvSpPr>
          <p:cNvPr id="3" name="Содержимое 2"/>
          <p:cNvSpPr>
            <a:spLocks noGrp="1"/>
          </p:cNvSpPr>
          <p:nvPr>
            <p:ph idx="1"/>
          </p:nvPr>
        </p:nvSpPr>
        <p:spPr>
          <a:xfrm>
            <a:off x="533400" y="1124744"/>
            <a:ext cx="6554867" cy="4176464"/>
          </a:xfrm>
        </p:spPr>
        <p:txBody>
          <a:bodyPr>
            <a:normAutofit/>
          </a:bodyPr>
          <a:lstStyle/>
          <a:p>
            <a:r>
              <a:rPr lang="ru-RU" dirty="0" smtClean="0"/>
              <a:t>В </a:t>
            </a:r>
            <a:r>
              <a:rPr lang="ru-RU" dirty="0"/>
              <a:t>школьных соревнованиях по бегу состоялось 6 забегов по 8 человек в каждом. Из-за невнимательности на разминке в первом забеге три ученика повредили связки, во втором забеге – два ученика. и в третьем – ещё четверо. Сколько человек ответственно отнеслись к разминке перед стартом?</a:t>
            </a:r>
          </a:p>
          <a:p>
            <a:r>
              <a:rPr lang="ru-RU" dirty="0"/>
              <a:t>Ответ: 9 человек.</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332656"/>
            <a:ext cx="6554867" cy="1524000"/>
          </a:xfrm>
        </p:spPr>
        <p:txBody>
          <a:bodyPr/>
          <a:lstStyle/>
          <a:p>
            <a:pPr algn="ctr"/>
            <a:r>
              <a:rPr lang="ru-RU" dirty="0" smtClean="0"/>
              <a:t>Медицинские рекомендации</a:t>
            </a:r>
            <a:endParaRPr lang="ru-RU" dirty="0"/>
          </a:p>
        </p:txBody>
      </p:sp>
      <p:sp>
        <p:nvSpPr>
          <p:cNvPr id="3" name="Содержимое 2"/>
          <p:cNvSpPr>
            <a:spLocks noGrp="1"/>
          </p:cNvSpPr>
          <p:nvPr>
            <p:ph idx="1"/>
          </p:nvPr>
        </p:nvSpPr>
        <p:spPr/>
        <p:txBody>
          <a:bodyPr/>
          <a:lstStyle/>
          <a:p>
            <a:pPr marL="0" indent="0">
              <a:buNone/>
            </a:pPr>
            <a:endParaRPr lang="ru-RU" dirty="0"/>
          </a:p>
          <a:p>
            <a:r>
              <a:rPr lang="ru-RU" dirty="0"/>
              <a:t>   Перед любым активным движением необходимо производить хорошую разминку, так как при разминке становятся эластичными и не травмируются от резких движений.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785818"/>
          </a:xfrm>
        </p:spPr>
        <p:txBody>
          <a:bodyPr>
            <a:normAutofit fontScale="90000"/>
          </a:bodyPr>
          <a:lstStyle/>
          <a:p>
            <a:pPr algn="ctr"/>
            <a:r>
              <a:rPr lang="en-US" sz="3600" b="1" dirty="0"/>
              <a:t>II</a:t>
            </a:r>
            <a:r>
              <a:rPr lang="ru-RU" sz="3600" b="1" dirty="0"/>
              <a:t>. Нервная </a:t>
            </a:r>
            <a:r>
              <a:rPr lang="ru-RU" sz="3600" b="1" dirty="0" smtClean="0"/>
              <a:t>система</a:t>
            </a:r>
            <a:br>
              <a:rPr lang="ru-RU" sz="3600" b="1" dirty="0" smtClean="0"/>
            </a:br>
            <a:r>
              <a:rPr lang="ru-RU" dirty="0"/>
              <a:t/>
            </a:r>
            <a:br>
              <a:rPr lang="ru-RU" dirty="0"/>
            </a:br>
            <a:endParaRPr lang="ru-RU" dirty="0"/>
          </a:p>
        </p:txBody>
      </p:sp>
      <p:sp>
        <p:nvSpPr>
          <p:cNvPr id="3" name="Содержимое 2"/>
          <p:cNvSpPr>
            <a:spLocks noGrp="1"/>
          </p:cNvSpPr>
          <p:nvPr>
            <p:ph idx="1"/>
          </p:nvPr>
        </p:nvSpPr>
        <p:spPr>
          <a:xfrm>
            <a:off x="457200" y="1000108"/>
            <a:ext cx="8229600" cy="5126055"/>
          </a:xfrm>
        </p:spPr>
        <p:txBody>
          <a:bodyPr>
            <a:normAutofit/>
          </a:bodyPr>
          <a:lstStyle/>
          <a:p>
            <a:pPr marL="0" indent="0" algn="ctr">
              <a:buNone/>
            </a:pPr>
            <a:r>
              <a:rPr lang="ru-RU" b="1" dirty="0" smtClean="0"/>
              <a:t>Сведения из медицины.</a:t>
            </a:r>
            <a:endParaRPr lang="ru-RU" dirty="0"/>
          </a:p>
          <a:p>
            <a:r>
              <a:rPr lang="ru-RU" dirty="0"/>
              <a:t>   Нервная система обеспечивает чёткое взаимодействие органов тела. Нервы пронизывают всё тело и образуют разветвлённую информационную систему. Основные функции нервной системы:</a:t>
            </a:r>
          </a:p>
          <a:p>
            <a:r>
              <a:rPr lang="ru-RU" dirty="0"/>
              <a:t>* Умственная деятельность это – обучение, письмо, рисование, вычисления, воображение, игнорирование, чувствование, </a:t>
            </a:r>
            <a:r>
              <a:rPr lang="ru-RU" dirty="0" smtClean="0"/>
              <a:t>сосредоточение</a:t>
            </a:r>
            <a:r>
              <a:rPr lang="ru-RU" dirty="0"/>
              <a:t>, сон, </a:t>
            </a:r>
            <a:r>
              <a:rPr lang="ru-RU" dirty="0" smtClean="0"/>
              <a:t>сновидения, </a:t>
            </a:r>
            <a:r>
              <a:rPr lang="ru-RU" dirty="0"/>
              <a:t>анализ.</a:t>
            </a:r>
          </a:p>
          <a:p>
            <a:r>
              <a:rPr lang="ru-RU" dirty="0"/>
              <a:t>* Взаимодействие с окружающей средой это- зрение. слух, тактичные ощущения, обоняние, вкус, речь.</a:t>
            </a:r>
          </a:p>
          <a:p>
            <a:r>
              <a:rPr lang="ru-RU" dirty="0"/>
              <a:t>* Действия, контролирующие функции организма.</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0"/>
            <a:ext cx="6554867" cy="1524000"/>
          </a:xfrm>
        </p:spPr>
        <p:txBody>
          <a:bodyPr>
            <a:normAutofit fontScale="90000"/>
          </a:bodyPr>
          <a:lstStyle/>
          <a:p>
            <a:r>
              <a:rPr lang="ru-RU" b="1" dirty="0" smtClean="0"/>
              <a:t/>
            </a:r>
            <a:br>
              <a:rPr lang="ru-RU" b="1" dirty="0" smtClean="0"/>
            </a:br>
            <a:r>
              <a:rPr lang="ru-RU" b="1" dirty="0" smtClean="0"/>
              <a:t>Математические задачи</a:t>
            </a:r>
            <a:r>
              <a:rPr lang="ru-RU" dirty="0"/>
              <a:t/>
            </a:r>
            <a:br>
              <a:rPr lang="ru-RU" dirty="0"/>
            </a:br>
            <a:endParaRPr lang="ru-RU" dirty="0"/>
          </a:p>
        </p:txBody>
      </p:sp>
      <p:sp>
        <p:nvSpPr>
          <p:cNvPr id="3" name="Содержимое 2"/>
          <p:cNvSpPr>
            <a:spLocks noGrp="1"/>
          </p:cNvSpPr>
          <p:nvPr>
            <p:ph idx="1"/>
          </p:nvPr>
        </p:nvSpPr>
        <p:spPr/>
        <p:txBody>
          <a:bodyPr/>
          <a:lstStyle/>
          <a:p>
            <a:pPr marL="0" indent="0">
              <a:buNone/>
            </a:pPr>
            <a:r>
              <a:rPr lang="ru-RU" sz="2800" b="1" dirty="0" smtClean="0">
                <a:solidFill>
                  <a:schemeClr val="tx1"/>
                </a:solidFill>
              </a:rPr>
              <a:t>Задача 5</a:t>
            </a:r>
            <a:endParaRPr lang="ru-RU" sz="2800" b="1" dirty="0">
              <a:solidFill>
                <a:schemeClr val="tx1"/>
              </a:solidFill>
            </a:endParaRPr>
          </a:p>
          <a:p>
            <a:r>
              <a:rPr lang="ru-RU" dirty="0"/>
              <a:t>   Скорость передачи сигналов по нервным путям 430 км/ч. Какой длины был нервный сигнал проводящий путь, если на прохождение сигнала потребовалось 2 с? </a:t>
            </a:r>
          </a:p>
          <a:p>
            <a:r>
              <a:rPr lang="ru-RU" dirty="0"/>
              <a:t>Ответ: почти 240 м.</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99392"/>
            <a:ext cx="6554867" cy="1524000"/>
          </a:xfrm>
        </p:spPr>
        <p:txBody>
          <a:bodyPr>
            <a:normAutofit/>
          </a:bodyPr>
          <a:lstStyle/>
          <a:p>
            <a:r>
              <a:rPr lang="ru-RU" sz="2800" dirty="0" smtClean="0"/>
              <a:t>Задача 6</a:t>
            </a:r>
            <a:endParaRPr lang="ru-RU" sz="2800" dirty="0"/>
          </a:p>
        </p:txBody>
      </p:sp>
      <p:sp>
        <p:nvSpPr>
          <p:cNvPr id="3" name="Содержимое 2"/>
          <p:cNvSpPr>
            <a:spLocks noGrp="1"/>
          </p:cNvSpPr>
          <p:nvPr>
            <p:ph idx="1"/>
          </p:nvPr>
        </p:nvSpPr>
        <p:spPr/>
        <p:txBody>
          <a:bodyPr>
            <a:normAutofit/>
          </a:bodyPr>
          <a:lstStyle/>
          <a:p>
            <a:pPr>
              <a:buNone/>
            </a:pPr>
            <a:endParaRPr lang="ru-RU" dirty="0"/>
          </a:p>
          <a:p>
            <a:r>
              <a:rPr lang="ru-RU" dirty="0"/>
              <a:t>Через час после нанесения на поверхность кожи 30 миллионов </a:t>
            </a:r>
            <a:r>
              <a:rPr lang="ru-RU" dirty="0" smtClean="0"/>
              <a:t>болезнетворных </a:t>
            </a:r>
            <a:r>
              <a:rPr lang="ru-RU" dirty="0"/>
              <a:t>бактерий их осталось только 700 тысяч, через 2 часа  - всего лишь 7 тысяч. На сколько больше погибло бактерий в первый час, чем во второй?</a:t>
            </a:r>
          </a:p>
          <a:p>
            <a:r>
              <a:rPr lang="ru-RU" dirty="0"/>
              <a:t>   Ответ: на 28 607 000 бактерий в первый раз погибло больше, чем во второй.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88640"/>
            <a:ext cx="6554867" cy="1524000"/>
          </a:xfrm>
        </p:spPr>
        <p:txBody>
          <a:bodyPr>
            <a:noAutofit/>
          </a:bodyPr>
          <a:lstStyle/>
          <a:p>
            <a:r>
              <a:rPr lang="en-US" sz="3600" b="1" dirty="0"/>
              <a:t>III</a:t>
            </a:r>
            <a:r>
              <a:rPr lang="ru-RU" sz="3600" b="1" dirty="0"/>
              <a:t>. Сердце и сердечно – сосудистая </a:t>
            </a:r>
            <a:r>
              <a:rPr lang="ru-RU" sz="3600" b="1" dirty="0" smtClean="0"/>
              <a:t>система</a:t>
            </a:r>
            <a:endParaRPr lang="ru-RU" sz="3600" dirty="0"/>
          </a:p>
        </p:txBody>
      </p:sp>
      <p:sp>
        <p:nvSpPr>
          <p:cNvPr id="3" name="Содержимое 2"/>
          <p:cNvSpPr>
            <a:spLocks noGrp="1"/>
          </p:cNvSpPr>
          <p:nvPr>
            <p:ph idx="1"/>
          </p:nvPr>
        </p:nvSpPr>
        <p:spPr>
          <a:xfrm>
            <a:off x="755576" y="2033672"/>
            <a:ext cx="6554867" cy="3767670"/>
          </a:xfrm>
        </p:spPr>
        <p:txBody>
          <a:bodyPr>
            <a:normAutofit fontScale="77500" lnSpcReduction="20000"/>
          </a:bodyPr>
          <a:lstStyle/>
          <a:p>
            <a:pPr marL="0" indent="0">
              <a:buNone/>
            </a:pPr>
            <a:r>
              <a:rPr lang="ru-RU" b="1" dirty="0" smtClean="0"/>
              <a:t>Медицина</a:t>
            </a:r>
            <a:endParaRPr lang="ru-RU" dirty="0"/>
          </a:p>
          <a:p>
            <a:r>
              <a:rPr lang="ru-RU" dirty="0"/>
              <a:t>   Кровь служит «Транспортной системой» переносящей необходимые организму питательные вещества и кислород. На 55% кровь состоит из светло – жёлтой жидкости – плазмы. Остальные 45% составляют форменные элементы крови – эритроциты (красные кровяные клетки), лейкоциты (белые кровяные клетки), тромбоциты.</a:t>
            </a:r>
          </a:p>
          <a:p>
            <a:r>
              <a:rPr lang="ru-RU" dirty="0"/>
              <a:t>   В среднем сердце сокращается 60 – 80 раз в минуту. У спящего человека сердце за минуту прокачивает 4-5 литров крови, а в момент физического усилия сердце способно прокачивать до 25 литров. Взрослый человек имеет около 5 литров крови, ребёнок имеет около 2 литров. Половина крови перекачивается сердцем, а половина находится в «кровяных депо». Перекачивающие движения такие сильные, что каждой клетке требуется всего минута, чтобы обежать весь организм</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88640"/>
            <a:ext cx="6554867" cy="1524000"/>
          </a:xfrm>
        </p:spPr>
        <p:txBody>
          <a:bodyPr/>
          <a:lstStyle/>
          <a:p>
            <a:r>
              <a:rPr lang="ru-RU" b="1" dirty="0" smtClean="0"/>
              <a:t>Математика</a:t>
            </a:r>
            <a:endParaRPr lang="ru-RU" dirty="0"/>
          </a:p>
        </p:txBody>
      </p:sp>
      <p:sp>
        <p:nvSpPr>
          <p:cNvPr id="3" name="Содержимое 2"/>
          <p:cNvSpPr>
            <a:spLocks noGrp="1"/>
          </p:cNvSpPr>
          <p:nvPr>
            <p:ph idx="1"/>
          </p:nvPr>
        </p:nvSpPr>
        <p:spPr>
          <a:xfrm>
            <a:off x="755576" y="1712640"/>
            <a:ext cx="6554867" cy="3767670"/>
          </a:xfrm>
        </p:spPr>
        <p:txBody>
          <a:bodyPr>
            <a:normAutofit/>
          </a:bodyPr>
          <a:lstStyle/>
          <a:p>
            <a:pPr marL="0" indent="0">
              <a:buNone/>
            </a:pPr>
            <a:r>
              <a:rPr lang="ru-RU" dirty="0"/>
              <a:t> </a:t>
            </a:r>
            <a:r>
              <a:rPr lang="ru-RU" sz="2400" b="1" dirty="0" smtClean="0">
                <a:solidFill>
                  <a:schemeClr val="tx1"/>
                </a:solidFill>
              </a:rPr>
              <a:t>Задача 7 </a:t>
            </a:r>
            <a:endParaRPr lang="ru-RU" sz="2400" b="1" dirty="0">
              <a:solidFill>
                <a:schemeClr val="tx1"/>
              </a:solidFill>
            </a:endParaRPr>
          </a:p>
          <a:p>
            <a:r>
              <a:rPr lang="ru-RU" dirty="0"/>
              <a:t> Средняя частота пульса у 10-летнего ребёнка во время бодрствования 85 ударов в минуту. Сколько приходится в день совершить толчков его сердцу, если разбудили его в 7 часов утра, а оторвали от телевизора и сунули под одеяло в 10 часов вечера?</a:t>
            </a:r>
          </a:p>
          <a:p>
            <a:r>
              <a:rPr lang="ru-RU" dirty="0"/>
              <a:t>Ответ: 76 500 ударов.</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60648"/>
            <a:ext cx="6554867" cy="1165448"/>
          </a:xfrm>
        </p:spPr>
        <p:txBody>
          <a:bodyPr>
            <a:normAutofit/>
          </a:bodyPr>
          <a:lstStyle/>
          <a:p>
            <a:r>
              <a:rPr lang="ru-RU" sz="3200" dirty="0" smtClean="0"/>
              <a:t>Задача 8</a:t>
            </a:r>
            <a:endParaRPr lang="ru-RU" sz="3200" dirty="0"/>
          </a:p>
        </p:txBody>
      </p:sp>
      <p:sp>
        <p:nvSpPr>
          <p:cNvPr id="3" name="Содержимое 2"/>
          <p:cNvSpPr>
            <a:spLocks noGrp="1"/>
          </p:cNvSpPr>
          <p:nvPr>
            <p:ph idx="1"/>
          </p:nvPr>
        </p:nvSpPr>
        <p:spPr/>
        <p:txBody>
          <a:bodyPr/>
          <a:lstStyle/>
          <a:p>
            <a:pPr>
              <a:buNone/>
            </a:pPr>
            <a:endParaRPr lang="ru-RU" dirty="0"/>
          </a:p>
          <a:p>
            <a:r>
              <a:rPr lang="ru-RU" dirty="0"/>
              <a:t> За день сердце может перекачать 10 000 л крови. За сколько дней насос такой мощности смог бы заполнить бассейн длиной 20 м шириной 10 м и глубиной 2 м?</a:t>
            </a:r>
          </a:p>
          <a:p>
            <a:r>
              <a:rPr lang="ru-RU" dirty="0"/>
              <a:t>Ответ: 40 дней.</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16632"/>
            <a:ext cx="6554867" cy="1021432"/>
          </a:xfrm>
        </p:spPr>
        <p:txBody>
          <a:bodyPr>
            <a:normAutofit/>
          </a:bodyPr>
          <a:lstStyle/>
          <a:p>
            <a:r>
              <a:rPr lang="ru-RU" sz="3200" dirty="0" smtClean="0"/>
              <a:t> Задача 9</a:t>
            </a:r>
            <a:endParaRPr lang="ru-RU" sz="3200" dirty="0"/>
          </a:p>
        </p:txBody>
      </p:sp>
      <p:sp>
        <p:nvSpPr>
          <p:cNvPr id="3" name="Содержимое 2"/>
          <p:cNvSpPr>
            <a:spLocks noGrp="1"/>
          </p:cNvSpPr>
          <p:nvPr>
            <p:ph idx="1"/>
          </p:nvPr>
        </p:nvSpPr>
        <p:spPr/>
        <p:txBody>
          <a:bodyPr>
            <a:normAutofit lnSpcReduction="10000"/>
          </a:bodyPr>
          <a:lstStyle/>
          <a:p>
            <a:pPr>
              <a:buNone/>
            </a:pPr>
            <a:endParaRPr lang="ru-RU" dirty="0"/>
          </a:p>
          <a:p>
            <a:r>
              <a:rPr lang="ru-RU" dirty="0"/>
              <a:t> Сердце качает кровь с такой силой. что каждой клетке крови нужна всего одна минута, чтобы пробежать свой путь по телу. Какое расстояние пробегает за сутки кровяная клетка, если рост ученика 5 класса составляет 145 см?</a:t>
            </a:r>
          </a:p>
          <a:p>
            <a:r>
              <a:rPr lang="ru-RU" dirty="0"/>
              <a:t>Ответ: 2 км 88 м.</a:t>
            </a:r>
          </a:p>
          <a:p>
            <a:r>
              <a:rPr lang="ru-RU" dirty="0"/>
              <a:t>   За день сердце может прокачать около 10 000 л, этим количеством можно заполнить автоцистерну.</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82726"/>
          </a:xfrm>
        </p:spPr>
        <p:txBody>
          <a:bodyPr>
            <a:normAutofit/>
          </a:bodyPr>
          <a:lstStyle/>
          <a:p>
            <a:r>
              <a:rPr lang="ru-RU" b="1" dirty="0"/>
              <a:t>Тема проекта</a:t>
            </a:r>
            <a:r>
              <a:rPr lang="ru-RU" b="1" dirty="0" smtClean="0"/>
              <a:t>:</a:t>
            </a:r>
            <a:br>
              <a:rPr lang="ru-RU" b="1" dirty="0" smtClean="0"/>
            </a:br>
            <a:r>
              <a:rPr lang="ru-RU" b="1" dirty="0" smtClean="0"/>
              <a:t>«</a:t>
            </a:r>
            <a:r>
              <a:rPr lang="ru-RU" b="1" dirty="0"/>
              <a:t>Знание своего тела»</a:t>
            </a:r>
            <a:endParaRPr lang="ru-RU" dirty="0"/>
          </a:p>
        </p:txBody>
      </p:sp>
      <p:sp>
        <p:nvSpPr>
          <p:cNvPr id="3" name="Содержимое 2"/>
          <p:cNvSpPr>
            <a:spLocks noGrp="1"/>
          </p:cNvSpPr>
          <p:nvPr>
            <p:ph idx="1"/>
          </p:nvPr>
        </p:nvSpPr>
        <p:spPr>
          <a:xfrm>
            <a:off x="428596" y="2143116"/>
            <a:ext cx="8229600" cy="4054485"/>
          </a:xfrm>
        </p:spPr>
        <p:txBody>
          <a:bodyPr>
            <a:normAutofit/>
          </a:bodyPr>
          <a:lstStyle/>
          <a:p>
            <a:endParaRPr lang="ru-RU" b="1" dirty="0" smtClean="0"/>
          </a:p>
          <a:p>
            <a:endParaRPr lang="ru-RU" b="1" dirty="0"/>
          </a:p>
          <a:p>
            <a:pPr algn="ctr">
              <a:buNone/>
            </a:pPr>
            <a:r>
              <a:rPr lang="ru-RU" b="1" dirty="0" smtClean="0"/>
              <a:t>Математические задачи  </a:t>
            </a:r>
          </a:p>
          <a:p>
            <a:pPr algn="ctr">
              <a:buNone/>
            </a:pPr>
            <a:r>
              <a:rPr lang="ru-RU" b="1" dirty="0" smtClean="0"/>
              <a:t>по </a:t>
            </a:r>
            <a:r>
              <a:rPr lang="ru-RU" b="1" dirty="0"/>
              <a:t>теме: «Натуральные числа</a:t>
            </a:r>
            <a:r>
              <a:rPr lang="ru-RU" b="1" dirty="0" smtClean="0"/>
              <a:t>»</a:t>
            </a:r>
          </a:p>
          <a:p>
            <a:pPr algn="ctr">
              <a:buNone/>
            </a:pPr>
            <a:r>
              <a:rPr lang="ru-RU" b="1" dirty="0" smtClean="0"/>
              <a:t> «Десятичные дроби»</a:t>
            </a:r>
            <a:endParaRPr lang="ru-RU" b="1" dirty="0"/>
          </a:p>
          <a:p>
            <a:pPr algn="ctr">
              <a:buNone/>
            </a:pPr>
            <a:r>
              <a:rPr lang="ru-RU" b="1" dirty="0" smtClean="0"/>
              <a:t>«Обыкновенные дроби»</a:t>
            </a:r>
          </a:p>
          <a:p>
            <a:pPr algn="ctr">
              <a:buNone/>
            </a:pPr>
            <a:r>
              <a:rPr lang="ru-RU" b="1" dirty="0" smtClean="0"/>
              <a:t>«Уравнения»</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5" y="104800"/>
            <a:ext cx="6554867" cy="1524000"/>
          </a:xfrm>
        </p:spPr>
        <p:txBody>
          <a:bodyPr/>
          <a:lstStyle/>
          <a:p>
            <a:r>
              <a:rPr lang="en-US" b="1" dirty="0"/>
              <a:t>IV</a:t>
            </a:r>
            <a:r>
              <a:rPr lang="ru-RU" b="1" dirty="0"/>
              <a:t>.Дыхательная </a:t>
            </a:r>
            <a:r>
              <a:rPr lang="ru-RU" b="1" dirty="0" smtClean="0"/>
              <a:t>система</a:t>
            </a:r>
            <a:endParaRPr lang="ru-RU" dirty="0"/>
          </a:p>
        </p:txBody>
      </p:sp>
      <p:sp>
        <p:nvSpPr>
          <p:cNvPr id="3" name="Содержимое 2"/>
          <p:cNvSpPr>
            <a:spLocks noGrp="1"/>
          </p:cNvSpPr>
          <p:nvPr>
            <p:ph idx="1"/>
          </p:nvPr>
        </p:nvSpPr>
        <p:spPr>
          <a:xfrm>
            <a:off x="1115616" y="1628800"/>
            <a:ext cx="6554867" cy="3767670"/>
          </a:xfrm>
        </p:spPr>
        <p:txBody>
          <a:bodyPr>
            <a:normAutofit fontScale="92500"/>
          </a:bodyPr>
          <a:lstStyle/>
          <a:p>
            <a:pPr marL="0" indent="0">
              <a:buNone/>
            </a:pPr>
            <a:r>
              <a:rPr lang="ru-RU" b="1" dirty="0" smtClean="0"/>
              <a:t>Сведения из медицины</a:t>
            </a:r>
            <a:endParaRPr lang="ru-RU" dirty="0"/>
          </a:p>
          <a:p>
            <a:r>
              <a:rPr lang="ru-RU" dirty="0"/>
              <a:t>   Дыхание необходимо организму, чтобы поддерживать процесс «медленного горения» - окисления. При этом выделяется энергия, необходимая для жизни. Обогащение крови кислородом происходит в альвеолах лёгкого. Общая дыхательная поверхность альвеол составляет более 100 кв. м, что в 50 раз больше поверхности тела человека. Дыхательная система может контролироваться человеком сознательно. При этом тренированные люди могут задерживать дыхание до 10 минут.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404664"/>
            <a:ext cx="8229600" cy="1296974"/>
          </a:xfrm>
        </p:spPr>
        <p:txBody>
          <a:bodyPr>
            <a:normAutofit/>
          </a:bodyPr>
          <a:lstStyle/>
          <a:p>
            <a:r>
              <a:rPr lang="ru-RU" sz="3200" dirty="0" smtClean="0"/>
              <a:t>Задача 10</a:t>
            </a:r>
            <a:br>
              <a:rPr lang="ru-RU" sz="3200" dirty="0" smtClean="0"/>
            </a:br>
            <a:endParaRPr lang="ru-RU" sz="3200" dirty="0"/>
          </a:p>
        </p:txBody>
      </p:sp>
      <p:sp>
        <p:nvSpPr>
          <p:cNvPr id="3" name="Содержимое 2"/>
          <p:cNvSpPr>
            <a:spLocks noGrp="1"/>
          </p:cNvSpPr>
          <p:nvPr>
            <p:ph idx="1"/>
          </p:nvPr>
        </p:nvSpPr>
        <p:spPr/>
        <p:txBody>
          <a:bodyPr/>
          <a:lstStyle/>
          <a:p>
            <a:pPr>
              <a:buNone/>
            </a:pPr>
            <a:endParaRPr lang="ru-RU" dirty="0"/>
          </a:p>
          <a:p>
            <a:r>
              <a:rPr lang="ru-RU" dirty="0"/>
              <a:t>   Площадь альвеол лёгкого – 100 кв. м. Во сколько раз площадь альвеол больше площади классной  комнаты, имеющей длину 5 м и ширину 4 м?</a:t>
            </a:r>
          </a:p>
          <a:p>
            <a:r>
              <a:rPr lang="ru-RU" dirty="0"/>
              <a:t>Ответ: в 5 раз.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buNone/>
            </a:pPr>
            <a:r>
              <a:rPr lang="ru-RU" sz="2800" b="1" dirty="0">
                <a:solidFill>
                  <a:schemeClr val="tx1"/>
                </a:solidFill>
              </a:rPr>
              <a:t>Задание </a:t>
            </a:r>
            <a:r>
              <a:rPr lang="ru-RU" sz="2800" b="1" dirty="0" smtClean="0">
                <a:solidFill>
                  <a:schemeClr val="tx1"/>
                </a:solidFill>
              </a:rPr>
              <a:t>11</a:t>
            </a:r>
            <a:endParaRPr lang="ru-RU" sz="2800" b="1" dirty="0">
              <a:solidFill>
                <a:schemeClr val="tx1"/>
              </a:solidFill>
            </a:endParaRPr>
          </a:p>
          <a:p>
            <a:r>
              <a:rPr lang="ru-RU" dirty="0"/>
              <a:t>Расположите ответы примеров в порядке убывания, и ты узнаешь, как называется ускорение роста и развития детей и подростков:</a:t>
            </a:r>
          </a:p>
          <a:p>
            <a:pPr marL="0" indent="0">
              <a:buNone/>
            </a:pPr>
            <a:r>
              <a:rPr lang="ru-RU" dirty="0"/>
              <a:t> </a:t>
            </a:r>
          </a:p>
          <a:p>
            <a:r>
              <a:rPr lang="ru-RU" dirty="0"/>
              <a:t>Ответ: акселерация</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785784" y="571480"/>
          <a:ext cx="7572428" cy="5643600"/>
        </p:xfrm>
        <a:graphic>
          <a:graphicData uri="http://schemas.openxmlformats.org/drawingml/2006/table">
            <a:tbl>
              <a:tblPr firstRow="1" bandRow="1">
                <a:tableStyleId>{5C22544A-7EE6-4342-B048-85BDC9FD1C3A}</a:tableStyleId>
              </a:tblPr>
              <a:tblGrid>
                <a:gridCol w="1893107"/>
                <a:gridCol w="1893107"/>
                <a:gridCol w="1893107"/>
                <a:gridCol w="1893107"/>
              </a:tblGrid>
              <a:tr h="705450">
                <a:tc>
                  <a:txBody>
                    <a:bodyPr/>
                    <a:lstStyle/>
                    <a:p>
                      <a:pPr algn="ctr"/>
                      <a:r>
                        <a:rPr lang="ru-RU" dirty="0" smtClean="0"/>
                        <a:t>С</a:t>
                      </a:r>
                      <a:endParaRPr lang="ru-RU" dirty="0"/>
                    </a:p>
                  </a:txBody>
                  <a:tcPr/>
                </a:tc>
                <a:tc>
                  <a:txBody>
                    <a:bodyPr/>
                    <a:lstStyle/>
                    <a:p>
                      <a:r>
                        <a:rPr lang="ru-RU" sz="1800" b="1" kern="1200" dirty="0" smtClean="0">
                          <a:solidFill>
                            <a:schemeClr val="lt1"/>
                          </a:solidFill>
                          <a:latin typeface="+mn-lt"/>
                          <a:ea typeface="+mn-ea"/>
                          <a:cs typeface="+mn-cs"/>
                        </a:rPr>
                        <a:t>27·4</a:t>
                      </a:r>
                      <a:endParaRPr lang="ru-RU" dirty="0"/>
                    </a:p>
                  </a:txBody>
                  <a:tcPr/>
                </a:tc>
                <a:tc>
                  <a:txBody>
                    <a:bodyPr/>
                    <a:lstStyle/>
                    <a:p>
                      <a:pPr algn="ctr"/>
                      <a:r>
                        <a:rPr lang="ru-RU" dirty="0" smtClean="0"/>
                        <a:t>И</a:t>
                      </a:r>
                      <a:endParaRPr lang="ru-RU" dirty="0"/>
                    </a:p>
                  </a:txBody>
                  <a:tcPr/>
                </a:tc>
                <a:tc>
                  <a:txBody>
                    <a:bodyPr/>
                    <a:lstStyle/>
                    <a:p>
                      <a:pPr algn="ctr"/>
                      <a:r>
                        <a:rPr lang="ru-RU" sz="1800" b="1" kern="1200" dirty="0" smtClean="0">
                          <a:solidFill>
                            <a:schemeClr val="lt1"/>
                          </a:solidFill>
                          <a:latin typeface="+mn-lt"/>
                          <a:ea typeface="+mn-ea"/>
                          <a:cs typeface="+mn-cs"/>
                        </a:rPr>
                        <a:t>480:40</a:t>
                      </a:r>
                      <a:endParaRPr lang="ru-RU" dirty="0"/>
                    </a:p>
                  </a:txBody>
                  <a:tcPr/>
                </a:tc>
              </a:tr>
              <a:tr h="705450">
                <a:tc>
                  <a:txBody>
                    <a:bodyPr/>
                    <a:lstStyle/>
                    <a:p>
                      <a:pPr algn="ctr"/>
                      <a:r>
                        <a:rPr lang="ru-RU" dirty="0" smtClean="0"/>
                        <a:t>А</a:t>
                      </a:r>
                      <a:endParaRPr lang="ru-RU" dirty="0"/>
                    </a:p>
                  </a:txBody>
                  <a:tcPr/>
                </a:tc>
                <a:tc>
                  <a:txBody>
                    <a:bodyPr/>
                    <a:lstStyle/>
                    <a:p>
                      <a:r>
                        <a:rPr lang="ru-RU" sz="1800" kern="1200" dirty="0" smtClean="0">
                          <a:solidFill>
                            <a:schemeClr val="dk1"/>
                          </a:solidFill>
                          <a:latin typeface="+mn-lt"/>
                          <a:ea typeface="+mn-ea"/>
                          <a:cs typeface="+mn-cs"/>
                        </a:rPr>
                        <a:t>12·3</a:t>
                      </a:r>
                      <a:endParaRPr lang="ru-RU" dirty="0"/>
                    </a:p>
                  </a:txBody>
                  <a:tcPr/>
                </a:tc>
                <a:tc>
                  <a:txBody>
                    <a:bodyPr/>
                    <a:lstStyle/>
                    <a:p>
                      <a:pPr algn="ctr"/>
                      <a:r>
                        <a:rPr lang="ru-RU" dirty="0" smtClean="0"/>
                        <a:t>Л</a:t>
                      </a:r>
                      <a:endParaRPr lang="ru-RU" dirty="0"/>
                    </a:p>
                  </a:txBody>
                  <a:tcPr/>
                </a:tc>
                <a:tc>
                  <a:txBody>
                    <a:bodyPr/>
                    <a:lstStyle/>
                    <a:p>
                      <a:pPr algn="ctr"/>
                      <a:r>
                        <a:rPr lang="ru-RU" sz="1800" kern="1200" dirty="0" smtClean="0">
                          <a:solidFill>
                            <a:schemeClr val="dk1"/>
                          </a:solidFill>
                          <a:latin typeface="+mn-lt"/>
                          <a:ea typeface="+mn-ea"/>
                          <a:cs typeface="+mn-cs"/>
                        </a:rPr>
                        <a:t>280:5</a:t>
                      </a:r>
                      <a:endParaRPr lang="ru-RU" dirty="0"/>
                    </a:p>
                  </a:txBody>
                  <a:tcPr/>
                </a:tc>
              </a:tr>
              <a:tr h="705450">
                <a:tc>
                  <a:txBody>
                    <a:bodyPr/>
                    <a:lstStyle/>
                    <a:p>
                      <a:pPr algn="ctr"/>
                      <a:r>
                        <a:rPr lang="ru-RU" dirty="0" smtClean="0"/>
                        <a:t>А</a:t>
                      </a:r>
                      <a:endParaRPr lang="ru-RU" dirty="0"/>
                    </a:p>
                  </a:txBody>
                  <a:tcPr/>
                </a:tc>
                <a:tc>
                  <a:txBody>
                    <a:bodyPr/>
                    <a:lstStyle/>
                    <a:p>
                      <a:r>
                        <a:rPr lang="ru-RU" sz="1800" kern="1200" dirty="0" smtClean="0">
                          <a:solidFill>
                            <a:schemeClr val="dk1"/>
                          </a:solidFill>
                          <a:latin typeface="+mn-lt"/>
                          <a:ea typeface="+mn-ea"/>
                          <a:cs typeface="+mn-cs"/>
                        </a:rPr>
                        <a:t>70·38</a:t>
                      </a:r>
                      <a:endParaRPr lang="ru-RU" dirty="0"/>
                    </a:p>
                  </a:txBody>
                  <a:tcPr/>
                </a:tc>
                <a:tc>
                  <a:txBody>
                    <a:bodyPr/>
                    <a:lstStyle/>
                    <a:p>
                      <a:pPr algn="ctr"/>
                      <a:r>
                        <a:rPr lang="ru-RU" dirty="0" smtClean="0"/>
                        <a:t>Ц</a:t>
                      </a:r>
                      <a:endParaRPr lang="ru-RU" dirty="0"/>
                    </a:p>
                  </a:txBody>
                  <a:tcPr/>
                </a:tc>
                <a:tc>
                  <a:txBody>
                    <a:bodyPr/>
                    <a:lstStyle/>
                    <a:p>
                      <a:pPr algn="ctr"/>
                      <a:r>
                        <a:rPr lang="ru-RU" sz="1800" kern="1200" dirty="0" smtClean="0">
                          <a:solidFill>
                            <a:schemeClr val="dk1"/>
                          </a:solidFill>
                          <a:latin typeface="+mn-lt"/>
                          <a:ea typeface="+mn-ea"/>
                          <a:cs typeface="+mn-cs"/>
                        </a:rPr>
                        <a:t>520:26</a:t>
                      </a:r>
                      <a:endParaRPr lang="ru-RU" dirty="0"/>
                    </a:p>
                  </a:txBody>
                  <a:tcPr/>
                </a:tc>
              </a:tr>
              <a:tr h="705450">
                <a:tc>
                  <a:txBody>
                    <a:bodyPr/>
                    <a:lstStyle/>
                    <a:p>
                      <a:pPr algn="ctr"/>
                      <a:r>
                        <a:rPr lang="ru-RU" dirty="0" smtClean="0"/>
                        <a:t>Е</a:t>
                      </a:r>
                      <a:endParaRPr lang="ru-RU" dirty="0"/>
                    </a:p>
                  </a:txBody>
                  <a:tcPr/>
                </a:tc>
                <a:tc>
                  <a:txBody>
                    <a:bodyPr/>
                    <a:lstStyle/>
                    <a:p>
                      <a:r>
                        <a:rPr lang="ru-RU" sz="1800" kern="1200" dirty="0" smtClean="0">
                          <a:solidFill>
                            <a:schemeClr val="dk1"/>
                          </a:solidFill>
                          <a:latin typeface="+mn-lt"/>
                          <a:ea typeface="+mn-ea"/>
                          <a:cs typeface="+mn-cs"/>
                        </a:rPr>
                        <a:t>204:4</a:t>
                      </a:r>
                      <a:endParaRPr lang="ru-RU" dirty="0"/>
                    </a:p>
                  </a:txBody>
                  <a:tcPr/>
                </a:tc>
                <a:tc>
                  <a:txBody>
                    <a:bodyPr/>
                    <a:lstStyle/>
                    <a:p>
                      <a:pPr algn="ctr"/>
                      <a:endParaRPr lang="ru-RU"/>
                    </a:p>
                  </a:txBody>
                  <a:tcPr/>
                </a:tc>
                <a:tc>
                  <a:txBody>
                    <a:bodyPr/>
                    <a:lstStyle/>
                    <a:p>
                      <a:pPr algn="ctr"/>
                      <a:endParaRPr lang="ru-RU" dirty="0"/>
                    </a:p>
                  </a:txBody>
                  <a:tcPr/>
                </a:tc>
              </a:tr>
              <a:tr h="705450">
                <a:tc>
                  <a:txBody>
                    <a:bodyPr/>
                    <a:lstStyle/>
                    <a:p>
                      <a:pPr algn="ctr"/>
                      <a:r>
                        <a:rPr lang="ru-RU" dirty="0" smtClean="0"/>
                        <a:t>Р</a:t>
                      </a:r>
                      <a:endParaRPr lang="ru-RU" dirty="0"/>
                    </a:p>
                  </a:txBody>
                  <a:tcPr/>
                </a:tc>
                <a:tc>
                  <a:txBody>
                    <a:bodyPr/>
                    <a:lstStyle/>
                    <a:p>
                      <a:r>
                        <a:rPr lang="ru-RU" sz="1800" kern="1200" dirty="0" smtClean="0">
                          <a:solidFill>
                            <a:schemeClr val="dk1"/>
                          </a:solidFill>
                          <a:latin typeface="+mn-lt"/>
                          <a:ea typeface="+mn-ea"/>
                          <a:cs typeface="+mn-cs"/>
                        </a:rPr>
                        <a:t>750:15</a:t>
                      </a:r>
                      <a:endParaRPr lang="ru-RU" dirty="0"/>
                    </a:p>
                  </a:txBody>
                  <a:tcPr/>
                </a:tc>
                <a:tc>
                  <a:txBody>
                    <a:bodyPr/>
                    <a:lstStyle/>
                    <a:p>
                      <a:pPr algn="ctr"/>
                      <a:endParaRPr lang="ru-RU"/>
                    </a:p>
                  </a:txBody>
                  <a:tcPr/>
                </a:tc>
                <a:tc>
                  <a:txBody>
                    <a:bodyPr/>
                    <a:lstStyle/>
                    <a:p>
                      <a:pPr algn="ctr"/>
                      <a:endParaRPr lang="ru-RU" dirty="0"/>
                    </a:p>
                  </a:txBody>
                  <a:tcPr/>
                </a:tc>
              </a:tr>
              <a:tr h="705450">
                <a:tc>
                  <a:txBody>
                    <a:bodyPr/>
                    <a:lstStyle/>
                    <a:p>
                      <a:pPr algn="ctr"/>
                      <a:r>
                        <a:rPr lang="ru-RU" dirty="0" smtClean="0"/>
                        <a:t>Я</a:t>
                      </a:r>
                      <a:endParaRPr lang="ru-RU" dirty="0"/>
                    </a:p>
                  </a:txBody>
                  <a:tcPr/>
                </a:tc>
                <a:tc>
                  <a:txBody>
                    <a:bodyPr/>
                    <a:lstStyle/>
                    <a:p>
                      <a:r>
                        <a:rPr lang="ru-RU" sz="1800" kern="1200" dirty="0" smtClean="0">
                          <a:solidFill>
                            <a:schemeClr val="dk1"/>
                          </a:solidFill>
                          <a:latin typeface="+mn-lt"/>
                          <a:ea typeface="+mn-ea"/>
                          <a:cs typeface="+mn-cs"/>
                        </a:rPr>
                        <a:t>840:140</a:t>
                      </a:r>
                      <a:endParaRPr lang="ru-RU" dirty="0"/>
                    </a:p>
                  </a:txBody>
                  <a:tcPr/>
                </a:tc>
                <a:tc>
                  <a:txBody>
                    <a:bodyPr/>
                    <a:lstStyle/>
                    <a:p>
                      <a:pPr algn="ctr"/>
                      <a:endParaRPr lang="ru-RU"/>
                    </a:p>
                  </a:txBody>
                  <a:tcPr/>
                </a:tc>
                <a:tc>
                  <a:txBody>
                    <a:bodyPr/>
                    <a:lstStyle/>
                    <a:p>
                      <a:pPr algn="ctr"/>
                      <a:endParaRPr lang="ru-RU" dirty="0"/>
                    </a:p>
                  </a:txBody>
                  <a:tcPr/>
                </a:tc>
              </a:tr>
              <a:tr h="705450">
                <a:tc>
                  <a:txBody>
                    <a:bodyPr/>
                    <a:lstStyle/>
                    <a:p>
                      <a:pPr algn="ctr"/>
                      <a:r>
                        <a:rPr lang="ru-RU" dirty="0" smtClean="0"/>
                        <a:t>К</a:t>
                      </a:r>
                      <a:endParaRPr lang="ru-RU" dirty="0"/>
                    </a:p>
                  </a:txBody>
                  <a:tcPr/>
                </a:tc>
                <a:tc>
                  <a:txBody>
                    <a:bodyPr/>
                    <a:lstStyle/>
                    <a:p>
                      <a:r>
                        <a:rPr lang="ru-RU" sz="1800" kern="1200" dirty="0" smtClean="0">
                          <a:solidFill>
                            <a:schemeClr val="dk1"/>
                          </a:solidFill>
                          <a:latin typeface="+mn-lt"/>
                          <a:ea typeface="+mn-ea"/>
                          <a:cs typeface="+mn-cs"/>
                        </a:rPr>
                        <a:t>3·490</a:t>
                      </a:r>
                      <a:endParaRPr lang="ru-RU" dirty="0"/>
                    </a:p>
                  </a:txBody>
                  <a:tcPr/>
                </a:tc>
                <a:tc>
                  <a:txBody>
                    <a:bodyPr/>
                    <a:lstStyle/>
                    <a:p>
                      <a:pPr algn="ctr"/>
                      <a:endParaRPr lang="ru-RU" dirty="0"/>
                    </a:p>
                  </a:txBody>
                  <a:tcPr/>
                </a:tc>
                <a:tc>
                  <a:txBody>
                    <a:bodyPr/>
                    <a:lstStyle/>
                    <a:p>
                      <a:pPr algn="ctr"/>
                      <a:endParaRPr lang="ru-RU" dirty="0"/>
                    </a:p>
                  </a:txBody>
                  <a:tcPr/>
                </a:tc>
              </a:tr>
              <a:tr h="705450">
                <a:tc>
                  <a:txBody>
                    <a:bodyPr/>
                    <a:lstStyle/>
                    <a:p>
                      <a:pPr algn="ctr"/>
                      <a:r>
                        <a:rPr lang="ru-RU" dirty="0" smtClean="0"/>
                        <a:t>Е</a:t>
                      </a:r>
                      <a:endParaRPr lang="ru-RU" dirty="0"/>
                    </a:p>
                  </a:txBody>
                  <a:tcPr/>
                </a:tc>
                <a:tc>
                  <a:txBody>
                    <a:bodyPr/>
                    <a:lstStyle/>
                    <a:p>
                      <a:r>
                        <a:rPr lang="ru-RU" sz="1800" kern="1200" dirty="0" smtClean="0">
                          <a:solidFill>
                            <a:schemeClr val="dk1"/>
                          </a:solidFill>
                          <a:latin typeface="+mn-lt"/>
                          <a:ea typeface="+mn-ea"/>
                          <a:cs typeface="+mn-cs"/>
                        </a:rPr>
                        <a:t>216:4</a:t>
                      </a:r>
                      <a:endParaRPr lang="ru-RU" dirty="0"/>
                    </a:p>
                  </a:txBody>
                  <a:tcPr/>
                </a:tc>
                <a:tc>
                  <a:txBody>
                    <a:bodyPr/>
                    <a:lstStyle/>
                    <a:p>
                      <a:pPr algn="ctr"/>
                      <a:endParaRPr lang="ru-RU" dirty="0"/>
                    </a:p>
                  </a:txBody>
                  <a:tcPr/>
                </a:tc>
                <a:tc>
                  <a:txBody>
                    <a:bodyPr/>
                    <a:lstStyle/>
                    <a:p>
                      <a:pPr algn="ctr"/>
                      <a:endParaRPr lang="ru-RU"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332656"/>
            <a:ext cx="6554867" cy="1524000"/>
          </a:xfrm>
        </p:spPr>
        <p:txBody>
          <a:bodyPr>
            <a:normAutofit fontScale="90000"/>
          </a:bodyPr>
          <a:lstStyle/>
          <a:p>
            <a:r>
              <a:rPr lang="ru-RU" sz="3200" dirty="0" smtClean="0">
                <a:solidFill>
                  <a:schemeClr val="accent3">
                    <a:lumMod val="50000"/>
                  </a:schemeClr>
                </a:solidFill>
              </a:rPr>
              <a:t>Математические задачи </a:t>
            </a:r>
            <a:br>
              <a:rPr lang="ru-RU" sz="3200" dirty="0" smtClean="0">
                <a:solidFill>
                  <a:schemeClr val="accent3">
                    <a:lumMod val="50000"/>
                  </a:schemeClr>
                </a:solidFill>
              </a:rPr>
            </a:br>
            <a:r>
              <a:rPr lang="ru-RU" sz="3200" dirty="0" smtClean="0">
                <a:solidFill>
                  <a:schemeClr val="accent3">
                    <a:lumMod val="50000"/>
                  </a:schemeClr>
                </a:solidFill>
              </a:rPr>
              <a:t>по теме: «Обыкновенные дроби»</a:t>
            </a:r>
            <a:r>
              <a:rPr lang="ru-RU" sz="3200" dirty="0" smtClean="0"/>
              <a:t/>
            </a:r>
            <a:br>
              <a:rPr lang="ru-RU" sz="3200" dirty="0" smtClean="0"/>
            </a:br>
            <a:r>
              <a:rPr lang="ru-RU" sz="1800" dirty="0" smtClean="0"/>
              <a:t> </a:t>
            </a:r>
            <a:endParaRPr lang="ru-RU" sz="1800" dirty="0"/>
          </a:p>
        </p:txBody>
      </p:sp>
      <p:sp>
        <p:nvSpPr>
          <p:cNvPr id="3" name="Содержимое 2"/>
          <p:cNvSpPr>
            <a:spLocks noGrp="1"/>
          </p:cNvSpPr>
          <p:nvPr>
            <p:ph idx="1"/>
          </p:nvPr>
        </p:nvSpPr>
        <p:spPr>
          <a:xfrm>
            <a:off x="1403648" y="1876433"/>
            <a:ext cx="6554867" cy="3767670"/>
          </a:xfrm>
        </p:spPr>
        <p:txBody>
          <a:bodyPr>
            <a:normAutofit fontScale="92500" lnSpcReduction="20000"/>
          </a:bodyPr>
          <a:lstStyle/>
          <a:p>
            <a:r>
              <a:rPr lang="ru-RU" dirty="0" smtClean="0"/>
              <a:t>12. Голова человека составляет 1/8 размера тела. Каков будет рост человека, если голова имеет длину 18 см?  (144 см).</a:t>
            </a:r>
          </a:p>
          <a:p>
            <a:r>
              <a:rPr lang="ru-RU" dirty="0" smtClean="0"/>
              <a:t>13. Длина новорождённого составляет 54 см. Какова длина его головы, если она составляет ¼ длины его тела? (13, 5 см).</a:t>
            </a:r>
          </a:p>
          <a:p>
            <a:r>
              <a:rPr lang="ru-RU" dirty="0" smtClean="0"/>
              <a:t>14. Средняя продолжительность жизни женщины – 75 лет, что составляет 5/4 продолжительности жизни мужчины. На сколько лет дольше в среднем живут в России женщины, чем мужчины?( на 15 лет).</a:t>
            </a:r>
          </a:p>
          <a:p>
            <a:r>
              <a:rPr lang="ru-RU" dirty="0" smtClean="0"/>
              <a:t>Чем можно объяснить такую разницу в продолжительности жизни?</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normAutofit/>
          </a:bodyPr>
          <a:lstStyle/>
          <a:p>
            <a:r>
              <a:rPr lang="ru-RU" dirty="0" smtClean="0"/>
              <a:t>15. У французской актрисы Полет, жившей в начале </a:t>
            </a:r>
            <a:r>
              <a:rPr lang="en-US" dirty="0" smtClean="0"/>
              <a:t>XX</a:t>
            </a:r>
            <a:r>
              <a:rPr lang="ru-RU" dirty="0" smtClean="0"/>
              <a:t> века, охват талии составлял 33 см. Охват талии самого тяжеловесного из ныне живущих американца Альберта Джексона составил 891% от охвата талии актрисы. Какой длины рулетку придётся использовать, чтобы наверняка найти объём его талии? (294 см, 3м).</a:t>
            </a:r>
          </a:p>
          <a:p>
            <a:r>
              <a:rPr lang="ru-RU" dirty="0" smtClean="0"/>
              <a:t>*В </a:t>
            </a:r>
            <a:r>
              <a:rPr lang="en-US" dirty="0" smtClean="0"/>
              <a:t>XVII</a:t>
            </a:r>
            <a:r>
              <a:rPr lang="ru-RU" dirty="0" smtClean="0"/>
              <a:t>-</a:t>
            </a:r>
            <a:r>
              <a:rPr lang="en-US" dirty="0" smtClean="0"/>
              <a:t>XIX</a:t>
            </a:r>
            <a:r>
              <a:rPr lang="ru-RU" dirty="0" smtClean="0"/>
              <a:t> веках было особенно модно пользоваться корсетами для придания стройности фигуры. Но корсет наносил вред здоровью: сдавливал грудь, не давал дышать и уродовал внутренние органы.     </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lstStyle/>
          <a:p>
            <a:r>
              <a:rPr lang="ru-RU" dirty="0" smtClean="0"/>
              <a:t>16. Пища переваривается в организме в течение 3/2 суток. Если в 10 ч. утра во вторник вместо завтрака ученик съест чипсы, то когда они перестанут отравлять его организм? (в 22 ч в среду).</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r>
              <a:rPr lang="ru-RU" dirty="0" smtClean="0"/>
              <a:t>17. Человеческий глаз отчётливо воспринимает изображение, мелькающее со скоростью 24 кадра в секунду, что составляет всего 2/25 от способностей насекомых. Сколько картинок может воспринимать в секунду муха, пролетающая над классом? (300 кадров).</a:t>
            </a:r>
          </a:p>
          <a:p>
            <a:r>
              <a:rPr lang="ru-RU" dirty="0" smtClean="0"/>
              <a:t>*Глаз человека менее совершенен, чем глаз насекомого. Насекомые могу различать до 300 изображений в секунду, максимально возможные способности человека – 30 изображений в секунду.</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r>
              <a:rPr lang="ru-RU" dirty="0" smtClean="0"/>
              <a:t>18. Слух человека составляет всего 10% от слуха волка. За сколько шагов охотник может услышать волка, если волк услышит человека за 50 шагов? (5 шагов).</a:t>
            </a:r>
          </a:p>
          <a:p>
            <a:r>
              <a:rPr lang="ru-RU" dirty="0" smtClean="0"/>
              <a:t>19. Расстояние от Москвы до Петербурга приблизительно 700 км. Это составляет 7/1000 общей длины всех капилляров человека. Какова общая протяжённость всех кровеносных сосудов в теле человека?</a:t>
            </a:r>
          </a:p>
          <a:p>
            <a:r>
              <a:rPr lang="ru-RU" dirty="0" smtClean="0"/>
              <a:t>(100000 км). </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71600" y="1772816"/>
            <a:ext cx="6554867" cy="3767670"/>
          </a:xfrm>
        </p:spPr>
        <p:txBody>
          <a:bodyPr>
            <a:normAutofit/>
          </a:bodyPr>
          <a:lstStyle/>
          <a:p>
            <a:pPr marL="0" indent="0">
              <a:buNone/>
            </a:pPr>
            <a:r>
              <a:rPr lang="ru-RU" dirty="0" smtClean="0"/>
              <a:t>20. Скелет взрослого человека весит в два раза больше кожи. Вместе они составляют приблизительно 1/6 массы его тела. Сколько весят скелет и кожи, если масса тела 72 кг? (8 кг и 4 кг).</a:t>
            </a:r>
          </a:p>
          <a:p>
            <a:pPr marL="0" indent="0">
              <a:buNone/>
            </a:pPr>
            <a:r>
              <a:rPr lang="ru-RU" dirty="0" smtClean="0"/>
              <a:t>21. У саранчи мышц в 1,5 раза больше, чем у человека. На сколько у человека мышц меньше, чем у саранчи, если вместе у них 1500 мышц? (на 300)  </a:t>
            </a:r>
          </a:p>
        </p:txBody>
      </p:sp>
      <p:sp>
        <p:nvSpPr>
          <p:cNvPr id="6" name="Заголовок 1"/>
          <p:cNvSpPr>
            <a:spLocks noGrp="1"/>
          </p:cNvSpPr>
          <p:nvPr>
            <p:ph type="title"/>
          </p:nvPr>
        </p:nvSpPr>
        <p:spPr>
          <a:xfrm>
            <a:off x="1259632" y="332656"/>
            <a:ext cx="6554867" cy="1524000"/>
          </a:xfrm>
        </p:spPr>
        <p:txBody>
          <a:bodyPr>
            <a:normAutofit fontScale="90000"/>
          </a:bodyPr>
          <a:lstStyle/>
          <a:p>
            <a:r>
              <a:rPr lang="ru-RU" sz="3200" dirty="0" smtClean="0"/>
              <a:t>Математические задачи</a:t>
            </a:r>
            <a:br>
              <a:rPr lang="ru-RU" sz="3200" dirty="0" smtClean="0"/>
            </a:br>
            <a:r>
              <a:rPr lang="ru-RU" sz="3200" dirty="0" smtClean="0"/>
              <a:t> по теме: «Уравнения»</a:t>
            </a:r>
            <a:br>
              <a:rPr lang="ru-RU" sz="3200" dirty="0" smtClean="0"/>
            </a:br>
            <a:endParaRPr lang="ru-RU"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a:bodyPr>
          <a:lstStyle/>
          <a:p>
            <a:pPr>
              <a:buNone/>
            </a:pPr>
            <a:r>
              <a:rPr lang="ru-RU" dirty="0" smtClean="0"/>
              <a:t> 1. Руководитель проекта –</a:t>
            </a:r>
          </a:p>
          <a:p>
            <a:pPr>
              <a:buNone/>
            </a:pPr>
            <a:r>
              <a:rPr lang="ru-RU" dirty="0" smtClean="0"/>
              <a:t> учитель математики Климкова Л.Н.</a:t>
            </a:r>
          </a:p>
          <a:p>
            <a:pPr>
              <a:buNone/>
            </a:pPr>
            <a:r>
              <a:rPr lang="ru-RU" dirty="0" smtClean="0"/>
              <a:t>2. Учебный проект, в рамках которого осуществляется проект- математика.</a:t>
            </a:r>
          </a:p>
          <a:p>
            <a:pPr>
              <a:buNone/>
            </a:pPr>
            <a:r>
              <a:rPr lang="ru-RU" dirty="0" smtClean="0"/>
              <a:t>3. Участники проекта – обучающиеся 5,6,7 классов.</a:t>
            </a:r>
          </a:p>
          <a:p>
            <a:pPr>
              <a:buNone/>
            </a:pPr>
            <a:r>
              <a:rPr lang="ru-RU" dirty="0" smtClean="0"/>
              <a:t>4.Тип проекта – информационный.</a:t>
            </a:r>
          </a:p>
          <a:p>
            <a:pPr>
              <a:buNone/>
            </a:pPr>
            <a:r>
              <a:rPr lang="ru-RU" dirty="0" smtClean="0"/>
              <a:t>5. Заказчик проекта – учитель математики Климкова Л.Н.</a:t>
            </a:r>
          </a:p>
          <a:p>
            <a:pPr>
              <a:buNone/>
            </a:pPr>
            <a:r>
              <a:rPr lang="ru-RU" dirty="0" smtClean="0"/>
              <a:t>6. Оборудование – Экран, проектор, компьютер.</a:t>
            </a:r>
          </a:p>
          <a:p>
            <a:pPr>
              <a:buNone/>
            </a:pPr>
            <a:r>
              <a:rPr lang="ru-RU" dirty="0" smtClean="0"/>
              <a:t>7. Предполагаемый продукт – проектная папка, сборник математических задач «Здоровье», презентация конференции.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buNone/>
            </a:pPr>
            <a:r>
              <a:rPr lang="ru-RU" dirty="0" smtClean="0"/>
              <a:t>* Мышца – более эффективный двигатель, чем двигатель внутреннего сгорания, её эффективность – 55%, тогда как двигатель имеет  КПД только 45%. Общая масса  мышц  у мужчин составляет приблизительно 40%, у женщин – 30%. Тренированные спортсмены могут довести свой мышечный объём до 55% массы тела. Общее количество мышц </a:t>
            </a:r>
            <a:r>
              <a:rPr lang="ru-RU" smtClean="0"/>
              <a:t>у человека около 600. </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normAutofit/>
          </a:bodyPr>
          <a:lstStyle/>
          <a:p>
            <a:r>
              <a:rPr lang="ru-RU" dirty="0" smtClean="0"/>
              <a:t>22. Средний человек проводит во сне 1/3 своей жизни, ещё 50 лет бодрствует. Какова средняя продолжительность жизни человека? (75 лет).</a:t>
            </a:r>
          </a:p>
          <a:p>
            <a:r>
              <a:rPr lang="ru-RU" dirty="0" smtClean="0"/>
              <a:t>* Существует гипотеза, что человеку необходим сон, так как в это время мозг переписывает знание из кратковременной памяти в долговременную. Во сне человек проводит приблизительно треть жизни, при этом в течение каждой ночи у человека фаза быстрого, парадоксального сна сменяется фазой медленного сна. Во время быстрого сна человек видит сны, продолжительность  быстрого сна составляет 1/5 часть всего времени сна.   </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a:bodyPr>
          <a:lstStyle/>
          <a:p>
            <a:r>
              <a:rPr lang="ru-RU" dirty="0" smtClean="0"/>
              <a:t>23. Способность среднего человека запоминать произвольную информацию составляют 40% от способности тренированного человека. Сколько произвольно названных слов они запомнят вместе, если обычный человек запомнил на 12 слов меньше тренированного? (28 слов).</a:t>
            </a:r>
          </a:p>
          <a:p>
            <a:r>
              <a:rPr lang="ru-RU" dirty="0" smtClean="0"/>
              <a:t>* Обычный человек может удержат в кратковременной памяти приблизительно от 5 до 9 единиц запоминаемого материала, тренированный- 20 единиц. </a:t>
            </a:r>
          </a:p>
          <a:p>
            <a:r>
              <a:rPr lang="ru-RU" dirty="0" smtClean="0"/>
              <a:t>* Житель Японии в 1987 году назвал по памяти 40000 знаков числа «пи», на это у него ушло 17 ч 21 мин.</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6927"/>
            <a:ext cx="6554867" cy="1524000"/>
          </a:xfrm>
        </p:spPr>
        <p:txBody>
          <a:bodyPr>
            <a:normAutofit/>
          </a:bodyPr>
          <a:lstStyle/>
          <a:p>
            <a:r>
              <a:rPr lang="ru-RU" sz="3600" dirty="0" smtClean="0"/>
              <a:t>Вывод</a:t>
            </a:r>
            <a:endParaRPr lang="ru-RU" sz="3600" dirty="0"/>
          </a:p>
        </p:txBody>
      </p:sp>
      <p:sp>
        <p:nvSpPr>
          <p:cNvPr id="3" name="Содержимое 2"/>
          <p:cNvSpPr>
            <a:spLocks noGrp="1"/>
          </p:cNvSpPr>
          <p:nvPr>
            <p:ph idx="1"/>
          </p:nvPr>
        </p:nvSpPr>
        <p:spPr>
          <a:xfrm>
            <a:off x="973223" y="1268760"/>
            <a:ext cx="6554867" cy="3767670"/>
          </a:xfrm>
        </p:spPr>
        <p:txBody>
          <a:bodyPr/>
          <a:lstStyle/>
          <a:p>
            <a:r>
              <a:rPr lang="ru-RU" dirty="0" smtClean="0"/>
              <a:t>Из изученного материала обучающиеся получили информацию о устройстве тела человека; в ходе решения задач они узнали много новых фактов о своём теле, особенностях его существования и развития на разных этапах жизни, сумели взглянуть  на основные жизненные процессы глазами математика, лучше стали ценить, уважать и беречь своё здоровье.</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00108"/>
            <a:ext cx="8229600" cy="5126055"/>
          </a:xfrm>
        </p:spPr>
        <p:txBody>
          <a:bodyPr>
            <a:normAutofit/>
          </a:bodyPr>
          <a:lstStyle/>
          <a:p>
            <a:pPr marL="0" indent="0">
              <a:buNone/>
            </a:pPr>
            <a:r>
              <a:rPr lang="ru-RU" dirty="0" smtClean="0"/>
              <a:t>Цель проекта:</a:t>
            </a:r>
          </a:p>
          <a:p>
            <a:r>
              <a:rPr lang="ru-RU" dirty="0" smtClean="0"/>
              <a:t>Развитие ключевых компетенций обучающихся:</a:t>
            </a:r>
          </a:p>
          <a:p>
            <a:r>
              <a:rPr lang="ru-RU" dirty="0" smtClean="0"/>
              <a:t>Ценностно-смысловая,</a:t>
            </a:r>
          </a:p>
          <a:p>
            <a:r>
              <a:rPr lang="ru-RU" dirty="0" smtClean="0"/>
              <a:t>Общекультурная,</a:t>
            </a:r>
          </a:p>
          <a:p>
            <a:r>
              <a:rPr lang="ru-RU" dirty="0" smtClean="0"/>
              <a:t>Учебно-познавательная,</a:t>
            </a:r>
          </a:p>
          <a:p>
            <a:r>
              <a:rPr lang="ru-RU" dirty="0" smtClean="0"/>
              <a:t>Информационная,</a:t>
            </a:r>
          </a:p>
          <a:p>
            <a:r>
              <a:rPr lang="ru-RU" dirty="0" smtClean="0"/>
              <a:t>Коммуникативная, </a:t>
            </a:r>
          </a:p>
          <a:p>
            <a:r>
              <a:rPr lang="ru-RU" dirty="0" smtClean="0"/>
              <a:t>Социально – трудовая,</a:t>
            </a:r>
          </a:p>
          <a:p>
            <a:r>
              <a:rPr lang="ru-RU" dirty="0" smtClean="0"/>
              <a:t>Личностного самосовершенствования.</a:t>
            </a:r>
          </a:p>
          <a:p>
            <a:pPr>
              <a:buNone/>
            </a:pPr>
            <a:r>
              <a:rPr lang="ru-RU" dirty="0" smtClean="0"/>
              <a:t>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1000108"/>
            <a:ext cx="8229600" cy="5026029"/>
          </a:xfrm>
        </p:spPr>
        <p:txBody>
          <a:bodyPr/>
          <a:lstStyle/>
          <a:p>
            <a:pPr marL="0" indent="0">
              <a:buNone/>
            </a:pPr>
            <a:r>
              <a:rPr lang="ru-RU" dirty="0" smtClean="0"/>
              <a:t>Задачи проекта:</a:t>
            </a:r>
          </a:p>
          <a:p>
            <a:r>
              <a:rPr lang="ru-RU" dirty="0" smtClean="0"/>
              <a:t>1. Формирование устойчивой мотивации к здоровому образу жизни у обучающихся.</a:t>
            </a:r>
          </a:p>
          <a:p>
            <a:r>
              <a:rPr lang="ru-RU" dirty="0" smtClean="0"/>
              <a:t>2. Познакомиться с информацией о строении тела.</a:t>
            </a:r>
          </a:p>
          <a:p>
            <a:r>
              <a:rPr lang="ru-RU" dirty="0" smtClean="0"/>
              <a:t>3. Разработать  математические задачи по теме.</a:t>
            </a:r>
          </a:p>
          <a:p>
            <a:r>
              <a:rPr lang="ru-RU" dirty="0" smtClean="0"/>
              <a:t>4. Повторить сопутствующий математический материал.</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500042"/>
            <a:ext cx="8229600" cy="5500726"/>
          </a:xfrm>
        </p:spPr>
        <p:txBody>
          <a:bodyPr/>
          <a:lstStyle/>
          <a:p>
            <a:pPr marL="0" indent="0">
              <a:buNone/>
            </a:pPr>
            <a:r>
              <a:rPr lang="ru-RU" b="1" dirty="0" smtClean="0"/>
              <a:t>Вопросы проекта:</a:t>
            </a:r>
          </a:p>
          <a:p>
            <a:r>
              <a:rPr lang="ru-RU" dirty="0" smtClean="0"/>
              <a:t>1. Опорно-двигательная система.</a:t>
            </a:r>
          </a:p>
          <a:p>
            <a:r>
              <a:rPr lang="ru-RU" dirty="0" smtClean="0"/>
              <a:t>2. Нервная система.</a:t>
            </a:r>
          </a:p>
          <a:p>
            <a:r>
              <a:rPr lang="ru-RU" dirty="0" smtClean="0"/>
              <a:t>3. Сердце и сердечно – сосудистая система.</a:t>
            </a:r>
          </a:p>
          <a:p>
            <a:r>
              <a:rPr lang="ru-RU" dirty="0" smtClean="0"/>
              <a:t>4. Дыхательная система.</a:t>
            </a:r>
          </a:p>
          <a:p>
            <a:r>
              <a:rPr lang="ru-RU" dirty="0" smtClean="0"/>
              <a:t>5. Рекомендации врача.</a:t>
            </a:r>
          </a:p>
          <a:p>
            <a:r>
              <a:rPr lang="ru-RU" dirty="0" smtClean="0"/>
              <a:t>6. Математические задачи.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endParaRPr lang="ru-RU" dirty="0"/>
          </a:p>
        </p:txBody>
      </p:sp>
      <p:sp>
        <p:nvSpPr>
          <p:cNvPr id="3" name="Содержимое 2"/>
          <p:cNvSpPr>
            <a:spLocks noGrp="1"/>
          </p:cNvSpPr>
          <p:nvPr>
            <p:ph idx="1"/>
          </p:nvPr>
        </p:nvSpPr>
        <p:spPr>
          <a:xfrm>
            <a:off x="533400" y="1556792"/>
            <a:ext cx="6554867" cy="5040560"/>
          </a:xfrm>
        </p:spPr>
        <p:txBody>
          <a:bodyPr>
            <a:normAutofit fontScale="85000" lnSpcReduction="20000"/>
          </a:bodyPr>
          <a:lstStyle/>
          <a:p>
            <a:pPr marL="0" indent="0">
              <a:buNone/>
            </a:pPr>
            <a:r>
              <a:rPr lang="ru-RU" sz="2400" b="1" dirty="0"/>
              <a:t>1</a:t>
            </a:r>
            <a:r>
              <a:rPr lang="ru-RU" sz="2400" b="1" dirty="0" smtClean="0"/>
              <a:t>. Сведения из медицины.</a:t>
            </a:r>
            <a:endParaRPr lang="ru-RU" sz="2400" dirty="0"/>
          </a:p>
          <a:p>
            <a:r>
              <a:rPr lang="ru-RU" sz="2400" dirty="0"/>
              <a:t>   Движение – одно из самых сложных видов деятельности организма человека. В его выполнении участвуют мышцы, нервы, кости и суставы. Отсутствие двигательной активности (адинамия) или её ограничение (гиподинамия) отрицательно влияют на организм.</a:t>
            </a:r>
          </a:p>
          <a:p>
            <a:r>
              <a:rPr lang="ru-RU" sz="2400" dirty="0"/>
              <a:t>   Скелет человека имеет массу гораздо меньшую, чем масса мышц. Масса скелета взрослого человека около 1/8  массы его тела, такая маленькая масса достигается тем, что кости человека не сплошные. Внутри они заполнены костным мозгом, ответственным за выработку форменных элементов крови. Человеческие кости очень прочные, большая берцовая кость может выдержать нагрузку до 1,5 тонн.</a:t>
            </a:r>
          </a:p>
        </p:txBody>
      </p:sp>
      <p:sp>
        <p:nvSpPr>
          <p:cNvPr id="4" name="Прямоугольник 3"/>
          <p:cNvSpPr/>
          <p:nvPr/>
        </p:nvSpPr>
        <p:spPr>
          <a:xfrm>
            <a:off x="323528" y="260648"/>
            <a:ext cx="7536135" cy="800219"/>
          </a:xfrm>
          <a:prstGeom prst="rect">
            <a:avLst/>
          </a:prstGeom>
        </p:spPr>
        <p:txBody>
          <a:bodyPr wrap="square">
            <a:spAutoFit/>
          </a:bodyPr>
          <a:lstStyle/>
          <a:p>
            <a:pPr algn="ctr"/>
            <a:r>
              <a:rPr lang="ru-RU" b="1" dirty="0"/>
              <a:t/>
            </a:r>
            <a:br>
              <a:rPr lang="ru-RU" b="1" dirty="0"/>
            </a:br>
            <a:r>
              <a:rPr lang="ru-RU" sz="2800" b="1" dirty="0"/>
              <a:t>Опорно-двигательная </a:t>
            </a:r>
            <a:r>
              <a:rPr lang="ru-RU" sz="2800" b="1" dirty="0" smtClean="0"/>
              <a:t>  система.</a:t>
            </a: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71400"/>
            <a:ext cx="6554867" cy="1524000"/>
          </a:xfrm>
        </p:spPr>
        <p:txBody>
          <a:bodyPr>
            <a:normAutofit fontScale="90000"/>
          </a:bodyPr>
          <a:lstStyle/>
          <a:p>
            <a:r>
              <a:rPr lang="ru-RU" b="1" dirty="0" smtClean="0"/>
              <a:t/>
            </a:r>
            <a:br>
              <a:rPr lang="ru-RU" b="1" dirty="0" smtClean="0"/>
            </a:br>
            <a:r>
              <a:rPr lang="ru-RU" b="1" dirty="0" smtClean="0"/>
              <a:t> Математические задачи.</a:t>
            </a:r>
            <a:r>
              <a:rPr lang="ru-RU" dirty="0"/>
              <a:t/>
            </a:r>
            <a:br>
              <a:rPr lang="ru-RU" dirty="0"/>
            </a:br>
            <a:endParaRPr lang="ru-RU" dirty="0"/>
          </a:p>
        </p:txBody>
      </p:sp>
      <p:sp>
        <p:nvSpPr>
          <p:cNvPr id="3" name="Содержимое 2"/>
          <p:cNvSpPr>
            <a:spLocks noGrp="1"/>
          </p:cNvSpPr>
          <p:nvPr>
            <p:ph idx="1"/>
          </p:nvPr>
        </p:nvSpPr>
        <p:spPr>
          <a:xfrm>
            <a:off x="755576" y="1404357"/>
            <a:ext cx="6554867" cy="3767670"/>
          </a:xfrm>
        </p:spPr>
        <p:txBody>
          <a:bodyPr/>
          <a:lstStyle/>
          <a:p>
            <a:pPr marL="0" indent="0">
              <a:buNone/>
            </a:pPr>
            <a:r>
              <a:rPr lang="ru-RU" sz="2800" b="1" dirty="0">
                <a:solidFill>
                  <a:schemeClr val="tx1"/>
                </a:solidFill>
              </a:rPr>
              <a:t>Задача </a:t>
            </a:r>
            <a:r>
              <a:rPr lang="ru-RU" sz="2800" b="1" dirty="0" smtClean="0">
                <a:solidFill>
                  <a:schemeClr val="tx1"/>
                </a:solidFill>
              </a:rPr>
              <a:t>1 </a:t>
            </a:r>
            <a:endParaRPr lang="ru-RU" sz="2800" b="1" dirty="0">
              <a:solidFill>
                <a:schemeClr val="tx1"/>
              </a:solidFill>
            </a:endParaRPr>
          </a:p>
          <a:p>
            <a:r>
              <a:rPr lang="ru-RU" dirty="0"/>
              <a:t>   У младенцем насчитывается более 300 костей, впоследствии многие из них срастаются. </a:t>
            </a:r>
          </a:p>
          <a:p>
            <a:r>
              <a:rPr lang="ru-RU" dirty="0"/>
              <a:t>Скелет взрослого человека состоит из 206 костей. Сколько костей срослось в процессе взросления?</a:t>
            </a:r>
          </a:p>
          <a:p>
            <a:r>
              <a:rPr lang="ru-RU" dirty="0"/>
              <a:t>Ответ: 94 кости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96974"/>
          </a:xfrm>
        </p:spPr>
        <p:txBody>
          <a:bodyPr/>
          <a:lstStyle/>
          <a:p>
            <a:r>
              <a:rPr lang="ru-RU" dirty="0" smtClean="0"/>
              <a:t>Задача 2 </a:t>
            </a:r>
            <a:endParaRPr lang="ru-RU" dirty="0"/>
          </a:p>
        </p:txBody>
      </p:sp>
      <p:sp>
        <p:nvSpPr>
          <p:cNvPr id="3" name="Содержимое 2"/>
          <p:cNvSpPr>
            <a:spLocks noGrp="1"/>
          </p:cNvSpPr>
          <p:nvPr>
            <p:ph idx="1"/>
          </p:nvPr>
        </p:nvSpPr>
        <p:spPr/>
        <p:txBody>
          <a:bodyPr>
            <a:normAutofit/>
          </a:bodyPr>
          <a:lstStyle/>
          <a:p>
            <a:pPr>
              <a:buNone/>
            </a:pPr>
            <a:endParaRPr lang="ru-RU" dirty="0"/>
          </a:p>
          <a:p>
            <a:r>
              <a:rPr lang="ru-RU" dirty="0"/>
              <a:t>   В позвоночном столбе человека обычно 32 позвонка, из них  в шейном отделе 7 позвонков, в грудном 12. Сколько позвонков в поясничном, крестцовом и копчиковом отделах</a:t>
            </a:r>
            <a:r>
              <a:rPr lang="ru-RU" dirty="0" smtClean="0"/>
              <a:t>, если </a:t>
            </a:r>
            <a:r>
              <a:rPr lang="ru-RU" dirty="0"/>
              <a:t>в них позвонков поровну?</a:t>
            </a:r>
          </a:p>
          <a:p>
            <a:r>
              <a:rPr lang="ru-RU" dirty="0"/>
              <a:t>Ответ: по 5 позвонков. </a:t>
            </a:r>
          </a:p>
        </p:txBody>
      </p:sp>
    </p:spTree>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346</TotalTime>
  <Words>1875</Words>
  <Application>Microsoft Office PowerPoint</Application>
  <PresentationFormat>Экран (4:3)</PresentationFormat>
  <Paragraphs>153</Paragraphs>
  <Slides>33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33</vt:i4>
      </vt:variant>
    </vt:vector>
  </HeadingPairs>
  <TitlesOfParts>
    <vt:vector size="36" baseType="lpstr">
      <vt:lpstr>Century Gothic</vt:lpstr>
      <vt:lpstr>Wingdings 3</vt:lpstr>
      <vt:lpstr>Сектор</vt:lpstr>
      <vt:lpstr>Реализация программы «Здоровье»  Проект Решение математических задач по теме: «Знание своего тела»  2017-2018 учебный год</vt:lpstr>
      <vt:lpstr>Тема проекта: «Знание своего тела»</vt:lpstr>
      <vt:lpstr>Презентация PowerPoint</vt:lpstr>
      <vt:lpstr>Презентация PowerPoint</vt:lpstr>
      <vt:lpstr>Презентация PowerPoint</vt:lpstr>
      <vt:lpstr>Презентация PowerPoint</vt:lpstr>
      <vt:lpstr>      </vt:lpstr>
      <vt:lpstr>  Математические задачи. </vt:lpstr>
      <vt:lpstr>Задача 2 </vt:lpstr>
      <vt:lpstr>Задача 3 </vt:lpstr>
      <vt:lpstr>Задача 4</vt:lpstr>
      <vt:lpstr>Медицинские рекомендации</vt:lpstr>
      <vt:lpstr>II. Нервная система  </vt:lpstr>
      <vt:lpstr> Математические задачи </vt:lpstr>
      <vt:lpstr>Задача 6</vt:lpstr>
      <vt:lpstr>III. Сердце и сердечно – сосудистая система</vt:lpstr>
      <vt:lpstr>Математика</vt:lpstr>
      <vt:lpstr>Задача 8</vt:lpstr>
      <vt:lpstr> Задача 9</vt:lpstr>
      <vt:lpstr>IV.Дыхательная система</vt:lpstr>
      <vt:lpstr>Задача 10 </vt:lpstr>
      <vt:lpstr>Презентация PowerPoint</vt:lpstr>
      <vt:lpstr>Презентация PowerPoint</vt:lpstr>
      <vt:lpstr>Математические задачи  по теме: «Обыкновенные дроби»  </vt:lpstr>
      <vt:lpstr>Презентация PowerPoint</vt:lpstr>
      <vt:lpstr>Презентация PowerPoint</vt:lpstr>
      <vt:lpstr>Презентация PowerPoint</vt:lpstr>
      <vt:lpstr>Презентация PowerPoint</vt:lpstr>
      <vt:lpstr>Математические задачи  по теме: «Уравнения» </vt:lpstr>
      <vt:lpstr>Презентация PowerPoint</vt:lpstr>
      <vt:lpstr>Презентация PowerPoint</vt:lpstr>
      <vt:lpstr>Презентация PowerPoint</vt:lpstr>
      <vt:lpstr>Вывод</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NIX</dc:creator>
  <cp:lastModifiedBy>Сергей</cp:lastModifiedBy>
  <cp:revision>45</cp:revision>
  <dcterms:created xsi:type="dcterms:W3CDTF">2017-10-24T18:08:32Z</dcterms:created>
  <dcterms:modified xsi:type="dcterms:W3CDTF">2018-06-11T15:45:00Z</dcterms:modified>
</cp:coreProperties>
</file>