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84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074129B-F73B-4C39-9AF6-E387EE7CED82}">
          <p14:sldIdLst>
            <p14:sldId id="256"/>
            <p14:sldId id="257"/>
            <p14:sldId id="258"/>
            <p14:sldId id="259"/>
            <p14:sldId id="260"/>
            <p14:sldId id="261"/>
            <p14:sldId id="265"/>
            <p14:sldId id="266"/>
            <p14:sldId id="267"/>
            <p14:sldId id="268"/>
            <p14:sldId id="269"/>
            <p14:sldId id="270"/>
            <p14:sldId id="284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5546" autoAdjust="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168134-E2EC-4765-B267-63C9E3701FA4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53BC9C-BDC9-4813-B201-2ECDF1CBEF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Социокультурные истоки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Игровая деятельность </a:t>
            </a:r>
            <a:endParaRPr lang="ru-RU" dirty="0"/>
          </a:p>
        </p:txBody>
      </p:sp>
      <p:pic>
        <p:nvPicPr>
          <p:cNvPr id="1026" name="Picture 2" descr="C:\Users\User\AppData\Local\Microsoft\Windows\Temporary Internet Files\Content.IE5\997OV1ZI\shenok-550x55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48680"/>
            <a:ext cx="208823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AppData\Local\Microsoft\Windows\Temporary Internet Files\Content.IE5\1D2562IV\6703-FX-6-0-12-6-0-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97617"/>
            <a:ext cx="2146100" cy="218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52120" y="609329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Ахметханова</a:t>
            </a:r>
            <a:r>
              <a:rPr lang="ru-RU" dirty="0" smtClean="0"/>
              <a:t> Л.Р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9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27628430"/>
              </p:ext>
            </p:extLst>
          </p:nvPr>
        </p:nvGraphicFramePr>
        <p:xfrm>
          <a:off x="98752" y="-20907"/>
          <a:ext cx="9036497" cy="686669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04057"/>
                <a:gridCol w="2520280"/>
                <a:gridCol w="1232887"/>
                <a:gridCol w="1224136"/>
                <a:gridCol w="3555137"/>
              </a:tblGrid>
              <a:tr h="215141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84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№ 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«Праздничная песня»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Подготовить детей к первоначальному освоению социокультурной категории «Праздничная песня»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Формировать у детей  способность к ролевой игре и готовность к речевому взаимодействию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Способствовать развитию эмоциональной сферы ребенка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 лесу родилась елочка»,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«Лесом по проселку» и др.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Игровое инсценирование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 как со сверстниками, так и со взрослыми в соответствии с текстом песен «В лесу родилась елочка» /муз.Л.К.Бекман, слова Р.А.Кудашевой/ и «Лесом по проселку» /муз.Л.К.Бекман, слова Р.А.Кудашевой/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57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«Зимний концерт для кукол»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Сюжетно-дидактическая, сюжетно-ролевая игра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действий, направленных на кукол и сверстников, на основе зимне-новогоднего,  песенного репертуара, развертывание ситуации концерта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«Каравай»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хороводная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движений в общем хороводе в соответствии с текстом песни, употребление ласкового имени сверстника в процессе пения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626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№ 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«Любимый образ»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Подготовить детей к первоначальному освоению социокультурной категории «Любимый образ»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Воспитывать уверенность в своих возможностях и доброжелательное отношение к партнерам по игре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Обеспечивать «слияние» принятой в игре роли с набором соответствующих игровых действий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 помощники: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«Мамин День Рождения»,  «Постираем», «Сварим обед», «Приберемся в комнате»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Сюжетно-дидактические, сюжетно-ролевые игры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 в соответствии с задуманной темой игры, выражение своего отношения к маме через принятую на себя роль, употребление в речевом общении слов благодарности маме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0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«Пирожки», «Мамины помощники»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Игровое инсценирование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 игровых действий в соответствии с текстом песен: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«Пирожки» /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муз.А.Филиппенко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сл.Н.Кукловской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«Мамины помощники» /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муз.А.Филиппенко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сл.Т.Волгиной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71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66074933"/>
              </p:ext>
            </p:extLst>
          </p:nvPr>
        </p:nvGraphicFramePr>
        <p:xfrm>
          <a:off x="0" y="1"/>
          <a:ext cx="9144000" cy="674368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6786"/>
                <a:gridCol w="3382643"/>
                <a:gridCol w="1407856"/>
                <a:gridCol w="1386501"/>
                <a:gridCol w="2500214"/>
              </a:tblGrid>
              <a:tr h="193257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710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№ 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«Образ света»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Подготовить детей к первоначальному освоению категории «Образ света»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Приобщать детей к разнообразным знаниям как конкретного, так и общего характера с целью применения их в игровой деятельности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умение взаимодействовать с партнерами по  игре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Воспитывать доброжелательное отношение ребенка к сверстникам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эмоциональную сферу детей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«День и ночь»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Подвижная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Эмоциональное проигрывание 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закличек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 солнце, легкий бег врассыпную, принятие статичной позы замирания, выполнение действий в соответствии с текстом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2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«Оденем куклу на прогулку», «Прогулка с куклами»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Сюжетно-дидактические, сюжетно-ролевые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Включение в сюжет игр  с куклами,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попевок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потешек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закличек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стихов о солнце, их эмоциональное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проживани</a:t>
                      </a:r>
                      <a:endParaRPr lang="ru-RU" sz="14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23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Занятие №7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«Святой образ»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первоначальному освоению категорий «Святой образ»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Приобщать детей разнообразным знаниям как конкретного так и общего характера.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Продолжать формировать умение взаимодействовать с партнерами по игре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«Солнышко и дождик»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Подвижная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 «гуляют» при солнечной погоде, «прячутся» под зонт от  дождя при появлении тучи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2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«Есть у солнышка друзья»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Игра-инсценировка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инсценирования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соответствии с текстом песни «Есть у солнышка друзья» /муз.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Е.Тиличевой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сл.Е.Каргановой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6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«Солнышко-ведрышко», «Солнышко –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колоколнышко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», «Солнышко появись» и другие.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Игры-инсценировки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 в  соответствии с текстами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потешек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27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36476135"/>
              </p:ext>
            </p:extLst>
          </p:nvPr>
        </p:nvGraphicFramePr>
        <p:xfrm>
          <a:off x="179512" y="260648"/>
          <a:ext cx="8784975" cy="604875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00104"/>
                <a:gridCol w="2712264"/>
                <a:gridCol w="1368152"/>
                <a:gridCol w="1440160"/>
                <a:gridCol w="2664295"/>
              </a:tblGrid>
              <a:tr h="224028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139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№ 8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«Добрая книга»</a:t>
                      </a:r>
                      <a:endParaRPr lang="ru-RU" sz="12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Подготовить детей к первоначальному знакомству с социокультурной категорией «Книга»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Формировать совместные и согласованные игровые действия детей в процессе игр – драматизаций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эмоциональную и речевую сферы детей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Стимулировать развитие интереса к детской книге средствами игры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«Сложи сказку»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Дидактическая игра с кубиками</a:t>
                      </a:r>
                      <a:endParaRPr lang="ru-RU" sz="1200" b="1" i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 собирают из кубиков картинку из знакомой сказки, называют сказку, героев</a:t>
                      </a:r>
                      <a:endParaRPr lang="ru-RU" sz="1200" b="1" i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2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*«Угадай сказку»</a:t>
                      </a:r>
                      <a:endParaRPr lang="ru-RU" sz="12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Дидактическая игра</a:t>
                      </a:r>
                      <a:endParaRPr lang="ru-RU" sz="1200" b="1" i="1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Дети угадывают знакомую сказку по  иллюстрации, песенке героя, загадке,  зачину,  концовке,  отрывку,  обложке книги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167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Занятие</a:t>
                      </a:r>
                      <a:r>
                        <a:rPr lang="ru-RU" sz="18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9</a:t>
                      </a:r>
                      <a:endParaRPr lang="ru-RU" sz="11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«Любимая 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книга</a:t>
                      </a:r>
                      <a:r>
                        <a:rPr lang="ru-RU" sz="20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sz="12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Продолжить знакомство с социокультурной категорией «Книга»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Развивать представления детей о деятельности взрослых  с целью подведения к новым видам сюжетно-ролевых игр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Развивать эмоциональную сферу детей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«Книжный магазин»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Сюжетно-дидактическая, сюжетно-ролевая игра.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Дети знакомятся с новым видом игры в «Книжный магазин», «покупают» любимую книгу, кратко рассказав ее содержание «продавцу» - взрослому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Расскажем (почитаем) кукле (дочке) любимую книгу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Сюжетно-дидактическая, сюжетно-ролевая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Дети «читают» куклам свои любимые книги, рассматривают иллюстрации, рассказывают о героях сказок, продолжают серию игр в «Семью»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54089413"/>
              </p:ext>
            </p:extLst>
          </p:nvPr>
        </p:nvGraphicFramePr>
        <p:xfrm>
          <a:off x="107505" y="1484785"/>
          <a:ext cx="8856983" cy="5138684"/>
        </p:xfrm>
        <a:graphic>
          <a:graphicData uri="http://schemas.openxmlformats.org/drawingml/2006/table">
            <a:tbl>
              <a:tblPr/>
              <a:tblGrid>
                <a:gridCol w="576063"/>
                <a:gridCol w="2304256"/>
                <a:gridCol w="1080120"/>
                <a:gridCol w="1368152"/>
                <a:gridCol w="3528392"/>
              </a:tblGrid>
              <a:tr h="432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1" kern="0" dirty="0">
                          <a:effectLst/>
                          <a:latin typeface="Times New Roman"/>
                        </a:rPr>
                        <a:t>Тема занятия</a:t>
                      </a:r>
                      <a:endParaRPr lang="ru-RU" sz="500" b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Цели и задачи игровой деятельности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Название игры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Вид игры (включая подвиды) 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Содержание игры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6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Занятие № 1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«Дружная семья»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освоению социокультурной категории «Семья»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Учить детей реализовать игровой замысел, используя условно-предметные действия, жесты, словесные обозначения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Формировать способность детей самостоятельно развертывать сюжет совместной игры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Воспитывать доброжелательные отношения ко всем членам семьи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*«Это вся моя семья»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Пальчиковые игры с движениями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действий с пальчиками в соответствии с авторской доработкой текста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 У дядюшки Трифона»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Народная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Эмоциональное  проговаривание текста, выполнение имитационных игровых действий, изображающих трудовые операции взрослых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*«В ушки»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Народная (Вологодский край)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Игровые действия ладонями рук осуществляемые парами 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*«Семейная прогулка в лес»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 правилами настольно-печатная (семейная)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Поочередное выполнение ходов игровой фишкой по игровому полю, соблюдение правил, заложенных в содержании игры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«Приготовим семейный обед», «День рождения бабушки», «Семейная прогулка с малышом»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Дидактические, сюжетно-ролевые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действий, раскрывающих жизнь семьи, выражение заботливого и внимательного отношения  друг к  другу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 «Из-за леса, из-за гор. Едет дедушка Егор».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Игра-инсценировка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Инсценирование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 действий в соответствии с текстом </a:t>
                      </a: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потешки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, эмоциональное проживание текста детьми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8064" y="764704"/>
            <a:ext cx="320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Второй год развития 4-5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68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07195010"/>
              </p:ext>
            </p:extLst>
          </p:nvPr>
        </p:nvGraphicFramePr>
        <p:xfrm>
          <a:off x="107504" y="0"/>
          <a:ext cx="8928992" cy="6874585"/>
        </p:xfrm>
        <a:graphic>
          <a:graphicData uri="http://schemas.openxmlformats.org/drawingml/2006/table">
            <a:tbl>
              <a:tblPr/>
              <a:tblGrid>
                <a:gridCol w="360040"/>
                <a:gridCol w="3600400"/>
                <a:gridCol w="936104"/>
                <a:gridCol w="1061390"/>
                <a:gridCol w="2971058"/>
              </a:tblGrid>
              <a:tr h="446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i="1" kern="0" dirty="0">
                          <a:effectLst/>
                          <a:latin typeface="Times New Roman"/>
                        </a:rPr>
                        <a:t>Занятие № 2</a:t>
                      </a:r>
                      <a:endParaRPr lang="ru-RU" sz="10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«Домашнее тепло»</a:t>
                      </a:r>
                      <a:endParaRPr lang="ru-RU" sz="10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Продолжать работу с детьми по освоению социокультурной категории «Семья»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способность  сочувствовать, сопереживать, проявлять заботу о близких.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Формировать у детей способность к ролевой игре и готовность к речевому взаимодействию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развитию эмоциональной сферы ребенк</a:t>
                      </a: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«Семья»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Сюжетно-дидактическая, сюжетно-ролевые игры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Выполнение игровых действий, раскрывающих жизнь семьи, выражающих заботливое и внимательное отношение к близким.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«Семеро по лавкам»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Сюжетно-ролевая игра 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Выполнение игровых действий, отображающих содержание произведения </a:t>
                      </a:r>
                      <a:r>
                        <a:rPr lang="ru-RU" sz="1100" b="1" i="1" kern="0" dirty="0" err="1">
                          <a:effectLst/>
                          <a:latin typeface="Times New Roman"/>
                        </a:rPr>
                        <a:t>Л.Нечаева</a:t>
                      </a: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 «Семеро по лавкам».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Занятие № 3 </a:t>
                      </a:r>
                      <a:r>
                        <a:rPr lang="ru-RU" sz="1050" b="1" i="1" kern="0" dirty="0">
                          <a:effectLst/>
                          <a:latin typeface="Times New Roman"/>
                        </a:rPr>
                        <a:t>«Дорога добра»</a:t>
                      </a: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освоению социокультурной категории «Родные просторы»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Развивать умение взаимодействовать с партнерами по игре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Воспитывать доброжелательное отношение ребенка к окружающему миру  и людям.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*«Дорога добра»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Игра –лабиринт (настольно-печатная)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Нахождение дороги к объектам, обозначенным на игровом поле: детский сад, школа; дом бабушки, дом друга; храм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*«Поможем муравьишке»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Игра-лабиринт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Выбор дороги к дому </a:t>
                      </a:r>
                      <a:r>
                        <a:rPr lang="ru-RU" sz="1100" b="1" i="1" kern="0" dirty="0" err="1">
                          <a:effectLst/>
                          <a:latin typeface="Times New Roman"/>
                        </a:rPr>
                        <a:t>муравьишки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*«Еду, еду к бабе, деду…»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Игра-инсценировка 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Выполнение игровых действий в соответствии с текстом </a:t>
                      </a:r>
                      <a:r>
                        <a:rPr lang="ru-RU" sz="1100" b="1" i="1" kern="0" dirty="0" err="1">
                          <a:effectLst/>
                          <a:latin typeface="Times New Roman"/>
                        </a:rPr>
                        <a:t>потешки</a:t>
                      </a: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, проговаривание добрых </a:t>
                      </a:r>
                      <a:r>
                        <a:rPr lang="ru-RU" sz="1800" b="1" i="1" kern="0" dirty="0">
                          <a:effectLst/>
                          <a:latin typeface="Times New Roman"/>
                        </a:rPr>
                        <a:t>слов</a:t>
                      </a: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 при встрече с бабушкой, дедушкой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*«Машина»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Игра-инсценировка 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Выполнение игровых действий в соответствии с текстом песни «Машина», /муз. Т. </a:t>
                      </a:r>
                      <a:r>
                        <a:rPr lang="ru-RU" sz="1100" b="1" i="1" kern="0" dirty="0" err="1">
                          <a:effectLst/>
                          <a:latin typeface="Times New Roman"/>
                        </a:rPr>
                        <a:t>Попатенко</a:t>
                      </a: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, 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сл. Н. Найденовой/.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Занятие № 4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«Сказочный лес»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Продолжать работу по освоению социокультурной категории «Родные просторы»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  <a:tab pos="1821815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Воспитывать бережное отношение к природе.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  <a:tab pos="1821815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Развивать умение выражать благодарность людям, животным и т.д.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  <a:tab pos="1821815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 развитию эмоциональной сферы ребенка.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  <a:tab pos="1821815" algn="l"/>
                        </a:tabLst>
                      </a:pP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«У медведя во бору»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Подвижная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Выполнение движений в соответствии с текстом.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44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«Что возьмем в дорогу»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Дидактическая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Самостоятельно и в паре подбор иллюстраций с изображением предметов, которые пригодятся в путешествии по лесу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7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09452068"/>
              </p:ext>
            </p:extLst>
          </p:nvPr>
        </p:nvGraphicFramePr>
        <p:xfrm>
          <a:off x="251520" y="109533"/>
          <a:ext cx="8850863" cy="6583680"/>
        </p:xfrm>
        <a:graphic>
          <a:graphicData uri="http://schemas.openxmlformats.org/drawingml/2006/table">
            <a:tbl>
              <a:tblPr/>
              <a:tblGrid>
                <a:gridCol w="498408"/>
                <a:gridCol w="1296144"/>
                <a:gridCol w="1584176"/>
                <a:gridCol w="1584176"/>
                <a:gridCol w="3887959"/>
              </a:tblGrid>
              <a:tr h="36306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 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 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45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«Кто живет в лесу?»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«Что растет в лесу?»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Дидактические, речевые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настольно-печатные игры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Самостоятельно и в паре подбор иллюстраций, предметов, слов к понятиям «Лес и его обитатели»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Определение последовательности.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Классификация.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*«Поможем отыскать домик»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Игра- лабиринт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Рисование линий-дорожек к жилищу зверей и птиц,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«Снегурушка и лиса»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Театрализованная игра 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Драматизация русской народной сказки «Снегурушка и лиса».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«Покажи, кто живет в лесу», «Отгадай, кто это?» и др.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Игры имитационного характера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Отгадывание животных по движениям имитационного характера, отображающим повадки зверей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052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effectLst/>
                          <a:latin typeface="Times New Roman"/>
                          <a:ea typeface="Times New Roman"/>
                        </a:rPr>
                        <a:t>Добрая     </a:t>
                      </a: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забота»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освоению социокультурной категории </a:t>
                      </a:r>
                      <a:r>
                        <a:rPr lang="ru-RU" sz="1200" b="1" i="1" dirty="0" smtClean="0">
                          <a:effectLst/>
                          <a:latin typeface="Times New Roman"/>
                          <a:ea typeface="Times New Roman"/>
                        </a:rPr>
                        <a:t>«Добрая</a:t>
                      </a:r>
                      <a:r>
                        <a:rPr lang="ru-RU" sz="1200" b="1" i="1" baseline="0" dirty="0" smtClean="0">
                          <a:effectLst/>
                          <a:latin typeface="Times New Roman"/>
                          <a:ea typeface="Times New Roman"/>
                        </a:rPr>
                        <a:t> забота</a:t>
                      </a:r>
                      <a:r>
                        <a:rPr lang="ru-RU" sz="1200" b="1" i="1" dirty="0" smtClean="0">
                          <a:effectLst/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Формировать у детей доброе, заботливое отношение к природе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Формировать способность детей развертывать сюжет совместной  игры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«Кто как кричит?»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Речевая  игра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Отгадывание домашних животных по признаку: кто как кричит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«Наш двор»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Настольно-печатная игра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Самостоятельно и в паре классификация домашних животных и птиц с использованием иллюстраций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* «Поблагодарим коровушку, лошадку, козочку, курочку»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Речевое упражнение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Произнесение слов благодарности домашним животным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«Кто где работает?»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Дидактическая игра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Самостоятельно и в паре побор иллюстраций в соответствии с указанной профессии (птичница, конюх и т.д.) или: отгадывание  профессии, по предлагаемым иллюстрациям.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5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«Наш двор»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Сюжетно-ролевые, строительно-конструктивные, режиссерские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действий, раскрывающих труд людей и характер их взаимоотношений.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«Наша-то хозяюшка сметлива была…»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Игра – инсценировка потешки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Инсценирование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 действий в соответствии с текстом </a:t>
                      </a: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потешек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, песен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2807" y="5127238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solidFill>
                  <a:prstClr val="black"/>
                </a:solidFill>
                <a:latin typeface="Times New Roman"/>
                <a:ea typeface="Times New Roman"/>
              </a:rPr>
              <a:t>«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6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61936571"/>
              </p:ext>
            </p:extLst>
          </p:nvPr>
        </p:nvGraphicFramePr>
        <p:xfrm>
          <a:off x="107504" y="476673"/>
          <a:ext cx="8928992" cy="5760720"/>
        </p:xfrm>
        <a:graphic>
          <a:graphicData uri="http://schemas.openxmlformats.org/drawingml/2006/table">
            <a:tbl>
              <a:tblPr/>
              <a:tblGrid>
                <a:gridCol w="360040"/>
                <a:gridCol w="1604124"/>
                <a:gridCol w="1473123"/>
                <a:gridCol w="1543271"/>
                <a:gridCol w="3948434"/>
              </a:tblGrid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9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«Лошадка Зорька…»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Игра-инсценировка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«Вышла курочка гулять…»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Игра-инсценировка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Инсценирование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 действий в соответствии с текстом песни «Вышла курочка гулять» / </a:t>
                      </a: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муз.А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. Филиппенко, сл. Т. Волгиной/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«Лошадка»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Игра-инсценировка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Инсценирование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 действий в соответствии с текстом стихотворения </a:t>
                      </a: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А.Барто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 «Лошадка»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«Уж как я свою коровушку люблю…»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Игра - инсценировка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Инсценирование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 действий в соответствии текстом  русской народной песни «Уж как я свою коровушку люблю…»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35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i="1" kern="0" dirty="0">
                          <a:effectLst/>
                          <a:latin typeface="Times New Roman"/>
                        </a:rPr>
                        <a:t>Занятие № 6</a:t>
                      </a:r>
                      <a:endParaRPr lang="ru-RU" sz="9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i="1" dirty="0">
                          <a:effectLst/>
                          <a:latin typeface="Times New Roman"/>
                          <a:ea typeface="Times New Roman"/>
                        </a:rPr>
                        <a:t>«Труд Земной»</a:t>
                      </a:r>
                      <a:endParaRPr lang="ru-RU" sz="9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Продолжать знакомство с социокультурной категорией «Труд земной»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Воспитывать у детей уважительное отношение к людям труда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Формировать способность вступать в ролевое взаимодействие со сверстниками на более длительное время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«Сеяла Алена лен» 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Русская народная игра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действий в соответствии с текстом песни /книга «Раз, два, три, четыре, пять, мы идем с тобой играть» стр.155/.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«Кто с нами» 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Русская народная игра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детьми движений в соответствии с текстом песни «Кто с нами»  /источник тот же, стр.152/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«Горох»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Русская народная игра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действий в текстом песни /источник тот же, стр172/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«Дедушка </a:t>
                      </a: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Сысой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» 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Русская народная игра 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действий в соответствии с текстом песни /источник тот же, стр134/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«Кому, что нужно для работы»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Дидактическая игра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Угадывание профессии по предмету или картинке.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«Скотный двор»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Строительные, режиссерские игры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действий, имитирующих трудовые операции людей, ухаживающих за животными.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«Эй, кузнец-молодец»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«Отличные пшеничные»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«Кисонька – </a:t>
                      </a: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мурысонька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…»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Игры – инсценировки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движений в соответствии с содержанием </a:t>
                      </a: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потешек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97984388"/>
              </p:ext>
            </p:extLst>
          </p:nvPr>
        </p:nvGraphicFramePr>
        <p:xfrm>
          <a:off x="35496" y="260648"/>
          <a:ext cx="9073008" cy="6792376"/>
        </p:xfrm>
        <a:graphic>
          <a:graphicData uri="http://schemas.openxmlformats.org/drawingml/2006/table">
            <a:tbl>
              <a:tblPr/>
              <a:tblGrid>
                <a:gridCol w="648072"/>
                <a:gridCol w="2016224"/>
                <a:gridCol w="1039804"/>
                <a:gridCol w="1192444"/>
                <a:gridCol w="4176464"/>
              </a:tblGrid>
              <a:tr h="144016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№7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«Любимая сказка»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освоению социокультурной категории «Труд души»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Формировать умение общаться друг с другом посредством игровой деятельности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Повышать интерес детей к совместной деятельности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«Собери сказку»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Настольно-печатная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Дети  из кубиков собирают картинки из знакомых сказок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«Назови сказку»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Словесная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Дети узнают и называют сказку по отрывку, иллюстрации, рисунку, словесному описанию героя, загадке, вопросу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0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Путешествие по сказкам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Словесная, настольно-печатная игра 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Поочередное выполнение ходов игровой фишкой по игровому полю, соблюдение правил, заложенных в содержании игры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Девочка и медведь»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Русская народная игра</a:t>
                      </a:r>
                      <a:endParaRPr lang="ru-RU" sz="105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Перетягивание участниками двух команд толстой веревки; выполнение правил, в соответствии с установленными правилами игры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Любимая сказка»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Драматизация 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 err="1">
                          <a:effectLst/>
                          <a:latin typeface="Times New Roman"/>
                        </a:rPr>
                        <a:t>Инсценирование</a:t>
                      </a: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 действий в соответствии с сюжетом сказки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8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«Благодарное слово»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Продолжать знакомство с социокультурной категорией «Труд души»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Развивать у детей способность проявлять доброе отношение к  близким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Создать условия для развития эмоциональной сферы ребенка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«Любимая игрушка»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Сюжетно-ролевые, режиссерские, строительно-конструктивные игры, игры с водой и с песком</a:t>
                      </a:r>
                      <a:endParaRPr lang="ru-RU" sz="105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Свободная игровая деятельность детей с игрушками, изготовленными руками родителей.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2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9 </a:t>
                      </a: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«Светлый праздник»</a:t>
                      </a:r>
                    </a:p>
                  </a:txBody>
                  <a:tcPr marL="35844" marR="3584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Продолжать знакомство с социокультурной категорией «Труд души»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Формировать позитивное отношение ребенка к себе, взаимодействию с другими участниками игры, развивать и укреплять уверенность, активность, инициативность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Развивать эмоциональную сферу ребенка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«Ай, да, березка»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«Во поле береза стояла</a:t>
                      </a:r>
                      <a:r>
                        <a:rPr lang="ru-RU" sz="1050" b="1" i="1" kern="0" dirty="0">
                          <a:effectLst/>
                          <a:latin typeface="Times New Roman"/>
                        </a:rPr>
                        <a:t>»</a:t>
                      </a: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Хороводная игра</a:t>
                      </a:r>
                      <a:endParaRPr lang="ru-RU" sz="105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Выполнение движений в соответствии с текстами песен: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«Ай, да, березка» (муз. </a:t>
                      </a:r>
                      <a:r>
                        <a:rPr lang="ru-RU" sz="1100" b="1" i="1" dirty="0" err="1">
                          <a:effectLst/>
                          <a:latin typeface="Times New Roman"/>
                          <a:ea typeface="Times New Roman"/>
                        </a:rPr>
                        <a:t>Попатенко</a:t>
                      </a: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«Во поле береза стояла»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Выполнение движений в соответствии с текстом /книга: «Раз, два, три, четыре, пять мы идем с тобой играть», стр.188/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>
                          <a:effectLst/>
                          <a:latin typeface="Times New Roman"/>
                        </a:rPr>
                        <a:t>«Горелки»</a:t>
                      </a:r>
                      <a:endParaRPr lang="ru-RU" sz="1050" b="1" i="1" kern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Русские народные игры</a:t>
                      </a:r>
                      <a:endParaRPr lang="ru-RU" sz="105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«Золотые ворота»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Заря – заряница»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6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kern="0" dirty="0">
                          <a:effectLst/>
                          <a:latin typeface="Times New Roman"/>
                        </a:rPr>
                        <a:t>«Березовые ворота»</a:t>
                      </a:r>
                      <a:endParaRPr lang="ru-RU" sz="1050" b="1" i="1" kern="0" dirty="0">
                        <a:effectLst/>
                        <a:latin typeface="Times New Roman"/>
                      </a:endParaRPr>
                    </a:p>
                  </a:txBody>
                  <a:tcPr marL="35844" marR="358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30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96528247"/>
              </p:ext>
            </p:extLst>
          </p:nvPr>
        </p:nvGraphicFramePr>
        <p:xfrm>
          <a:off x="179512" y="764704"/>
          <a:ext cx="8784976" cy="5907320"/>
        </p:xfrm>
        <a:graphic>
          <a:graphicData uri="http://schemas.openxmlformats.org/drawingml/2006/table">
            <a:tbl>
              <a:tblPr/>
              <a:tblGrid>
                <a:gridCol w="1080119"/>
                <a:gridCol w="2066151"/>
                <a:gridCol w="874518"/>
                <a:gridCol w="1635746"/>
                <a:gridCol w="3128442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Тема занятия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Цели и задачи игровой деятельности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Название игры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Вид игры (включая подвиды) 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Содержание игры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336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kern="0" dirty="0" smtClean="0">
                          <a:effectLst/>
                          <a:latin typeface="Times New Roman"/>
                        </a:rPr>
                        <a:t> 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4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Занятие № 1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«Верность родной Земле»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первоначальному наполнению социокультурной категории «Вера»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Совершенствовать умение совместно строить и творчески развивать сюжеты игр с постройками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Воспитывать у детей желание оберегать Родину, быть верными защитниками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«Быть отважными хотим»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«Мы военные» 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Музыкальные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Выполнение движений в соответствии с содержанием песен: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«Быть отважными хотим» /муз. М. </a:t>
                      </a:r>
                      <a:r>
                        <a:rPr lang="ru-RU" sz="1400" b="1" i="1" dirty="0" err="1">
                          <a:effectLst/>
                          <a:latin typeface="Times New Roman"/>
                          <a:ea typeface="Times New Roman"/>
                        </a:rPr>
                        <a:t>Красевой</a:t>
                      </a: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, сл. З. Петровой/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«Мы военные» /муз. </a:t>
                      </a:r>
                      <a:r>
                        <a:rPr lang="ru-RU" sz="1400" b="1" i="1" dirty="0" err="1">
                          <a:effectLst/>
                          <a:latin typeface="Times New Roman"/>
                          <a:ea typeface="Times New Roman"/>
                        </a:rPr>
                        <a:t>Сидельникова</a:t>
                      </a: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,/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«Мы защитники»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Настольно-печатные игры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Выполнение игровых действий с соблюдением правил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«Мы защитники»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Режиссерские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Строительно-конструктивные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Выполнение игровых действий с использованием атрибутики, отображающей военную технику, фигурок солдат разных родов войск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«Пожарные на учении»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Подвижная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Дети упражняются в лазании, беге, учатся действовать по сигналу, выполнять правила игры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9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«Каша из топора»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Игра-инсценировка </a:t>
                      </a:r>
                      <a:endParaRPr lang="ru-RU" sz="12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Выполнение игровых действий по тексту  р.н. сказки «Каша из топора»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«Будем в армии служить»</a:t>
                      </a:r>
                      <a:endParaRPr lang="ru-RU" sz="12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Игры-тренировки</a:t>
                      </a:r>
                      <a:endParaRPr lang="ru-RU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Выполнение команд, заданий, упражнений на развитие силы, ловкости, внимания, выполнения правил</a:t>
                      </a:r>
                      <a:endParaRPr lang="ru-RU" sz="12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27984" y="260648"/>
            <a:ext cx="3227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Третий год развития 5-6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96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98663862"/>
              </p:ext>
            </p:extLst>
          </p:nvPr>
        </p:nvGraphicFramePr>
        <p:xfrm>
          <a:off x="107504" y="487907"/>
          <a:ext cx="8928992" cy="6336704"/>
        </p:xfrm>
        <a:graphic>
          <a:graphicData uri="http://schemas.openxmlformats.org/drawingml/2006/table">
            <a:tbl>
              <a:tblPr/>
              <a:tblGrid>
                <a:gridCol w="864096"/>
                <a:gridCol w="2952328"/>
                <a:gridCol w="936104"/>
                <a:gridCol w="1584176"/>
                <a:gridCol w="2592288"/>
              </a:tblGrid>
              <a:tr h="144016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2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«Святая вера»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Продолжать наполнение социокультурной категории «Вера»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способность сочувствовать, сопереживать, сострадать, выручать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развитию эмоциональной сферы ребенка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Побуждать детей связывать содержание литературных произведений с игровой деятельностью.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«Помощь идет»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«Обвал»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«Наводнение»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/игры по произведениям </a:t>
                      </a: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Б.Житкова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 и других писателей/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Сюжетно-ролевые игры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Отображение в играх действий, отношений людей друг к другу, умение прийти людям на помощь 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88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3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«Радость послушания»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Продолжать наполнение социокультурной категории «Надежда»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у детей самооценку, мотивацию к послушанию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Улучшать реальные взаимоотношения детей, используя общепринятые нормы и правила поведения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«Выбери иллюстрацию»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Дидактическая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Выбор детьми иллюстраций, герои которых проявляют послушание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«Продолжи предложение»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Словесно-дидактическая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Подбор слов на тему послушания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«Гуси-лебеди»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Игра-драматизация 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действий в соответствии с содержанием русской народной сказки  «Гуси-лебеди»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6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4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«Светлая надежда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Продолжать наполнение социокультурной категории «Надежда»;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эмоциональную сферу ребенка;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развитию умения взаимодействовать с партнерами по игре;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«Два Мороза», «Жмурки», «Прятки», «Ловишки» и др.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Подвижные игры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действий в соответствии с правилами игры.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2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7668343" y="692695"/>
            <a:ext cx="1475657" cy="485493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280920" cy="5688632"/>
          </a:xfrm>
        </p:spPr>
        <p:txBody>
          <a:bodyPr>
            <a:noAutofit/>
          </a:bodyPr>
          <a:lstStyle/>
          <a:p>
            <a:pPr indent="540385" algn="just">
              <a:spcAft>
                <a:spcPts val="0"/>
              </a:spcAft>
            </a:pPr>
            <a:r>
              <a:rPr lang="ru-RU" sz="1600" b="1" i="1" dirty="0"/>
              <a:t>Вопросы социализации личности и ее культурного развития тесно связаны с погружением детей в специфические виды детской деятельности (игра, общение, труд, познание, художественно-эстетическая деятельность), в которых они своевременно развиваются. В дошкольном детстве ведущую роль выполняет игра, которая питает духовную свободу ребенка, воспитывает в нем культурные смыслы жизни, адаптирует его к общественным нормам и правилам, </a:t>
            </a:r>
            <a:r>
              <a:rPr lang="ru-RU" sz="1600" b="1" i="1" dirty="0" smtClean="0"/>
              <a:t>притягательна </a:t>
            </a:r>
            <a:r>
              <a:rPr lang="ru-RU" sz="1600" b="1" i="1" dirty="0"/>
              <a:t>для него, как сама жизнь. В этом нам видится особое влияние игры как культурной деятельности социально-творческого характера на ребенка – она помогает ему создавать свой мир. Сюжетная игра является той деятельностью, в которой ребенок может проявить свои личностные качества (любознательность, инициативность, самостоятельность и др.) и чувства, по-своему проецировать окружающую действительность. Для ребенка в игре интересна сама ситуация общения (со взрослым или сверстником) и ее атмосфера. Диалоговая структура игры позволяет ребенку подавать реплики и ожидать ответ, реагировать на него и выражать свое отношение в интонации и слове. Речевое общение тут происходит не по типу «игры в мяч» (вопрос – ответ), а как более тонкое проникновение в ситуацию, сюжет и атмосферу общения</a:t>
            </a:r>
          </a:p>
          <a:p>
            <a:pPr indent="540385" algn="just">
              <a:spcAft>
                <a:spcPts val="0"/>
              </a:spcAft>
            </a:pPr>
            <a:r>
              <a:rPr lang="ru-RU" sz="1600" b="1" i="1" dirty="0" smtClean="0">
                <a:highlight>
                  <a:srgbClr val="FFFF00"/>
                </a:highlight>
                <a:latin typeface="Times New Roman"/>
                <a:ea typeface="Times New Roman"/>
              </a:rPr>
              <a:t>  </a:t>
            </a:r>
            <a:endParaRPr lang="ru-RU" sz="1600" b="1" i="1" dirty="0"/>
          </a:p>
        </p:txBody>
      </p:sp>
      <p:pic>
        <p:nvPicPr>
          <p:cNvPr id="2051" name="Picture 3" descr="C:\Users\User\AppData\Local\Microsoft\Windows\Temporary Internet Files\Content.IE5\DN8X5NSY\bdot-battat-mjagkie-kubiki-i-drugie-formy-elemnosqueeze-68617-00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373216"/>
            <a:ext cx="1656184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AppData\Local\Microsoft\Windows\Temporary Internet Files\Content.IE5\DN8X5NSY\bdot-battat-mjagkie-kubiki-i-drugie-formy-elemnosqueeze-68617-00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236206"/>
            <a:ext cx="1800200" cy="1361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70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19640334"/>
              </p:ext>
            </p:extLst>
          </p:nvPr>
        </p:nvGraphicFramePr>
        <p:xfrm>
          <a:off x="107504" y="188641"/>
          <a:ext cx="8928992" cy="6624735"/>
        </p:xfrm>
        <a:graphic>
          <a:graphicData uri="http://schemas.openxmlformats.org/drawingml/2006/table">
            <a:tbl>
              <a:tblPr/>
              <a:tblGrid>
                <a:gridCol w="720080"/>
                <a:gridCol w="2880320"/>
                <a:gridCol w="864096"/>
                <a:gridCol w="1336055"/>
                <a:gridCol w="3128441"/>
              </a:tblGrid>
              <a:tr h="14401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5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i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5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1" i="1" kern="0">
                          <a:effectLst/>
                          <a:latin typeface="Times New Roman"/>
                        </a:rPr>
                        <a:t> </a:t>
                      </a:r>
                      <a:endParaRPr lang="ru-RU" sz="5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5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«Доброе согласие»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Знакомить с социокультурной категорией «Надежда»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развитию умения детей договариваться, приходить к согласию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способность детей к развернутой ролевой игре и готовность к речевому взаимодействию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«Мы играем целый день, целый день играть не лень»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Сюжетно-ролевые, строительно-конструктивные игры с водой и песком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Дети играют в разные виды игр, в ходе которых необходимо обращать внимание на умение детей договариваться, приходить к согласию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6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6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«Добрые друзья»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способность сочувствовать, сопереживать, сострадать и помогать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развитию эмоциональной сферы ребенка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«Мы – спасатели»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Самостоятельное и творческое применение социокультурного опыта в решении игровых проблемных ситуаций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«День рождения друга»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Сюжетно-дидактическая игра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действий в соответствии с сюжетом игры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«Два радиста»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Игры-инсценировки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 игровых действий в соответствии с содержанием рассказов «Два радиста» </a:t>
                      </a: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Б.Житкова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, «Два товарища» </a:t>
                      </a: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Л.Толстого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, отображение взаимоотношений людей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«Два товарища»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046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7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«Добрые дела»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Продолжать наполнение социокультурной категории «Любовь»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у детей мотивацию на совершение добрых поступков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Формировать у детей потребность в социальном соответствии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«Всегда найдется дело для умелых рук…»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Игра-инсценировка 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Выполнение движений в соответствии с текстом песни «Всегда найдется дело для умелых рук»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«Продолжи предложение»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Словесная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Дополнение слов, фраз на тему о том. как помогаем близким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8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«Мудрое слово»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Знакомить с социокультурной категорией «Мудрость»;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Создавать условия для обогащений социокультурно опыта детей;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мотивацию на взаимодействие детей и взрослых.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«Доскажи словечко»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Речевое упражнение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Дополнение слов и фраз, пословиц и поговорок о народной мудрости.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059" marR="35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1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73395910"/>
              </p:ext>
            </p:extLst>
          </p:nvPr>
        </p:nvGraphicFramePr>
        <p:xfrm>
          <a:off x="539553" y="1859756"/>
          <a:ext cx="8280919" cy="2308756"/>
        </p:xfrm>
        <a:graphic>
          <a:graphicData uri="http://schemas.openxmlformats.org/drawingml/2006/table">
            <a:tbl>
              <a:tblPr/>
              <a:tblGrid>
                <a:gridCol w="936103"/>
                <a:gridCol w="2583746"/>
                <a:gridCol w="1238264"/>
                <a:gridCol w="846653"/>
                <a:gridCol w="2676153"/>
              </a:tblGrid>
              <a:tr h="57076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kern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3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Занятие № 9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Times New Roman"/>
                        </a:rPr>
                        <a:t>«Мудрые люди»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23" marR="4342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Продолжать наполнение социокультурной категории «Мудрость»;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Актуализировать социокультурный опыт семьи;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Формировать у детей мотивацию на доброе отношение к близким.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«Краски…», «Колечко…», «Третий лишний» и др.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/>
                          <a:ea typeface="Times New Roman"/>
                        </a:rPr>
                        <a:t>Подвижные игры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Выполнение движений в соответствии с содержанием и правилами игры, предложенных бабушками и дедушками. 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23" marR="434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78267952"/>
              </p:ext>
            </p:extLst>
          </p:nvPr>
        </p:nvGraphicFramePr>
        <p:xfrm>
          <a:off x="107504" y="692696"/>
          <a:ext cx="8928992" cy="6065832"/>
        </p:xfrm>
        <a:graphic>
          <a:graphicData uri="http://schemas.openxmlformats.org/drawingml/2006/table">
            <a:tbl>
              <a:tblPr/>
              <a:tblGrid>
                <a:gridCol w="756592"/>
                <a:gridCol w="2652629"/>
                <a:gridCol w="1053463"/>
                <a:gridCol w="569891"/>
                <a:gridCol w="3896417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Тема занятия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Цели и задачи игровой деятельности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Название игры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1" dirty="0">
                          <a:effectLst/>
                          <a:latin typeface="Times New Roman"/>
                          <a:ea typeface="Times New Roman"/>
                        </a:rPr>
                        <a:t>Вид игры </a:t>
                      </a:r>
                      <a:r>
                        <a:rPr lang="ru-RU" sz="1200" b="0" i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b="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1" kern="0" dirty="0">
                          <a:effectLst/>
                          <a:latin typeface="Times New Roman"/>
                        </a:rPr>
                        <a:t>Содержание игры</a:t>
                      </a:r>
                      <a:endParaRPr lang="ru-RU" sz="1100" b="0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0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0" i="1" kern="0">
                          <a:effectLst/>
                          <a:latin typeface="Times New Roman"/>
                        </a:rPr>
                        <a:t> </a:t>
                      </a:r>
                      <a:endParaRPr lang="ru-RU" sz="1100" b="0" i="1" kern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1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«Сказочное слово»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первоначальному освоению социокультурной категории «Традиции Слова»;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эмоциональную сферу детей;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Путешествие по сказкам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«Два Мороза»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«Царь Горох»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«Гуси-лебеди»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Игра-драматизация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Инценирование</a:t>
                      </a: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 русских народных сказок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2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«Путь-дорога»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Продолжить наполнение социокультурной категории «Традиции Слова»;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Помочь детям в приобретении необходимого социокультурного опыта.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Путешествие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действий в соответствии с заданной темой.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3 «Жизненный путь»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Продолжить работу с детьми по освоению социокультурной категории «Традиции Слова»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эмоциональную сферу ребенка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«Школа», «Детский сад», «Больница», «Магазин» и др.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Сюжетно-ролевые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игровых действий в соответствии с заданной темой.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3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4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«Светлый образ»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Подготовить детей к первоначальному освоению социокультурной категории «Традиции Образа»;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развитию умения детей договариваться, приходить к согласию во время совместных построек и игр.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«Мы - архитекторы»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Конструирование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Моделирование церковной архитектуры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414" marR="3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9992" y="260648"/>
            <a:ext cx="359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Четвертый год развития 6-7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6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27963912"/>
              </p:ext>
            </p:extLst>
          </p:nvPr>
        </p:nvGraphicFramePr>
        <p:xfrm>
          <a:off x="107505" y="404664"/>
          <a:ext cx="8928992" cy="6477292"/>
        </p:xfrm>
        <a:graphic>
          <a:graphicData uri="http://schemas.openxmlformats.org/drawingml/2006/table">
            <a:tbl>
              <a:tblPr/>
              <a:tblGrid>
                <a:gridCol w="792087"/>
                <a:gridCol w="2016224"/>
                <a:gridCol w="2376264"/>
                <a:gridCol w="998187"/>
                <a:gridCol w="2746230"/>
              </a:tblGrid>
              <a:tr h="216024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050" b="0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000" b="0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050" b="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b="0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050" b="0" i="1" kern="0">
                          <a:effectLst/>
                          <a:latin typeface="Times New Roman"/>
                        </a:rPr>
                        <a:t> </a:t>
                      </a:r>
                      <a:endParaRPr lang="ru-RU" sz="1000" b="0" i="1" kern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050" b="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b="0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050" b="0" i="1" kern="0">
                          <a:effectLst/>
                          <a:latin typeface="Times New Roman"/>
                        </a:rPr>
                        <a:t> </a:t>
                      </a:r>
                      <a:endParaRPr lang="ru-RU" sz="1000" b="0" i="1" kern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8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5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«Великий чудотворный образ»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Продолжить наполнение социокультурной категории «Традиции Образа»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Доскажи словечко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Речевая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Дети дополняют фразы (пословицы), начатые воспитателем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 6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«Старание и терпение»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Знакомство с социокультурной категорией «Традиции Дела»;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Способствовать повышению самооценки у каждого ребенка.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Мастера-</a:t>
                      </a:r>
                      <a:r>
                        <a:rPr lang="ru-RU" sz="1200" b="1" i="1" kern="0" dirty="0" err="1">
                          <a:effectLst/>
                          <a:latin typeface="Times New Roman"/>
                        </a:rPr>
                        <a:t>самоделкины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Продуктивная деятельность с переходом в сюжетно-ролевую игру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Изготовление игрушек-самоделок с последующим их использованием в игровой деятельности.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14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Занятие №7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«Мастера и </a:t>
                      </a:r>
                      <a:r>
                        <a:rPr lang="ru-RU" sz="1100" b="1" i="1" dirty="0" err="1">
                          <a:effectLst/>
                          <a:latin typeface="Times New Roman"/>
                          <a:ea typeface="Times New Roman"/>
                        </a:rPr>
                        <a:t>рукадельницы</a:t>
                      </a: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»</a:t>
                      </a:r>
                    </a:p>
                  </a:txBody>
                  <a:tcPr marL="33834" marR="338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Продолжить наполнение социокультурной категории «Традиции Дела»;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Воспитывать уважение к людям труда;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Развивать представления детей о деятельности взрослых, о народных умельцах;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Font typeface="Symbol"/>
                        <a:buChar char="-"/>
                        <a:tabLst>
                          <a:tab pos="228600" algn="l"/>
                        </a:tabLs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Воспитывать у детей уверенность в своих возможностях;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«Ателье»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«Мастерская» /обувная, 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швейная, шляпная/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«Ферма»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«Стройка» и др.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Сюжетно-ролевые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Выполнение игровых действий в соответствии с выбранной темой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«Ателье»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«Мастерская»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Сюжетно-дидактические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«Кому что нужно для работы»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Дидактическая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«Уж я сеяла ленок….»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«Как сеют мак»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Хороводные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детьми действий в соответствии с текстом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1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«Горшки»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«Иголка, нитка, узелок»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«В короли»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«Где мы были мы не скажем, а что делали – покажем»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Подвижные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Выполнение детьми действий в соответствии  с текстом, выполнение правил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 kern="0">
                          <a:effectLst/>
                          <a:latin typeface="Times New Roman"/>
                        </a:rPr>
                        <a:t>«Семь Катерин»</a:t>
                      </a:r>
                      <a:endParaRPr lang="ru-RU" sz="1100" b="1" i="1" kern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</a:rPr>
                        <a:t>Театрализованная</a:t>
                      </a:r>
                      <a:endParaRPr lang="ru-RU" sz="11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kern="0" dirty="0">
                          <a:effectLst/>
                          <a:latin typeface="Times New Roman"/>
                        </a:rPr>
                        <a:t>Театрализация по сказке Вологодского края «Семь Катерин»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1" kern="0" dirty="0" smtClean="0">
                          <a:effectLst/>
                          <a:latin typeface="Times New Roman"/>
                        </a:rPr>
                        <a:t> </a:t>
                      </a:r>
                      <a:endParaRPr lang="ru-RU" sz="1100" b="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200" b="0" i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100" b="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endParaRPr lang="ru-RU" sz="1100" b="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b="0" i="1" kern="0" dirty="0">
                        <a:effectLst/>
                        <a:latin typeface="Times New Roman"/>
                      </a:endParaRPr>
                    </a:p>
                  </a:txBody>
                  <a:tcPr marL="33834" marR="338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0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0928428"/>
              </p:ext>
            </p:extLst>
          </p:nvPr>
        </p:nvGraphicFramePr>
        <p:xfrm>
          <a:off x="251520" y="620689"/>
          <a:ext cx="7292280" cy="2336349"/>
        </p:xfrm>
        <a:graphic>
          <a:graphicData uri="http://schemas.openxmlformats.org/drawingml/2006/table">
            <a:tbl>
              <a:tblPr/>
              <a:tblGrid>
                <a:gridCol w="864096"/>
                <a:gridCol w="2088232"/>
                <a:gridCol w="1008112"/>
                <a:gridCol w="936104"/>
                <a:gridCol w="2395736"/>
              </a:tblGrid>
              <a:tr h="2336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Занятие № 8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«Семейные традиции»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3414" marR="4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Знакомить с социокультурной категорией «Традиции праздника»;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Актуализировать социокультурный опыт семьи;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«В гостях у бабушки»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«День рождения папы»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Выполнение игровых действий в соответствии с выбранной темой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28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2873185"/>
              </p:ext>
            </p:extLst>
          </p:nvPr>
        </p:nvGraphicFramePr>
        <p:xfrm>
          <a:off x="539553" y="1340768"/>
          <a:ext cx="8136903" cy="3489960"/>
        </p:xfrm>
        <a:graphic>
          <a:graphicData uri="http://schemas.openxmlformats.org/drawingml/2006/table">
            <a:tbl>
              <a:tblPr/>
              <a:tblGrid>
                <a:gridCol w="792087"/>
                <a:gridCol w="1977956"/>
                <a:gridCol w="1368757"/>
                <a:gridCol w="740456"/>
                <a:gridCol w="3257647"/>
              </a:tblGrid>
              <a:tr h="11577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800" b="0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600" b="0" i="1" kern="0" dirty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800" b="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600" b="0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800" b="0" i="1" kern="0">
                          <a:effectLst/>
                          <a:latin typeface="Times New Roman"/>
                        </a:rPr>
                        <a:t> </a:t>
                      </a:r>
                      <a:endParaRPr lang="ru-RU" sz="600" b="0" i="1" kern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600" b="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800" b="0" i="1" kern="0">
                          <a:effectLst/>
                          <a:latin typeface="Times New Roman"/>
                        </a:rPr>
                        <a:t> </a:t>
                      </a:r>
                      <a:endParaRPr lang="ru-RU" sz="600" b="0" i="1" kern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 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43414" marR="4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600"/>
                        <a:buFont typeface="Times New Roman"/>
                        <a:buNone/>
                        <a:tabLst>
                          <a:tab pos="234950" algn="l"/>
                        </a:tabLst>
                      </a:pPr>
                      <a:endParaRPr lang="ru-RU" sz="1400" b="0" i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SzPts val="1600"/>
                        <a:buFont typeface="Times New Roman"/>
                        <a:buNone/>
                        <a:tabLst>
                          <a:tab pos="234950" algn="l"/>
                        </a:tabLst>
                      </a:pPr>
                      <a:endParaRPr lang="ru-RU" sz="1100" b="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i="1" kern="0">
                          <a:effectLst/>
                          <a:latin typeface="Times New Roman"/>
                        </a:rPr>
                        <a:t> </a:t>
                      </a:r>
                      <a:endParaRPr lang="ru-RU" sz="1100" b="0" i="1" kern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i="1" kern="0">
                          <a:effectLst/>
                          <a:latin typeface="Times New Roman"/>
                        </a:rPr>
                        <a:t> </a:t>
                      </a:r>
                      <a:endParaRPr lang="ru-RU" sz="1100" b="0" i="1" kern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6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Занятие № 9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«Книга – праздник души»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Продолжать работу по наполнению социокультурной категории «Традиции праздника»;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Стимулировать развитие интереса к книге;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ctr">
                        <a:spcAft>
                          <a:spcPts val="0"/>
                        </a:spcAft>
                        <a:buSzPts val="1600"/>
                        <a:buFont typeface="Times New Roman"/>
                        <a:buChar char="­"/>
                        <a:tabLst>
                          <a:tab pos="23495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Формировать у детей мотивацию на учебную деятельность.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«Книжный магазин», «Библиотека», «Читаю книгу своей дочке».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/>
                          <a:ea typeface="Times New Roman"/>
                        </a:rPr>
                        <a:t>Сюжетно-ролевая</a:t>
                      </a:r>
                      <a:endParaRPr lang="ru-RU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i="1" kern="0" dirty="0">
                          <a:effectLst/>
                          <a:latin typeface="Times New Roman"/>
                        </a:rPr>
                        <a:t>Выполнение игровых действий в соответствии с выбранной ролью.</a:t>
                      </a:r>
                      <a:endParaRPr lang="ru-RU" sz="1100" b="1" i="1" kern="0" dirty="0">
                        <a:effectLst/>
                        <a:latin typeface="Times New Roman"/>
                      </a:endParaRPr>
                    </a:p>
                  </a:txBody>
                  <a:tcPr marL="43414" marR="434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7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115616" y="5554752"/>
            <a:ext cx="7334200" cy="21299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80920" cy="3945592"/>
          </a:xfrm>
        </p:spPr>
        <p:txBody>
          <a:bodyPr>
            <a:noAutofit/>
          </a:bodyPr>
          <a:lstStyle/>
          <a:p>
            <a:r>
              <a:rPr lang="ru-RU" sz="1600" b="1" i="1" dirty="0"/>
              <a:t>Огромное влияние на развитие личности ребенка оказывает игра, которая является основным и ведущим видом деятельности в период дошкольного детства.</a:t>
            </a:r>
          </a:p>
          <a:p>
            <a:r>
              <a:rPr lang="ru-RU" sz="1600" b="1" i="1" dirty="0"/>
              <a:t>Важнейшее </a:t>
            </a: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</a:t>
            </a:r>
            <a:r>
              <a:rPr lang="ru-RU" sz="1600" b="1" i="1" dirty="0"/>
              <a:t> и место игры в развитии, воспитании и обучении дошкольника, организации его жизни было определено классиками педагогики и психологии. Теорию игры, исходящую их признания ее социальной обусловленности, разрабатывали Л.С, </a:t>
            </a:r>
            <a:r>
              <a:rPr lang="ru-RU" sz="1600" b="1" i="1" dirty="0" err="1" smtClean="0"/>
              <a:t>Выгодский</a:t>
            </a:r>
            <a:r>
              <a:rPr lang="ru-RU" sz="1600" b="1" i="1" dirty="0" smtClean="0"/>
              <a:t>. </a:t>
            </a:r>
            <a:r>
              <a:rPr lang="ru-RU" sz="1600" b="1" i="1" dirty="0"/>
              <a:t>В.В. Зеньковский, А.Н, Леонтьев, А.А. </a:t>
            </a:r>
            <a:r>
              <a:rPr lang="ru-RU" sz="1600" b="1" i="1" dirty="0" err="1" smtClean="0"/>
              <a:t>Люблинская</a:t>
            </a:r>
            <a:r>
              <a:rPr lang="ru-RU" sz="1600" b="1" i="1" dirty="0" smtClean="0"/>
              <a:t>, </a:t>
            </a:r>
            <a:r>
              <a:rPr lang="ru-RU" sz="1600" b="1" i="1" dirty="0"/>
              <a:t>А.В. Запорожец, Е.А. Аркин и другие педагоги и психологи.</a:t>
            </a:r>
          </a:p>
          <a:p>
            <a:r>
              <a:rPr lang="ru-RU" sz="1600" b="1" i="1" dirty="0"/>
              <a:t>По выражению С.Л. Рубинштейна, «в игре, как в фокусе, собираются, в ней проявляются и через нее формируются все стороны психической жизни личности.»</a:t>
            </a:r>
          </a:p>
          <a:p>
            <a:r>
              <a:rPr lang="ru-RU" sz="1600" b="1" i="1" dirty="0"/>
              <a:t>Д.Б. </a:t>
            </a:r>
            <a:r>
              <a:rPr lang="ru-RU" sz="1600" b="1" i="1" dirty="0" err="1" smtClean="0"/>
              <a:t>Эльконин</a:t>
            </a:r>
            <a:r>
              <a:rPr lang="ru-RU" sz="1600" b="1" i="1" dirty="0" smtClean="0"/>
              <a:t>  рассматривает </a:t>
            </a:r>
            <a:r>
              <a:rPr lang="ru-RU" sz="1600" b="1" i="1" dirty="0"/>
              <a:t>игру как деятельность, в русле которой формируются и совершенствуются способность ребенка к управлению своим поведением, его произвольность.</a:t>
            </a:r>
          </a:p>
          <a:p>
            <a:r>
              <a:rPr lang="ru-RU" sz="1600" b="1" i="1" dirty="0"/>
              <a:t>Известный детский врач и педагог Е.А. Аркин называл игру «психическим витамином, необходимым для здоровья ребенка</a:t>
            </a:r>
          </a:p>
          <a:p>
            <a:endParaRPr lang="ru-RU" sz="1600" dirty="0"/>
          </a:p>
        </p:txBody>
      </p:sp>
      <p:pic>
        <p:nvPicPr>
          <p:cNvPr id="3074" name="Picture 2" descr="C:\Users\User\Pictures\2016-11-20 детский сад\2017-01-10 15.35.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620" y="4797153"/>
            <a:ext cx="3454604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4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554461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600" b="1" i="1" dirty="0" smtClean="0"/>
              <a:t>       По </a:t>
            </a:r>
            <a:r>
              <a:rPr lang="ru-RU" sz="1600" b="1" i="1" dirty="0"/>
              <a:t>мнению В.В. Зеньковского, игре принадлежит определяющая роль в социальном развитии ребенка. Именно игры с их социальным содержанием служат средством вживания во всю полноту человеческих отношений, во все необозримое богатство социальной жизни. Игра позволяет ребенку эмоционально приблизиться к тому, что есть вокруг него, учит его непосредственно, без размышлений угадывать внутренний мир других людей».</a:t>
            </a:r>
          </a:p>
          <a:p>
            <a:pPr marL="45720" indent="0">
              <a:buNone/>
            </a:pPr>
            <a:r>
              <a:rPr lang="ru-RU" sz="1600" b="1" i="1" dirty="0" smtClean="0"/>
              <a:t>      Настольными </a:t>
            </a:r>
            <a:r>
              <a:rPr lang="ru-RU" sz="1600" b="1" i="1" dirty="0"/>
              <a:t>книгами педагогов современного детского сада являются труды Р.И. Жуковской, Д.В. </a:t>
            </a:r>
            <a:r>
              <a:rPr lang="ru-RU" sz="1600" b="1" i="1" dirty="0" err="1"/>
              <a:t>Менджерицкой</a:t>
            </a:r>
            <a:r>
              <a:rPr lang="ru-RU" sz="1600" b="1" i="1" dirty="0"/>
              <a:t>, А.П. Усовой. З.М. Богуславской, А.К. Бондаренко. Е.В. Зворыгиной, С.Л. </a:t>
            </a:r>
            <a:r>
              <a:rPr lang="ru-RU" sz="1600" b="1" i="1" dirty="0" err="1"/>
              <a:t>Новоселовой</a:t>
            </a:r>
            <a:r>
              <a:rPr lang="ru-RU" sz="1600" b="1" i="1" dirty="0"/>
              <a:t>, которые исследовали и описали систему и технологию дидактических и сюжетно-ролевых игр, способствующих целенаправленному и последовательному развитию дошкольников. С.Л. Новоселова определяет игру как «форму размышления ребенка о мире».</a:t>
            </a:r>
          </a:p>
          <a:p>
            <a:pPr marL="45720" indent="0">
              <a:buNone/>
            </a:pPr>
            <a:r>
              <a:rPr lang="ru-RU" sz="1600" b="1" i="1" dirty="0" smtClean="0"/>
              <a:t>      Игре</a:t>
            </a:r>
            <a:r>
              <a:rPr lang="ru-RU" sz="1600" b="1" i="1" dirty="0"/>
              <a:t>, как ведущему виду деятельности в дошкольном возрасте,  в программе «Истоки» и «Воспитание на социокультурном опыте» отводится центральное место. Игра выступает как средство формирования у ребенка отношения к себе, другим людям, социальной традиции, что позволяется выдвинуть на первый план воспитательный аспект игровой деятельности. На занятиях и в повседневной жизни большое внимание уделяется настольно-печатным, конструктивным, пальчиковым, словесным, сюжетно-ролевым и другим играм, содержанием которых является только позитивный опыт. Это было одним из главных требований к подбору используемых в ходе занятий игр.</a:t>
            </a:r>
          </a:p>
          <a:p>
            <a:pPr marL="45720" indent="0">
              <a:buNone/>
            </a:pPr>
            <a:r>
              <a:rPr lang="ru-RU" sz="1600" b="1" i="1" dirty="0" smtClean="0"/>
              <a:t> 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15430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5" y="908720"/>
            <a:ext cx="7704857" cy="475252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600" b="1" i="1" dirty="0" smtClean="0"/>
              <a:t>       В программе </a:t>
            </a:r>
            <a:r>
              <a:rPr lang="ru-RU" sz="1600" b="1" i="1" dirty="0"/>
              <a:t>«Истоков» игра является необходимым компонентом каждого занятия. Использование на занятиях игр позволяет актуализировать имеющийся у детей опыт, способствует прочувствованному освоению приобретаемого опыта и обеспечивает развитие эмоциональной сферы дошкольников</a:t>
            </a:r>
            <a:r>
              <a:rPr lang="ru-RU" sz="1600" b="1" i="1" dirty="0" smtClean="0"/>
              <a:t>. </a:t>
            </a:r>
            <a:endParaRPr lang="ru-RU" sz="1600" b="1" i="1" dirty="0"/>
          </a:p>
          <a:p>
            <a:pPr marL="45720" indent="0">
              <a:buNone/>
            </a:pPr>
            <a:r>
              <a:rPr lang="ru-RU" sz="1600" b="1" i="1" dirty="0" smtClean="0"/>
              <a:t>       Для  </a:t>
            </a:r>
            <a:r>
              <a:rPr lang="ru-RU" sz="1600" b="1" i="1" dirty="0"/>
              <a:t>«Истоков» игра является необходимым компонентом каждого занятия. Игры проводятся на каждом занятии: в зависимости от цели – в начале, в середине или конце.</a:t>
            </a:r>
          </a:p>
          <a:p>
            <a:pPr marL="45720" indent="0">
              <a:buNone/>
            </a:pPr>
            <a:r>
              <a:rPr lang="ru-RU" sz="1600" b="1" i="1" dirty="0" smtClean="0"/>
              <a:t>        Ряд </a:t>
            </a:r>
            <a:r>
              <a:rPr lang="ru-RU" sz="1600" b="1" i="1" dirty="0"/>
              <a:t>занятий предполагает выход в самостоятельную игровую деятельность (например, игра в «Семью», «Мы – архитекторы», «Строим дом», «Угостим куклу чаем», «К бабушке в гости» и др.).</a:t>
            </a:r>
          </a:p>
          <a:p>
            <a:pPr marL="45720" indent="0">
              <a:buNone/>
            </a:pPr>
            <a:r>
              <a:rPr lang="ru-RU" sz="1600" b="1" i="1" dirty="0" smtClean="0"/>
              <a:t> </a:t>
            </a:r>
            <a:endParaRPr lang="ru-RU" sz="1600" b="1" i="1" dirty="0"/>
          </a:p>
        </p:txBody>
      </p:sp>
      <p:pic>
        <p:nvPicPr>
          <p:cNvPr id="5122" name="Picture 2" descr="C:\Users\User\Pictures\2017-04-07 апрель\апрель 6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91465"/>
            <a:ext cx="2176963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Pictures\2017-04-07 апрель\апрель 6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14" y="4077072"/>
            <a:ext cx="2216843" cy="265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5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731520"/>
            <a:ext cx="6356176" cy="5361776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</a:t>
            </a:r>
            <a:r>
              <a:rPr lang="ru-RU" sz="6400" b="1" i="1" dirty="0" smtClean="0"/>
              <a:t>Педагогическое руководство </a:t>
            </a:r>
            <a:r>
              <a:rPr lang="ru-RU" sz="6400" b="1" i="1" dirty="0"/>
              <a:t>игровой деятельностью проявляется в том, что</a:t>
            </a:r>
            <a:r>
              <a:rPr lang="ru-RU" sz="6400" b="1" i="1" dirty="0" smtClean="0"/>
              <a:t>:</a:t>
            </a:r>
          </a:p>
          <a:p>
            <a:pPr marL="45720" indent="0">
              <a:buNone/>
            </a:pPr>
            <a:r>
              <a:rPr lang="ru-RU" sz="6400" b="1" i="1" dirty="0" smtClean="0"/>
              <a:t> </a:t>
            </a:r>
            <a:endParaRPr lang="ru-RU" sz="6400" b="1" i="1" dirty="0"/>
          </a:p>
          <a:p>
            <a:pPr marL="45720" indent="0">
              <a:buNone/>
            </a:pPr>
            <a:r>
              <a:rPr lang="ru-RU" sz="6400" b="1" i="1" dirty="0" smtClean="0"/>
              <a:t>           </a:t>
            </a:r>
            <a:r>
              <a:rPr lang="ru-RU" sz="6400" b="1" i="1" dirty="0"/>
              <a:t>	Игры носят </a:t>
            </a:r>
            <a:r>
              <a:rPr lang="ru-RU" sz="6400" b="1" i="1" dirty="0" smtClean="0"/>
              <a:t>не </a:t>
            </a:r>
            <a:r>
              <a:rPr lang="ru-RU" sz="6400" b="1" i="1" dirty="0"/>
              <a:t>спонтанный характер, а представляют собой систему, выстроенную в соответствии с содержанием категорий и ценностей воспитательной программы;</a:t>
            </a:r>
          </a:p>
          <a:p>
            <a:pPr marL="45720" indent="0">
              <a:buNone/>
            </a:pPr>
            <a:r>
              <a:rPr lang="ru-RU" sz="6400" b="1" i="1" dirty="0"/>
              <a:t>-	Во время организации игровой деятельности исключаются </a:t>
            </a:r>
            <a:r>
              <a:rPr lang="ru-RU" sz="6400" b="1" i="1" dirty="0" err="1"/>
              <a:t>соревновательность</a:t>
            </a:r>
            <a:r>
              <a:rPr lang="ru-RU" sz="6400" b="1" i="1" dirty="0"/>
              <a:t> и конкуренция;</a:t>
            </a:r>
          </a:p>
          <a:p>
            <a:pPr marL="45720" indent="0">
              <a:buNone/>
            </a:pPr>
            <a:r>
              <a:rPr lang="ru-RU" sz="6400" b="1" i="1" dirty="0"/>
              <a:t> </a:t>
            </a:r>
            <a:r>
              <a:rPr lang="ru-RU" sz="6400" b="1" i="1" dirty="0" smtClean="0"/>
              <a:t>            Содержанием </a:t>
            </a:r>
            <a:r>
              <a:rPr lang="ru-RU" sz="6400" b="1" i="1" dirty="0"/>
              <a:t>используемых на занятиях и в свободное время игр (настольно-печатных, конструктивных, пальчиковых, словесных, сюжетно-ролевых и др.) является только позитивный опыт. (Это было одним из главных требований к их отбору.</a:t>
            </a:r>
          </a:p>
          <a:p>
            <a:pPr marL="45720" indent="0">
              <a:buNone/>
            </a:pPr>
            <a:r>
              <a:rPr lang="ru-RU" sz="6400" b="1" i="1" dirty="0" smtClean="0"/>
              <a:t>            Педагогическое </a:t>
            </a:r>
            <a:r>
              <a:rPr lang="ru-RU" sz="6400" b="1" i="1" dirty="0"/>
              <a:t>руководство детскими играми призвано повысить их эффективность и усилить воспитательный и развивающий потенциал.</a:t>
            </a:r>
          </a:p>
          <a:p>
            <a:endParaRPr lang="ru-RU" sz="6400" b="1" i="1" dirty="0"/>
          </a:p>
          <a:p>
            <a:pPr marL="45720" indent="0">
              <a:buNone/>
            </a:pPr>
            <a:r>
              <a:rPr lang="ru-RU" sz="6400" b="1" i="1" dirty="0" smtClean="0"/>
              <a:t>             Использование </a:t>
            </a:r>
            <a:r>
              <a:rPr lang="ru-RU" sz="6400" b="1" i="1" dirty="0"/>
              <a:t>на занятиях игр позволяет актуализировать имеющийся у детей опыт, способствует прочувствованному восприятию вновь приобретаемого опыта, обеспечивает развития эмоциональной сферы дошкольников</a:t>
            </a:r>
          </a:p>
        </p:txBody>
      </p:sp>
    </p:spTree>
    <p:extLst>
      <p:ext uri="{BB962C8B-B14F-4D97-AF65-F5344CB8AC3E}">
        <p14:creationId xmlns:p14="http://schemas.microsoft.com/office/powerpoint/2010/main" val="8941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0"/>
            <a:ext cx="7101410" cy="115212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sz="1600" b="1" i="1" dirty="0" smtClean="0"/>
              <a:t>Игровая деятельность как средство реализаций программы  «Истоки» и « Воспитаний на социокультурном опыте»             </a:t>
            </a:r>
          </a:p>
          <a:p>
            <a:pPr marL="45720" indent="0">
              <a:buNone/>
            </a:pPr>
            <a:r>
              <a:rPr lang="ru-RU" sz="1600" b="1" i="1" dirty="0" smtClean="0"/>
              <a:t>(игры рекомендуемые про подготовке к занятию)</a:t>
            </a:r>
          </a:p>
          <a:p>
            <a:pPr marL="45720" indent="0">
              <a:buNone/>
            </a:pPr>
            <a:r>
              <a:rPr lang="ru-RU" sz="1600" b="1" i="1" dirty="0" smtClean="0"/>
              <a:t>                                                         первый год развития 3-4 лет</a:t>
            </a:r>
            <a:endParaRPr lang="ru-RU" sz="1600" b="1" i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51190678"/>
              </p:ext>
            </p:extLst>
          </p:nvPr>
        </p:nvGraphicFramePr>
        <p:xfrm>
          <a:off x="30604" y="1228779"/>
          <a:ext cx="9004336" cy="562922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21836"/>
                <a:gridCol w="2349158"/>
                <a:gridCol w="1243672"/>
                <a:gridCol w="1865508"/>
                <a:gridCol w="2924162"/>
              </a:tblGrid>
              <a:tr h="40004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kern="0" dirty="0">
                          <a:effectLst/>
                        </a:rPr>
                        <a:t>Тема занятия</a:t>
                      </a:r>
                      <a:endParaRPr lang="ru-RU" sz="1200" b="1" i="0" kern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Цели и задачи игровой деятельности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kern="0">
                          <a:effectLst/>
                        </a:rPr>
                        <a:t>Название игры</a:t>
                      </a:r>
                      <a:endParaRPr lang="ru-RU" sz="1200" b="1" i="0" ker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Вид игры (включая подвиды)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kern="0" dirty="0">
                          <a:effectLst/>
                        </a:rPr>
                        <a:t>Содержание игры</a:t>
                      </a:r>
                      <a:endParaRPr lang="ru-RU" sz="1200" b="1" i="0" kern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0">
                          <a:effectLst/>
                        </a:rPr>
                        <a:t> </a:t>
                      </a:r>
                      <a:endParaRPr lang="ru-RU" sz="1200" b="1" i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0">
                          <a:effectLst/>
                        </a:rPr>
                        <a:t> 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0">
                          <a:effectLst/>
                        </a:rPr>
                        <a:t> 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0">
                          <a:effectLst/>
                        </a:rPr>
                        <a:t> 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200" b="1" i="0">
                          <a:effectLst/>
                        </a:rPr>
                        <a:t> 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44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</a:rPr>
                        <a:t>Занятие № 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</a:rPr>
                        <a:t>«Любимое имя»</a:t>
                      </a:r>
                      <a:endParaRPr lang="ru-RU" sz="1200" b="1" i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b="1" i="0" dirty="0">
                          <a:effectLst/>
                        </a:rPr>
                        <a:t>Подготовить детей к первоначальному освоению социокультурной категории «Имя»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b="1" i="0" dirty="0">
                          <a:effectLst/>
                        </a:rPr>
                        <a:t>Развивать чувство </a:t>
                      </a:r>
                      <a:r>
                        <a:rPr lang="ru-RU" sz="1200" b="1" i="0" dirty="0" err="1">
                          <a:effectLst/>
                        </a:rPr>
                        <a:t>самоценности</a:t>
                      </a:r>
                      <a:r>
                        <a:rPr lang="ru-RU" sz="1200" b="1" i="0" dirty="0">
                          <a:effectLst/>
                        </a:rPr>
                        <a:t> каждого ребенка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b="1" i="0" dirty="0">
                          <a:effectLst/>
                        </a:rPr>
                        <a:t>Создавать условия для возникновения и развития сюжетно-ролевой игры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b="1" i="0" dirty="0">
                          <a:effectLst/>
                        </a:rPr>
                        <a:t>Развивать умение взаимодействовать с партнерами по игре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b="1" i="0" dirty="0">
                          <a:effectLst/>
                        </a:rPr>
                        <a:t>Формировать отношение ребенка к себе: развивать и укреплять уверенность, активность, инициативность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200" b="1" i="0" dirty="0">
                          <a:effectLst/>
                        </a:rPr>
                        <a:t>Развивать остроту слухового восприятия</a:t>
                      </a:r>
                      <a:endParaRPr lang="ru-RU" sz="1200" b="1" i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«Кто позвал?»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Народная игра с движениями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Угадывание по голосу имени своего сверстника и ласковое его называние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0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Текст песни «Кто у нас хороший?» 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Народная игра с пением /первые два куплета/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Выполнение движений в соответствии с текстом песни. Включение в текст имен своих сверстников, употребление ласковых форм обращения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«Назови свое имя»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Речевая игра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Называние своего имени новой игрушке, игровому  персонажу 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0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«Сапожки скачут по дорожке»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Музыкальная игра  с движениями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Выполнение движений в соответствии с текстом песни «Сапожки скачут по дорожке» /муз. А.Филиппенко, слова Т.Волгиной/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«Семья»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Сюжетно-дидактическая, сюжетно-ролевая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Называние своего имени сверстнику, взрослому, игрушке в процессе игровой деятельности.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1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</a:rPr>
                        <a:t>«Катя, Катя, </a:t>
                      </a:r>
                      <a:r>
                        <a:rPr lang="ru-RU" sz="1200" b="1" i="0" dirty="0" err="1">
                          <a:effectLst/>
                        </a:rPr>
                        <a:t>маленька</a:t>
                      </a:r>
                      <a:r>
                        <a:rPr lang="ru-RU" sz="1200" b="1" i="0" dirty="0">
                          <a:effectLst/>
                        </a:rPr>
                        <a:t>…», «Наша Машенька в дому…», «Наша Маша </a:t>
                      </a:r>
                      <a:r>
                        <a:rPr lang="ru-RU" sz="1200" b="1" i="0" dirty="0" err="1">
                          <a:effectLst/>
                        </a:rPr>
                        <a:t>маленька</a:t>
                      </a:r>
                      <a:r>
                        <a:rPr lang="ru-RU" sz="1200" b="1" i="0" dirty="0">
                          <a:effectLst/>
                        </a:rPr>
                        <a:t>…», «А, Ванюша, попляши» и др.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effectLst/>
                        </a:rPr>
                        <a:t> </a:t>
                      </a:r>
                      <a:endParaRPr lang="ru-RU" sz="1200" b="1" i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>
                          <a:effectLst/>
                        </a:rPr>
                        <a:t>Игры-инсценировки</a:t>
                      </a:r>
                      <a:endParaRPr lang="ru-RU" sz="1200" b="1" i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 err="1">
                          <a:effectLst/>
                        </a:rPr>
                        <a:t>Инсценирование</a:t>
                      </a:r>
                      <a:r>
                        <a:rPr lang="ru-RU" sz="1200" b="1" i="0" dirty="0">
                          <a:effectLst/>
                        </a:rPr>
                        <a:t> песенок, </a:t>
                      </a:r>
                      <a:r>
                        <a:rPr lang="ru-RU" sz="1200" b="1" i="0" dirty="0" err="1">
                          <a:effectLst/>
                        </a:rPr>
                        <a:t>потешек</a:t>
                      </a:r>
                      <a:r>
                        <a:rPr lang="ru-RU" sz="1200" b="1" i="0" dirty="0">
                          <a:effectLst/>
                        </a:rPr>
                        <a:t>, где присутствуют имена детей, включая в  тексты имена детей своей группы.</a:t>
                      </a:r>
                      <a:endParaRPr lang="ru-RU" sz="1200" b="1" i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8915" marR="189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2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0929078"/>
              </p:ext>
            </p:extLst>
          </p:nvPr>
        </p:nvGraphicFramePr>
        <p:xfrm>
          <a:off x="107503" y="116631"/>
          <a:ext cx="8784976" cy="613537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76705"/>
                <a:gridCol w="2043018"/>
                <a:gridCol w="1504196"/>
                <a:gridCol w="1696532"/>
                <a:gridCol w="3064525"/>
              </a:tblGrid>
              <a:tr h="369042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1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16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№ 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«Доброе слово»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b="1" i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Подготовить </a:t>
                      </a: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детей к первоначальному знакомству с социокультурной категорией «Доброе слово»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Формировать способность вступать в ролевое общение с партнером по игре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умение выражать благодарность  людям, животным и т.д.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способность сочувствовать, сопереживать, сострадать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*«Доброе слово гостям»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Игра-упражнение, игра-инсценировка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Выражение добрых чувств к пришедшим в гости к детям игровым персонажам /коровушке, бычку, лошадке, курочке/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 нам гости пришли», /муз. А.Александрова,  сл.М.Ивенсен/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«Игра-инсценировка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движений в соответствии с текстом  песни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«Напоим куклу чаем»,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«День рождения куклы»,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«Кукла заболела»</a:t>
                      </a:r>
                      <a:endParaRPr lang="ru-RU" sz="16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Сюжетно-дидактические, сюжетно-ролевые</a:t>
                      </a:r>
                      <a:endParaRPr lang="ru-RU" sz="16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соответствующих игровых действий с куклой как под руководством воспитателя, так и самостоятельно 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«Ладушки-оладушки» </a:t>
                      </a:r>
                      <a:endParaRPr lang="ru-RU" sz="16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Игра-инсценировка</a:t>
                      </a:r>
                      <a:endParaRPr lang="ru-RU" sz="16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Инсценирование</a:t>
                      </a: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песенок, </a:t>
                      </a:r>
                      <a:r>
                        <a:rPr lang="ru-RU" sz="16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потешек</a:t>
                      </a: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попевок</a:t>
                      </a:r>
                      <a:r>
                        <a:rPr lang="ru-RU" sz="16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содержащих слова благодарности старшим </a:t>
                      </a:r>
                      <a:endParaRPr lang="ru-RU" sz="16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9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95409367"/>
              </p:ext>
            </p:extLst>
          </p:nvPr>
        </p:nvGraphicFramePr>
        <p:xfrm>
          <a:off x="179512" y="332656"/>
          <a:ext cx="8784978" cy="613885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20081"/>
                <a:gridCol w="2391609"/>
                <a:gridCol w="912230"/>
                <a:gridCol w="2380529"/>
                <a:gridCol w="2380529"/>
              </a:tblGrid>
              <a:tr h="227365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82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Занятие №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«Ласковая песня»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Подготовить детей к первоначальному освоению социокультурной категории «Песня»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способность детей вступать в ролевое общение с партнером по игре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Развивать способность детей открыто и искренне выражать свои чувства в процессе игровой деятельности</a:t>
                      </a:r>
                    </a:p>
                    <a:p>
                      <a:pPr marL="0" lvl="0" indent="0" algn="ctr"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228600" algn="l"/>
                        </a:tabLs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Формировать самостоятельную игру путем организации предметно-игровой среды и активизирующего общения взрослых и детей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«Уложим куклу спать»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Сюжетно-дидактическая, сюжетно-ролевая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Знакомство детей с колыбелькой и колыбельной песней в процессе активизирующего общения с куклой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«Вот и люди спят»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Игра-инсценировка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 детьми в соответствии с текстом стихотворения «Вот и люди спят»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8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«Серенькая кошечка» 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Игра-инсценировка с пением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 в соответствии с текстом песни «Серенькая кошечка» /муз. В.Витлиной, сл. Н. Найденовой/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0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Прогулка с куклами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Игра-инсценировка с пением</a:t>
                      </a:r>
                      <a:endParaRPr lang="ru-RU" sz="1400" b="1" i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игровых действий в соответствии с характером музыки (колыбельная, маршевая, плясовая) «Прогулка с куклами» /муз. </a:t>
                      </a:r>
                      <a:r>
                        <a:rPr lang="ru-RU" sz="1400" b="1" i="1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Т.Ломовой</a:t>
                      </a:r>
                      <a:r>
                        <a:rPr lang="ru-RU" sz="1400" b="1" i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endParaRPr lang="ru-RU" sz="1400" b="1" i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163" marR="361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2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804</TotalTime>
  <Words>4572</Words>
  <Application>Microsoft Office PowerPoint</Application>
  <PresentationFormat>Экран (4:3)</PresentationFormat>
  <Paragraphs>726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Воздушный поток</vt:lpstr>
      <vt:lpstr>Игровая деятельность </vt:lpstr>
      <vt:lpstr> </vt:lpstr>
      <vt:lpstr> 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  <vt:lpstr>      </vt:lpstr>
      <vt:lpstr> </vt:lpstr>
      <vt:lpstr> </vt:lpstr>
      <vt:lpstr> </vt:lpstr>
      <vt:lpstr>  </vt:lpstr>
      <vt:lpstr> </vt:lpstr>
      <vt:lpstr>  </vt:lpstr>
      <vt:lpstr> </vt:lpstr>
      <vt:lpstr> </vt:lpstr>
      <vt:lpstr> 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Игровая деятельность</dc:title>
  <dc:creator>User</dc:creator>
  <cp:lastModifiedBy>User</cp:lastModifiedBy>
  <cp:revision>36</cp:revision>
  <dcterms:created xsi:type="dcterms:W3CDTF">2017-10-31T12:15:15Z</dcterms:created>
  <dcterms:modified xsi:type="dcterms:W3CDTF">2017-11-02T08:15:59Z</dcterms:modified>
</cp:coreProperties>
</file>