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5" r:id="rId5"/>
    <p:sldId id="286" r:id="rId6"/>
    <p:sldId id="263" r:id="rId7"/>
    <p:sldId id="257" r:id="rId8"/>
    <p:sldId id="262" r:id="rId9"/>
    <p:sldId id="258" r:id="rId10"/>
    <p:sldId id="259" r:id="rId11"/>
    <p:sldId id="277" r:id="rId12"/>
    <p:sldId id="282" r:id="rId13"/>
    <p:sldId id="260" r:id="rId14"/>
    <p:sldId id="261" r:id="rId15"/>
    <p:sldId id="268" r:id="rId16"/>
    <p:sldId id="266" r:id="rId17"/>
    <p:sldId id="269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8715436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Реализация региональной программы по гражданско-патриотическому воспитанию детей дошкольного возраста в Республике Крым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«Крымский веночек».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Создание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РППС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теме недели. 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0"/>
            <a:ext cx="85725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Познавательное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направление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КРИППО МАРТ\фото зоопарк\DSC01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4"/>
            <a:ext cx="407193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КРИППО МАРТ\фото зоопарк\DSC01915.JPG"/>
          <p:cNvPicPr/>
          <p:nvPr/>
        </p:nvPicPr>
        <p:blipFill>
          <a:blip r:embed="rId4" cstate="print"/>
          <a:srcRect r="9492" b="2885"/>
          <a:stretch>
            <a:fillRect/>
          </a:stretch>
        </p:blipFill>
        <p:spPr bwMode="auto">
          <a:xfrm>
            <a:off x="6786578" y="785794"/>
            <a:ext cx="2143140" cy="18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43372" y="1928802"/>
            <a:ext cx="3714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Расширить знания</a:t>
            </a:r>
          </a:p>
          <a:p>
            <a:pPr marL="342900" indent="-3429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детей о животном мире;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Познакомить дошкольников с профессиями «зоолог», «ветеринар»;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3) Воспитывать уважительное отношение к людям разных профессий;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4) Прививать любовь к животному миру.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5607" name="Picture 7" descr="D:\System\Desktop\игры\20170324_184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785794"/>
            <a:ext cx="2828836" cy="2121627"/>
          </a:xfrm>
          <a:prstGeom prst="rect">
            <a:avLst/>
          </a:prstGeom>
          <a:noFill/>
        </p:spPr>
      </p:pic>
      <p:pic>
        <p:nvPicPr>
          <p:cNvPr id="7" name="Picture 6" descr="Картинки по запросу картинка анимация человеч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</p:spPr>
      </p:pic>
      <p:pic>
        <p:nvPicPr>
          <p:cNvPr id="25608" name="Picture 8" descr="D:\System\Desktop\игры\20170324_1747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6" y="4500570"/>
            <a:ext cx="2714644" cy="1928827"/>
          </a:xfrm>
          <a:prstGeom prst="rect">
            <a:avLst/>
          </a:prstGeom>
          <a:noFill/>
        </p:spPr>
      </p:pic>
      <p:pic>
        <p:nvPicPr>
          <p:cNvPr id="25609" name="Picture 9" descr="D:\System\Desktop\игры\20170324_174757.jpg"/>
          <p:cNvPicPr>
            <a:picLocks noChangeAspect="1" noChangeArrowheads="1"/>
          </p:cNvPicPr>
          <p:nvPr/>
        </p:nvPicPr>
        <p:blipFill>
          <a:blip r:embed="rId6" cstate="print"/>
          <a:srcRect l="6215" r="7421" b="12120"/>
          <a:stretch>
            <a:fillRect/>
          </a:stretch>
        </p:blipFill>
        <p:spPr bwMode="auto">
          <a:xfrm>
            <a:off x="4786314" y="214290"/>
            <a:ext cx="2621036" cy="2000264"/>
          </a:xfrm>
          <a:prstGeom prst="rect">
            <a:avLst/>
          </a:prstGeom>
          <a:noFill/>
        </p:spPr>
      </p:pic>
      <p:pic>
        <p:nvPicPr>
          <p:cNvPr id="25610" name="Picture 10" descr="D:\System\Desktop\игры\20170324_175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285992"/>
            <a:ext cx="2643206" cy="19073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42844" y="2928934"/>
            <a:ext cx="5339031" cy="1077218"/>
          </a:xfrm>
          <a:prstGeom prst="rect">
            <a:avLst/>
          </a:prstGeom>
          <a:noFill/>
          <a:ln>
            <a:solidFill>
              <a:srgbClr val="FFF2E5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Закреплять у детей умение устанавливать соотношение между несколькими предметами 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величине (от большего к меньшему).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4000504"/>
            <a:ext cx="6000760" cy="1323439"/>
          </a:xfrm>
          <a:prstGeom prst="rect">
            <a:avLst/>
          </a:prstGeom>
          <a:ln>
            <a:solidFill>
              <a:srgbClr val="FFF2E5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СРЕДНИЙ ДОШКОЛЬНЫЙ ВОЗРАСТ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Совершенствовать навыки классификации объектов окружающей действительности с учетом среды обитания. Учить целенаправленно использовать дидактический материал  с целью удовлетворения познавательного интереса каждого воспитанника.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5429264"/>
            <a:ext cx="6286544" cy="1323439"/>
          </a:xfrm>
          <a:prstGeom prst="rect">
            <a:avLst/>
          </a:prstGeom>
          <a:ln>
            <a:solidFill>
              <a:srgbClr val="FFF2E5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Совершенствовать умения самостоятельно систематизировать и обобщать информацию о конкретном объекте  представленном в дидактическом пособии, в процессе поисковой, творческой, логической деятельности.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D:\System\Desktop\игры\20170324_1806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71546"/>
            <a:ext cx="4781475" cy="3586106"/>
          </a:xfrm>
          <a:prstGeom prst="rect">
            <a:avLst/>
          </a:prstGeom>
          <a:noFill/>
        </p:spPr>
      </p:pic>
      <p:pic>
        <p:nvPicPr>
          <p:cNvPr id="5" name="Picture 6" descr="Картинки по запросу картинка анимация человеч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0" cy="160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психических процессов: память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воображение, внимание, восприятие, логическое и творческое мышление, речь.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Совершенствование умения получать готовый объект с использованием частей из геометрических фигур и неправильных форм.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Картинки по запросу цель игры нетающие льдин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643182"/>
            <a:ext cx="2426550" cy="2466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endParaRPr lang="ru-RU" sz="1000" b="1" dirty="0" smtClean="0"/>
          </a:p>
          <a:p>
            <a:pPr>
              <a:buNone/>
            </a:pPr>
            <a:r>
              <a:rPr lang="ru-RU" b="1" dirty="0" smtClean="0"/>
              <a:t>УГОЛОК СВОБОДНОЙ САМОСТОЯТЕЛЬНОЙ ДЕЯТЕЛЬНОСТИ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0"/>
            <a:ext cx="812703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Художественно-эстетическое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направление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КРИППО МАРТ\фото зоопарк\DSC019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34442">
            <a:off x="6329221" y="3711757"/>
            <a:ext cx="3286148" cy="26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РИППО МАРТ\фото зоопарк\DSC019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18674">
            <a:off x="-293508" y="3128269"/>
            <a:ext cx="4082836" cy="30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КРИППО МАРТ\фото зоопарк\DSC01922.JPG"/>
          <p:cNvPicPr/>
          <p:nvPr/>
        </p:nvPicPr>
        <p:blipFill>
          <a:blip r:embed="rId5" cstate="print"/>
          <a:srcRect t="15099" r="-77"/>
          <a:stretch>
            <a:fillRect/>
          </a:stretch>
        </p:blipFill>
        <p:spPr bwMode="auto">
          <a:xfrm>
            <a:off x="5643570" y="1857364"/>
            <a:ext cx="328614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otvet.imgsmail.ru/download/6abc1f98e2b3098a7ab1957fbf208646_i-18568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4141466"/>
            <a:ext cx="3429024" cy="271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357554" y="2571744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Развивать творческое воображение;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Поддерживать самостоятельность, инициативность в процессе творческой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Подвижные игры:</a:t>
            </a:r>
            <a:r>
              <a:rPr lang="ru-RU" i="1" dirty="0" smtClean="0"/>
              <a:t> </a:t>
            </a:r>
            <a:r>
              <a:rPr lang="ru-RU" dirty="0" smtClean="0"/>
              <a:t>«Хитрая лиса», «У медведя во бору», «Мышеловка», «Бездомный заяц», «Лиса и зайцы», «Медведь и пчелы», «Черепаха-путешественница».</a:t>
            </a:r>
            <a:br>
              <a:rPr lang="ru-RU" dirty="0" smtClean="0"/>
            </a:br>
            <a:r>
              <a:rPr lang="ru-RU" b="1" i="1" dirty="0" smtClean="0"/>
              <a:t>Пальчиковые игры:</a:t>
            </a:r>
            <a:r>
              <a:rPr lang="ru-RU" dirty="0" smtClean="0"/>
              <a:t> «Мы делили апельсин», «Сидит белка на тележке», «В зоопарке мы бродили», «В зоопарке стоит слон»</a:t>
            </a:r>
            <a:br>
              <a:rPr lang="ru-RU" dirty="0" smtClean="0"/>
            </a:br>
            <a:r>
              <a:rPr lang="ru-RU" b="1" i="1" dirty="0" smtClean="0"/>
              <a:t>Гимнастика с массажным мячом:</a:t>
            </a:r>
            <a:r>
              <a:rPr lang="ru-RU" dirty="0" smtClean="0"/>
              <a:t> «Ёжик» («Мы нашли колючий шарик…»)</a:t>
            </a:r>
            <a:br>
              <a:rPr lang="ru-RU" dirty="0" smtClean="0"/>
            </a:br>
            <a:r>
              <a:rPr lang="ru-RU" b="1" i="1" dirty="0" smtClean="0"/>
              <a:t>Дыхательная гимнастика:</a:t>
            </a:r>
            <a:r>
              <a:rPr lang="ru-RU" dirty="0" smtClean="0"/>
              <a:t> «Любопытный ёжик», «Медвежонок»</a:t>
            </a:r>
            <a:br>
              <a:rPr lang="ru-RU" dirty="0" smtClean="0"/>
            </a:br>
            <a:r>
              <a:rPr lang="ru-RU" b="1" i="1" dirty="0" smtClean="0"/>
              <a:t>Комплекс гимнастики после сна:</a:t>
            </a:r>
            <a:r>
              <a:rPr lang="ru-RU" dirty="0" smtClean="0"/>
              <a:t> «Веселый зоопарк»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28604"/>
            <a:ext cx="820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Физическое направление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недели: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«Черное море»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esktop\КРИППО МАРТ\фото море\DSC00357.JPG"/>
          <p:cNvPicPr/>
          <p:nvPr/>
        </p:nvPicPr>
        <p:blipFill>
          <a:blip r:embed="rId3" cstate="print"/>
          <a:srcRect r="44721"/>
          <a:stretch>
            <a:fillRect/>
          </a:stretch>
        </p:blipFill>
        <p:spPr bwMode="auto">
          <a:xfrm rot="21199980">
            <a:off x="378796" y="1067869"/>
            <a:ext cx="2571736" cy="2983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РИППО МАРТ\фото море\DSC00358.JPG"/>
          <p:cNvPicPr/>
          <p:nvPr/>
        </p:nvPicPr>
        <p:blipFill>
          <a:blip r:embed="rId4" cstate="print"/>
          <a:srcRect t="8034" r="57486"/>
          <a:stretch>
            <a:fillRect/>
          </a:stretch>
        </p:blipFill>
        <p:spPr bwMode="auto">
          <a:xfrm rot="570003">
            <a:off x="6050502" y="4209768"/>
            <a:ext cx="200026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USER\Desktop\КРИППО МАРТ\фото море\DSC01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643050"/>
            <a:ext cx="3500462" cy="2625347"/>
          </a:xfrm>
          <a:prstGeom prst="rect">
            <a:avLst/>
          </a:prstGeom>
          <a:noFill/>
        </p:spPr>
      </p:pic>
      <p:pic>
        <p:nvPicPr>
          <p:cNvPr id="9" name="Рисунок 8" descr="C:\Users\USER\Desktop\КРИППО МАРТ\фото море\DSC00357.JPG"/>
          <p:cNvPicPr/>
          <p:nvPr/>
        </p:nvPicPr>
        <p:blipFill>
          <a:blip r:embed="rId3" cstate="print"/>
          <a:srcRect l="55279" t="2394"/>
          <a:stretch>
            <a:fillRect/>
          </a:stretch>
        </p:blipFill>
        <p:spPr bwMode="auto">
          <a:xfrm rot="502861">
            <a:off x="6862305" y="1136182"/>
            <a:ext cx="2080557" cy="291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КРИППО МАРТ\фото море\DSC00358.JPG"/>
          <p:cNvPicPr/>
          <p:nvPr/>
        </p:nvPicPr>
        <p:blipFill>
          <a:blip r:embed="rId4" cstate="print"/>
          <a:srcRect l="33404" t="5406"/>
          <a:stretch>
            <a:fillRect/>
          </a:stretch>
        </p:blipFill>
        <p:spPr bwMode="auto">
          <a:xfrm rot="20951465">
            <a:off x="1284887" y="4271495"/>
            <a:ext cx="3133347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 –коммуникативное</a:t>
            </a:r>
            <a:b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направление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Сюжетно-ролевые игры «Моряки», «Путешествие на корабле»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драматизация «Русалочка»,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«Сказка о золотой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рыбке»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dou10.edusite.ru/images/p60_pb2600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357562"/>
            <a:ext cx="4267200" cy="320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Речевое направление </a:t>
            </a:r>
            <a:endParaRPr lang="ru-RU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Цель: познакомить детей с изображением морских обитателей в литературных произведениях.</a:t>
            </a:r>
            <a:br>
              <a:rPr lang="ru-RU" dirty="0" smtClean="0"/>
            </a:br>
            <a:r>
              <a:rPr lang="ru-RU" dirty="0" smtClean="0"/>
              <a:t>Г. Косова «Азбука подводного мира», </a:t>
            </a:r>
            <a:br>
              <a:rPr lang="ru-RU" dirty="0" smtClean="0"/>
            </a:br>
            <a:r>
              <a:rPr lang="ru-RU" dirty="0" smtClean="0"/>
              <a:t>С. </a:t>
            </a:r>
            <a:r>
              <a:rPr lang="ru-RU" dirty="0" err="1" smtClean="0"/>
              <a:t>Сахарнов</a:t>
            </a:r>
            <a:r>
              <a:rPr lang="ru-RU" dirty="0" smtClean="0"/>
              <a:t> «Кто в море живёт?», </a:t>
            </a:r>
            <a:br>
              <a:rPr lang="ru-RU" dirty="0" smtClean="0"/>
            </a:br>
            <a:r>
              <a:rPr lang="ru-RU" dirty="0" smtClean="0"/>
              <a:t>А.С.Пушкин «Сказка о рыбаке и рыбке»,</a:t>
            </a:r>
            <a:br>
              <a:rPr lang="ru-RU" dirty="0" smtClean="0"/>
            </a:br>
            <a:r>
              <a:rPr lang="ru-RU" dirty="0" smtClean="0"/>
              <a:t>А.С. Пушкин «Сказка о царе </a:t>
            </a:r>
            <a:r>
              <a:rPr lang="ru-RU" dirty="0" err="1" smtClean="0"/>
              <a:t>Салтане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Г.Х.Андерсен «Русалочка»</a:t>
            </a:r>
            <a:br>
              <a:rPr lang="ru-RU" dirty="0" smtClean="0"/>
            </a:br>
            <a:r>
              <a:rPr lang="ru-RU" dirty="0" smtClean="0"/>
              <a:t>П. П. Ершов «Конек – Горбунок» </a:t>
            </a:r>
            <a:br>
              <a:rPr lang="ru-RU" dirty="0" smtClean="0"/>
            </a:br>
            <a:r>
              <a:rPr lang="ru-RU" dirty="0" smtClean="0"/>
              <a:t>М. </a:t>
            </a:r>
            <a:r>
              <a:rPr lang="ru-RU" dirty="0" err="1" smtClean="0"/>
              <a:t>Чубученко</a:t>
            </a:r>
            <a:r>
              <a:rPr lang="ru-RU" dirty="0" smtClean="0"/>
              <a:t> «Морские сказки».</a:t>
            </a:r>
            <a:endParaRPr lang="ru-RU" dirty="0"/>
          </a:p>
        </p:txBody>
      </p:sp>
      <p:pic>
        <p:nvPicPr>
          <p:cNvPr id="5" name="Рисунок 4" descr="C:\Users\USER\Desktop\КРИППО МАРТ\фото море\DSC09653.JPG"/>
          <p:cNvPicPr/>
          <p:nvPr/>
        </p:nvPicPr>
        <p:blipFill>
          <a:blip r:embed="rId3" cstate="print"/>
          <a:srcRect l="5296" r="9472" b="2609"/>
          <a:stretch>
            <a:fillRect/>
          </a:stretch>
        </p:blipFill>
        <p:spPr bwMode="auto">
          <a:xfrm>
            <a:off x="5072066" y="1214422"/>
            <a:ext cx="3358245" cy="2329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esktop\КРИППО МАРТ\фото море\20180220_110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786190"/>
            <a:ext cx="3714776" cy="242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КРИППО МАРТ\9\20180306_112337 (1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929664">
            <a:off x="313763" y="1875017"/>
            <a:ext cx="3108897" cy="2036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Познавательное направление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представления детей о море, его обитателях, их строении и способах защиты от врагов; поощрять стремление задавать познавательные вопросы; воспитывать любовь к природе, бережное отношение.</a:t>
            </a:r>
            <a:endParaRPr lang="ru-RU" dirty="0"/>
          </a:p>
        </p:txBody>
      </p:sp>
      <p:pic>
        <p:nvPicPr>
          <p:cNvPr id="5" name="Рисунок 4" descr="C:\Users\USER\Desktop\КРИППО МАРТ\9\20180220_110931.jpg"/>
          <p:cNvPicPr/>
          <p:nvPr/>
        </p:nvPicPr>
        <p:blipFill>
          <a:blip r:embed="rId3" cstate="print"/>
          <a:srcRect l="2835" t="20739" r="-1195" b="6124"/>
          <a:stretch>
            <a:fillRect/>
          </a:stretch>
        </p:blipFill>
        <p:spPr bwMode="auto">
          <a:xfrm rot="5400000">
            <a:off x="1421781" y="3864575"/>
            <a:ext cx="3258085" cy="210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КРИППО МАРТ\фото море\DSC003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1509">
            <a:off x="4730993" y="3665231"/>
            <a:ext cx="3737653" cy="210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121442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КРИППО МАРТ\фото море\DSC0178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7729">
            <a:off x="2853819" y="1736093"/>
            <a:ext cx="2027464" cy="152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КРИППО МАРТ\фото море\DSC0178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315901">
            <a:off x="488029" y="1795755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Художественно-эстетическое  направление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esktop\КРИППО МАРТ\9\20180216_105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786322"/>
            <a:ext cx="2928958" cy="190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КРИППО МАРТ\фото море\20180220_110834.jpg"/>
          <p:cNvPicPr/>
          <p:nvPr/>
        </p:nvPicPr>
        <p:blipFill>
          <a:blip r:embed="rId4" cstate="print"/>
          <a:srcRect l="16195" t="1600" r="16131"/>
          <a:stretch>
            <a:fillRect/>
          </a:stretch>
        </p:blipFill>
        <p:spPr bwMode="auto">
          <a:xfrm>
            <a:off x="428596" y="1000108"/>
            <a:ext cx="2143140" cy="197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КРИППО МАРТ\фото море\DSC003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81243">
            <a:off x="5812746" y="1686718"/>
            <a:ext cx="3479885" cy="19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КРИППО МАРТ\фото море\DSC00577.JPG"/>
          <p:cNvPicPr/>
          <p:nvPr/>
        </p:nvPicPr>
        <p:blipFill>
          <a:blip r:embed="rId6" cstate="print"/>
          <a:srcRect r="18065" b="3080"/>
          <a:stretch>
            <a:fillRect/>
          </a:stretch>
        </p:blipFill>
        <p:spPr bwMode="auto">
          <a:xfrm>
            <a:off x="714348" y="4929198"/>
            <a:ext cx="321471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КРИППО МАРТ\9\20180306_1123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2428868"/>
            <a:ext cx="40947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USER\Desktop\КРИППО МАРТ\9\20180306_11230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143116"/>
            <a:ext cx="5521515" cy="367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КРИППО МАРТ\9\20180306_11232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63740">
            <a:off x="478719" y="1950202"/>
            <a:ext cx="5068005" cy="337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00034" y="785794"/>
            <a:ext cx="757239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Простота детских игр обманчива,</a:t>
            </a:r>
            <a:r>
              <a:rPr lang="ru-RU" sz="4000" b="1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это явление все знают, но не все понимают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Monotype Corsiva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523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ea typeface="Times New Roman" pitchFamily="18" charset="0"/>
                <a:cs typeface="Calibri" pitchFamily="34" charset="0"/>
              </a:rPr>
              <a:t>П. Ф. Каптерев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  <p:pic>
        <p:nvPicPr>
          <p:cNvPr id="17415" name="Picture 7" descr="Картинки по запросу картинка  анимация кни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643182"/>
            <a:ext cx="4310050" cy="3939656"/>
          </a:xfrm>
          <a:prstGeom prst="rect">
            <a:avLst/>
          </a:prstGeom>
          <a:noFill/>
        </p:spPr>
      </p:pic>
      <p:pic>
        <p:nvPicPr>
          <p:cNvPr id="6" name="Picture 5" descr="Картинки по запросу игра дошкольн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380">
            <a:off x="5197786" y="3959592"/>
            <a:ext cx="1620655" cy="142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Физическое направление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  <a:p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развивать навыки бега, умение быстро реагировать на сигнал водящего.</a:t>
            </a:r>
          </a:p>
          <a:p>
            <a:pPr>
              <a:buNone/>
            </a:pPr>
            <a:r>
              <a:rPr lang="ru-RU" sz="4200" i="1" u="sng" dirty="0" smtClean="0">
                <a:latin typeface="Times New Roman" pitchFamily="18" charset="0"/>
                <a:cs typeface="Times New Roman" pitchFamily="18" charset="0"/>
              </a:rPr>
              <a:t>«Удочка»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: совершенствовать прыжки через скакалку, развивать ловкость, выносливость.</a:t>
            </a:r>
          </a:p>
          <a:p>
            <a:pPr>
              <a:buNone/>
            </a:pPr>
            <a:r>
              <a:rPr lang="ru-RU" sz="4200" i="1" u="sng" dirty="0" smtClean="0">
                <a:latin typeface="Times New Roman" pitchFamily="18" charset="0"/>
                <a:cs typeface="Times New Roman" pitchFamily="18" charset="0"/>
              </a:rPr>
              <a:t>Подвижная игра «Море волнуется раз…».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Дети изображают морские фигуры – корабль, краб, дельфин, пират, чайка и т.д.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«Рыбак и рыбки»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«Море волнуется»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«Рыбки и камушки»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«Водяной»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«Водолаз»</a:t>
            </a:r>
          </a:p>
          <a:p>
            <a:pPr>
              <a:buNone/>
            </a:pPr>
            <a:r>
              <a:rPr lang="ru-RU" sz="4200" u="sng" dirty="0" smtClean="0">
                <a:latin typeface="Times New Roman" pitchFamily="18" charset="0"/>
                <a:cs typeface="Times New Roman" pitchFamily="18" charset="0"/>
              </a:rPr>
              <a:t> Цель: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Формирование двигательных навыков, развитие воображения, внимания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Картинки по запросу картинка инновационные технологии в детском саду"/>
          <p:cNvPicPr>
            <a:picLocks noChangeAspect="1" noChangeArrowheads="1"/>
          </p:cNvPicPr>
          <p:nvPr/>
        </p:nvPicPr>
        <p:blipFill>
          <a:blip r:embed="rId3"/>
          <a:srcRect l="891" r="1128" b="2409"/>
          <a:stretch>
            <a:fillRect/>
          </a:stretch>
        </p:blipFill>
        <p:spPr bwMode="auto">
          <a:xfrm>
            <a:off x="208990" y="1928802"/>
            <a:ext cx="8731311" cy="42862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428604"/>
            <a:ext cx="80010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Новые </a:t>
            </a:r>
            <a:r>
              <a:rPr lang="ru-RU" sz="2800" b="1" dirty="0">
                <a:latin typeface="Monotype Corsiva" pitchFamily="66" charset="0"/>
              </a:rPr>
              <a:t>педагогические технологии гарантируют </a:t>
            </a:r>
            <a:r>
              <a:rPr lang="ru-RU" sz="2800" b="1" dirty="0" smtClean="0">
                <a:latin typeface="Monotype Corsiva" pitchFamily="66" charset="0"/>
              </a:rPr>
              <a:t>разноаспектные достижения дошкольников и </a:t>
            </a:r>
            <a:r>
              <a:rPr lang="ru-RU" sz="2800" b="1" dirty="0">
                <a:latin typeface="Monotype Corsiva" pitchFamily="66" charset="0"/>
              </a:rPr>
              <a:t>в дальнейшем </a:t>
            </a:r>
            <a:r>
              <a:rPr lang="ru-RU" sz="2800" b="1" dirty="0" smtClean="0">
                <a:latin typeface="Monotype Corsiva" pitchFamily="66" charset="0"/>
              </a:rPr>
              <a:t>их </a:t>
            </a:r>
            <a:r>
              <a:rPr lang="ru-RU" sz="2800" b="1" dirty="0">
                <a:latin typeface="Monotype Corsiva" pitchFamily="66" charset="0"/>
              </a:rPr>
              <a:t>успешное обучение в школе.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2357454" cy="24995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478632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Небольшие групповые помещения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3421553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2912030" cy="26431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857232"/>
            <a:ext cx="2143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Разноаспектность заявленных тем в рабочих программах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500306"/>
            <a:ext cx="2492922" cy="2643206"/>
          </a:xfrm>
          <a:prstGeom prst="rect">
            <a:avLst/>
          </a:prstGeom>
          <a:noFill/>
        </p:spPr>
      </p:pic>
      <p:pic>
        <p:nvPicPr>
          <p:cNvPr id="10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1" y="2714621"/>
            <a:ext cx="2428891" cy="257531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643702" y="3643314"/>
            <a:ext cx="1714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Реализация регионального компонента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3786190"/>
            <a:ext cx="1785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Большая 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наполняемость групп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14612" y="1571612"/>
            <a:ext cx="1285884" cy="1588"/>
          </a:xfrm>
          <a:prstGeom prst="straightConnector1">
            <a:avLst/>
          </a:prstGeom>
          <a:ln w="762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00364" y="2071678"/>
            <a:ext cx="3500462" cy="857256"/>
          </a:xfrm>
          <a:prstGeom prst="straightConnector1">
            <a:avLst/>
          </a:prstGeom>
          <a:ln w="76200">
            <a:solidFill>
              <a:srgbClr val="D4B42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143108" y="2786058"/>
            <a:ext cx="1357322" cy="928694"/>
          </a:xfrm>
          <a:prstGeom prst="straightConnector1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2844" y="1500174"/>
            <a:ext cx="1071570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14282" y="2143116"/>
            <a:ext cx="642942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>
            <a:off x="428596" y="3143248"/>
            <a:ext cx="1357322" cy="35719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USER\Desktop\КРИППО МАРТ\фото зоопарк\DSC01920.JPG"/>
          <p:cNvPicPr/>
          <p:nvPr/>
        </p:nvPicPr>
        <p:blipFill>
          <a:blip r:embed="rId3" cstate="print"/>
          <a:srcRect l="1379" t="2441" b="6187"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Users\USER\Desktop\DSC01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837082" cy="277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DSC096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11238">
            <a:off x="5810090" y="1800549"/>
            <a:ext cx="2743200" cy="199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DSC096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253776">
            <a:off x="5827780" y="4120255"/>
            <a:ext cx="2864317" cy="216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DSC0960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4071942"/>
            <a:ext cx="3500462" cy="239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14290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етодические разработки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теме недели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408049" y="428604"/>
            <a:ext cx="99600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недели: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Зоопарк «Сказка»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C:\Users\USER\Desktop\КРИППО МАРТ\фото зоопарк\DSC019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00306"/>
            <a:ext cx="7046159" cy="390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86389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 –коммуникативное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направление 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C:\Users\USER\Desktop\КРИППО МАРТ\фото зоопарк\DSC01916.JPG"/>
          <p:cNvPicPr/>
          <p:nvPr/>
        </p:nvPicPr>
        <p:blipFill>
          <a:blip r:embed="rId3" cstate="print"/>
          <a:srcRect t="24741" r="3470"/>
          <a:stretch>
            <a:fillRect/>
          </a:stretch>
        </p:blipFill>
        <p:spPr bwMode="auto">
          <a:xfrm>
            <a:off x="4714876" y="4643446"/>
            <a:ext cx="3643306" cy="19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КРИППО МАРТ\фото зоопарк\DSC01920.JPG"/>
          <p:cNvPicPr/>
          <p:nvPr/>
        </p:nvPicPr>
        <p:blipFill>
          <a:blip r:embed="rId4" cstate="print"/>
          <a:srcRect l="1379" t="2441" b="6187"/>
          <a:stretch>
            <a:fillRect/>
          </a:stretch>
        </p:blipFill>
        <p:spPr bwMode="auto">
          <a:xfrm>
            <a:off x="500034" y="1928802"/>
            <a:ext cx="4153359" cy="288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57884" y="1714488"/>
            <a:ext cx="2928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Закреплять знания детей о правилах поведения в зоопарке и в общественных местах;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Развивать способность совместно со сверстниками развивать игру.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21495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Трансформируемая площадка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Зоопарка «Сказка»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3.alldocs.net/uploads/ASA2017/07/03/ixJxR1CqwO/sl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USER\Desktop\КРИППО МАРТ\фото зоопарк\DSC018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00728">
            <a:off x="5550786" y="4052373"/>
            <a:ext cx="3079167" cy="269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КРИППО МАРТ\фото зоопарк\DSC01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35758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85720" y="135729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Книжный уголок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29322" y="328612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Пальчиковые 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357166"/>
            <a:ext cx="7051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ечевое направление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https://avatars.mds.yandex.net/get-pdb/51720/b7f6341a-d5c2-4dab-9112-1eed0874b706/s1200?webp=fals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643446"/>
            <a:ext cx="2755899" cy="194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57686" y="1357298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1) Развивать речь детей, обогащать словарный запас;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 Активизировать мыслительную деятельность;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3) Способствовать развитию читательского интерес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285</Words>
  <PresentationFormat>Экран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Тема недели:  «Черное море» </vt:lpstr>
      <vt:lpstr> Социально –коммуникативное  направление  </vt:lpstr>
      <vt:lpstr>Речевое направление </vt:lpstr>
      <vt:lpstr>Познавательное направление </vt:lpstr>
      <vt:lpstr>Художественно-эстетическое  направление </vt:lpstr>
      <vt:lpstr>Физическое направление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53</cp:revision>
  <dcterms:created xsi:type="dcterms:W3CDTF">2018-02-21T11:59:46Z</dcterms:created>
  <dcterms:modified xsi:type="dcterms:W3CDTF">2018-03-21T08:57:17Z</dcterms:modified>
</cp:coreProperties>
</file>