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2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6" r:id="rId18"/>
    <p:sldId id="277" r:id="rId19"/>
    <p:sldId id="273" r:id="rId20"/>
    <p:sldId id="274" r:id="rId21"/>
    <p:sldId id="275" r:id="rId2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8595" autoAdjust="0"/>
    <p:restoredTop sz="90143" autoAdjust="0"/>
  </p:normalViewPr>
  <p:slideViewPr>
    <p:cSldViewPr>
      <p:cViewPr varScale="1">
        <p:scale>
          <a:sx n="65" d="100"/>
          <a:sy n="65" d="100"/>
        </p:scale>
        <p:origin x="-1818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7008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plotArea>
      <c:layout/>
      <c:barChart>
        <c:barDir val="col"/>
        <c:grouping val="percentStacked"/>
        <c:dLbls/>
        <c:overlap val="100"/>
        <c:axId val="61565184"/>
        <c:axId val="61599744"/>
      </c:barChart>
      <c:catAx>
        <c:axId val="61565184"/>
        <c:scaling>
          <c:orientation val="minMax"/>
        </c:scaling>
        <c:axPos val="b"/>
        <c:tickLblPos val="nextTo"/>
        <c:crossAx val="61599744"/>
        <c:crosses val="autoZero"/>
        <c:auto val="1"/>
        <c:lblAlgn val="ctr"/>
        <c:lblOffset val="100"/>
      </c:catAx>
      <c:valAx>
        <c:axId val="61599744"/>
        <c:scaling>
          <c:orientation val="minMax"/>
        </c:scaling>
        <c:axPos val="l"/>
        <c:majorGridlines/>
        <c:numFmt formatCode="0%" sourceLinked="1"/>
        <c:tickLblPos val="nextTo"/>
        <c:crossAx val="61565184"/>
        <c:crosses val="autoZero"/>
        <c:crossBetween val="between"/>
      </c:valAx>
    </c:plotArea>
    <c:legend>
      <c:legendPos val="r"/>
      <c:layout/>
    </c:legend>
    <c:plotVisOnly val="1"/>
    <c:dispBlanksAs val="gap"/>
  </c:chart>
  <c:txPr>
    <a:bodyPr/>
    <a:lstStyle/>
    <a:p>
      <a:pPr>
        <a:defRPr sz="1800"/>
      </a:pPr>
      <a:endParaRPr lang="ru-RU"/>
    </a:p>
  </c:txPr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B322A9-A9BE-47D1-A54E-041FC07F2BDB}" type="datetimeFigureOut">
              <a:rPr lang="ru-RU" smtClean="0"/>
              <a:pPr/>
              <a:t>16.05.2012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C96EA4C-54C9-4337-8EDB-2E273C0CACC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843540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96EA4C-54C9-4337-8EDB-2E273C0CACC2}" type="slidenum">
              <a:rPr lang="ru-RU" smtClean="0"/>
              <a:pPr/>
              <a:t>11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71680A-0401-4EAF-ADFD-5CD393450058}" type="datetimeFigureOut">
              <a:rPr lang="ru-RU" smtClean="0"/>
              <a:pPr/>
              <a:t>16.05.2012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FB08B-1278-462B-AB3F-B8FC019A494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71680A-0401-4EAF-ADFD-5CD393450058}" type="datetimeFigureOut">
              <a:rPr lang="ru-RU" smtClean="0"/>
              <a:pPr/>
              <a:t>16.05.2012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FB08B-1278-462B-AB3F-B8FC019A494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71680A-0401-4EAF-ADFD-5CD393450058}" type="datetimeFigureOut">
              <a:rPr lang="ru-RU" smtClean="0"/>
              <a:pPr/>
              <a:t>16.05.2012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FB08B-1278-462B-AB3F-B8FC019A494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71680A-0401-4EAF-ADFD-5CD393450058}" type="datetimeFigureOut">
              <a:rPr lang="ru-RU" smtClean="0"/>
              <a:pPr/>
              <a:t>16.05.2012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FB08B-1278-462B-AB3F-B8FC019A494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71680A-0401-4EAF-ADFD-5CD393450058}" type="datetimeFigureOut">
              <a:rPr lang="ru-RU" smtClean="0"/>
              <a:pPr/>
              <a:t>16.05.2012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FB08B-1278-462B-AB3F-B8FC019A494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71680A-0401-4EAF-ADFD-5CD393450058}" type="datetimeFigureOut">
              <a:rPr lang="ru-RU" smtClean="0"/>
              <a:pPr/>
              <a:t>16.05.2012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FB08B-1278-462B-AB3F-B8FC019A494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71680A-0401-4EAF-ADFD-5CD393450058}" type="datetimeFigureOut">
              <a:rPr lang="ru-RU" smtClean="0"/>
              <a:pPr/>
              <a:t>16.05.2012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FB08B-1278-462B-AB3F-B8FC019A494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71680A-0401-4EAF-ADFD-5CD393450058}" type="datetimeFigureOut">
              <a:rPr lang="ru-RU" smtClean="0"/>
              <a:pPr/>
              <a:t>16.05.2012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FB08B-1278-462B-AB3F-B8FC019A494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71680A-0401-4EAF-ADFD-5CD393450058}" type="datetimeFigureOut">
              <a:rPr lang="ru-RU" smtClean="0"/>
              <a:pPr/>
              <a:t>16.05.2012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FB08B-1278-462B-AB3F-B8FC019A494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71680A-0401-4EAF-ADFD-5CD393450058}" type="datetimeFigureOut">
              <a:rPr lang="ru-RU" smtClean="0"/>
              <a:pPr/>
              <a:t>16.05.2012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FB08B-1278-462B-AB3F-B8FC019A494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71680A-0401-4EAF-ADFD-5CD393450058}" type="datetimeFigureOut">
              <a:rPr lang="ru-RU" smtClean="0"/>
              <a:pPr/>
              <a:t>16.05.2012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FB08B-1278-462B-AB3F-B8FC019A494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7E71680A-0401-4EAF-ADFD-5CD393450058}" type="datetimeFigureOut">
              <a:rPr lang="ru-RU" smtClean="0"/>
              <a:pPr/>
              <a:t>16.05.2012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D2BFB08B-1278-462B-AB3F-B8FC019A494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9552" y="1340768"/>
            <a:ext cx="7916416" cy="3500463"/>
          </a:xfrm>
        </p:spPr>
        <p:txBody>
          <a:bodyPr>
            <a:normAutofit fontScale="90000"/>
          </a:bodyPr>
          <a:lstStyle/>
          <a:p>
            <a:pPr marL="182880" indent="0" algn="ctr">
              <a:lnSpc>
                <a:spcPct val="130000"/>
              </a:lnSpc>
              <a:buNone/>
            </a:pPr>
            <a:r>
              <a:rPr lang="ru-RU" sz="5300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И</a:t>
            </a:r>
            <a:r>
              <a:rPr lang="ru-RU" sz="4000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спользование </a:t>
            </a:r>
            <a:r>
              <a:rPr lang="ru-RU" sz="4000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метода круговой тренировки для развития физических качеств школьников</a:t>
            </a:r>
            <a:r>
              <a:rPr lang="ru-RU" sz="4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</a:br>
            <a:endParaRPr lang="ru-RU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85786" y="642918"/>
            <a:ext cx="7786742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i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НОВИЗНА ПРОЕКТА</a:t>
            </a:r>
          </a:p>
          <a:p>
            <a:pPr algn="ctr"/>
            <a:endParaRPr lang="ru-RU" sz="2800" i="1" dirty="0" smtClean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 algn="just">
              <a:buFont typeface="Wingdings" pitchFamily="2" charset="2"/>
              <a:buChar char="Ø"/>
            </a:pPr>
            <a:r>
              <a:rPr lang="ru-RU" sz="28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Использование метода круговой тренировки для повышения уровня физической подготовленности с учётом индивидуальных возрастных особенностей учащихся.  </a:t>
            </a:r>
          </a:p>
          <a:p>
            <a:pPr marL="457200" indent="-457200" algn="just">
              <a:buFont typeface="Wingdings" pitchFamily="2" charset="2"/>
              <a:buChar char="Ø"/>
            </a:pPr>
            <a:r>
              <a:rPr lang="ru-RU" sz="28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Использование современных компьютерных технологий. </a:t>
            </a:r>
          </a:p>
          <a:p>
            <a:pPr marL="457200" indent="-457200" algn="just">
              <a:buFont typeface="Wingdings" pitchFamily="2" charset="2"/>
              <a:buChar char="Ø"/>
            </a:pPr>
            <a:r>
              <a:rPr lang="ru-RU" sz="28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Профилактика нарушений заболеваний </a:t>
            </a:r>
          </a:p>
          <a:p>
            <a:pPr algn="just"/>
            <a:r>
              <a:rPr lang="ru-RU" sz="28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опорно – двигательной системы и </a:t>
            </a:r>
            <a:r>
              <a:rPr lang="ru-RU" sz="2800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8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рения.</a:t>
            </a:r>
            <a:endParaRPr lang="ru-RU" sz="2800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28596" y="428604"/>
            <a:ext cx="8358246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i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ЦЕЛЬ ПРОЕКТА</a:t>
            </a:r>
          </a:p>
          <a:p>
            <a:pPr algn="just">
              <a:buFont typeface="Wingdings" pitchFamily="2" charset="2"/>
              <a:buChar char="Ø"/>
            </a:pPr>
            <a:r>
              <a:rPr lang="ru-RU" sz="28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формирование знаний физического воспитания  и его  значение в жизни человека;</a:t>
            </a:r>
          </a:p>
          <a:p>
            <a:pPr algn="just">
              <a:buFont typeface="Wingdings" pitchFamily="2" charset="2"/>
              <a:buChar char="Ø"/>
            </a:pPr>
            <a:r>
              <a:rPr lang="ru-RU" sz="28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укрепление здоровья, физическое развитие школьников;</a:t>
            </a:r>
          </a:p>
          <a:p>
            <a:pPr algn="just">
              <a:buFont typeface="Wingdings" pitchFamily="2" charset="2"/>
              <a:buChar char="Ø"/>
            </a:pPr>
            <a:r>
              <a:rPr lang="ru-RU" sz="28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формирование у школьников интереса к физической культуре;</a:t>
            </a:r>
          </a:p>
          <a:p>
            <a:pPr algn="just">
              <a:buFont typeface="Wingdings" pitchFamily="2" charset="2"/>
              <a:buChar char="Ø"/>
            </a:pPr>
            <a:r>
              <a:rPr lang="ru-RU" sz="28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укрепление здоровья школьников посредством развития физических качеств и повышения функциональных возможностей организма;</a:t>
            </a:r>
          </a:p>
          <a:p>
            <a:pPr algn="just">
              <a:buFont typeface="Wingdings" pitchFamily="2" charset="2"/>
              <a:buChar char="Ø"/>
            </a:pPr>
            <a:r>
              <a:rPr lang="ru-RU" sz="28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повышение уровня физической подготовленности и развития физических качеств при использовании метода круговой тренировки с использованием стандартного и нестандартного оборудования.</a:t>
            </a:r>
            <a:endParaRPr lang="ru-RU" sz="2800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28596" y="571480"/>
            <a:ext cx="8429684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i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ДЛЯ РЕАЛИЗАЦИИ ЦЕЛИ НЕОБХОДИМО РЕШЕНИЕ СЛЕДУЮЩИХ ЗАДАЧ:</a:t>
            </a:r>
          </a:p>
          <a:p>
            <a:pPr algn="just"/>
            <a:r>
              <a:rPr lang="ru-RU" sz="28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1.Разработка  </a:t>
            </a:r>
            <a:r>
              <a:rPr lang="ru-RU" sz="28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комплексов упражнений  для развития физических качеств по легкой атлетике, баскетболу, волейболу, лыжной подготовке и так далее.</a:t>
            </a:r>
          </a:p>
          <a:p>
            <a:pPr algn="just"/>
            <a:r>
              <a:rPr lang="ru-RU" sz="28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2. Повышение познавательного интереса учащихся.</a:t>
            </a:r>
          </a:p>
          <a:p>
            <a:pPr algn="just"/>
            <a:r>
              <a:rPr lang="ru-RU" sz="28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3.Расширение </a:t>
            </a:r>
            <a:r>
              <a:rPr lang="ru-RU" sz="2800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межпредметных</a:t>
            </a:r>
            <a:r>
              <a:rPr lang="ru-RU" sz="28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связей, ориентирующих планирование учебного материала на целостное формирование мировоззрения учащихся в области физической культуры</a:t>
            </a:r>
            <a:r>
              <a:rPr lang="ru-RU" sz="2800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28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just"/>
            <a:r>
              <a:rPr lang="ru-RU" sz="28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4.Всестороннее раскрытие взаимосвязи и взаимообусловленности изучаемых явлений и процессов.</a:t>
            </a:r>
          </a:p>
          <a:p>
            <a:pPr algn="just"/>
            <a:r>
              <a:rPr lang="ru-RU" sz="28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5.Внедрение и активное использование ИКТ.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71472" y="285728"/>
            <a:ext cx="8143932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8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Ведущая педагогическая идея заключается в целостном формировании и развитии ребёнка, становлении его отношения к своему здоровью, к своим обязанностям, к самому себе,  коллективу,  обществу,  Родине. Используя метод круговой тренировки, направленный на решение задач </a:t>
            </a:r>
          </a:p>
          <a:p>
            <a:pPr algn="just"/>
            <a:r>
              <a:rPr lang="ru-RU" sz="28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оздоровительного характера и профилактику заболеваний, повышаю физическую и профессиональную подготовку обучающихся.</a:t>
            </a:r>
          </a:p>
          <a:p>
            <a:pPr algn="just"/>
            <a:r>
              <a:rPr lang="ru-RU" sz="28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Эти задачи пытаюсь решить при использовании таких видов и форм работы, как уроки с использованием методов круговой тренировки, игры, эстафеты и внеклассные мероприятия.</a:t>
            </a:r>
            <a:endParaRPr lang="ru-RU" sz="2800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4282" y="357166"/>
            <a:ext cx="8572560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i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ЭТАПЫ РЕАЛИЗАЦИИ ПРОЕКТА</a:t>
            </a:r>
          </a:p>
          <a:p>
            <a:pPr algn="ctr"/>
            <a:r>
              <a:rPr lang="en-US" sz="28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этап –  </a:t>
            </a:r>
            <a:r>
              <a:rPr lang="ru-RU" sz="28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«2009 - 2010»</a:t>
            </a:r>
          </a:p>
          <a:p>
            <a:pPr algn="just">
              <a:buFont typeface="Wingdings" pitchFamily="2" charset="2"/>
              <a:buChar char="Ø"/>
            </a:pPr>
            <a:r>
              <a:rPr lang="ru-RU" sz="2800" b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мониторинговые исследования;</a:t>
            </a:r>
          </a:p>
          <a:p>
            <a:pPr algn="just">
              <a:buFont typeface="Wingdings" pitchFamily="2" charset="2"/>
              <a:buChar char="Ø"/>
            </a:pPr>
            <a:r>
              <a:rPr lang="en-US" sz="28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8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обновление материально – технической базы;</a:t>
            </a:r>
          </a:p>
          <a:p>
            <a:pPr algn="just">
              <a:buFont typeface="Wingdings" pitchFamily="2" charset="2"/>
              <a:buChar char="Ø"/>
            </a:pPr>
            <a:r>
              <a:rPr lang="en-US" sz="28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8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изучение  методической литературы по данной теме.</a:t>
            </a:r>
          </a:p>
          <a:p>
            <a:pPr algn="ctr"/>
            <a:r>
              <a:rPr lang="en-US" sz="28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II </a:t>
            </a:r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этап -  </a:t>
            </a:r>
            <a:r>
              <a:rPr lang="ru-RU" sz="28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«2010 - 2011»</a:t>
            </a:r>
          </a:p>
          <a:p>
            <a:pPr algn="just">
              <a:buFont typeface="Wingdings" pitchFamily="2" charset="2"/>
              <a:buChar char="Ø"/>
            </a:pPr>
            <a:r>
              <a:rPr lang="ru-RU" sz="28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подбор комплекса упражнений для развития физических качеств методом круговой тренировки;</a:t>
            </a:r>
          </a:p>
          <a:p>
            <a:pPr algn="just">
              <a:buFont typeface="Wingdings" pitchFamily="2" charset="2"/>
              <a:buChar char="Ø"/>
            </a:pPr>
            <a:r>
              <a:rPr lang="ru-RU" sz="28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отработка комплекса упражнений на уроках.</a:t>
            </a:r>
          </a:p>
          <a:p>
            <a:pPr algn="ctr"/>
            <a:r>
              <a:rPr lang="en-US" sz="28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III </a:t>
            </a:r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этап –  </a:t>
            </a:r>
            <a:r>
              <a:rPr lang="ru-RU" sz="28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«2011- 2012»</a:t>
            </a:r>
          </a:p>
          <a:p>
            <a:pPr algn="just">
              <a:buFont typeface="Wingdings" pitchFamily="2" charset="2"/>
              <a:buChar char="Ø"/>
            </a:pPr>
            <a:r>
              <a:rPr lang="ru-RU" sz="28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описание и оформление накопленного опыта в виде наглядных электронных носителей;</a:t>
            </a:r>
          </a:p>
          <a:p>
            <a:pPr algn="just">
              <a:buFont typeface="Wingdings" pitchFamily="2" charset="2"/>
              <a:buChar char="Ø"/>
            </a:pPr>
            <a:r>
              <a:rPr lang="ru-RU" sz="28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обобщение и распространение накопленного опыта.</a:t>
            </a:r>
          </a:p>
          <a:p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71472" y="302359"/>
            <a:ext cx="7929618" cy="74174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i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КРИТЕРИИ  </a:t>
            </a:r>
            <a:r>
              <a:rPr lang="ru-RU" sz="2800" b="1" i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И ЭФФЕКТИВНОСТИ</a:t>
            </a:r>
          </a:p>
          <a:p>
            <a:pPr algn="ctr"/>
            <a:endParaRPr lang="ru-RU" sz="2800" i="1" dirty="0" smtClean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8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При проведении мониторингов по физической культуре, президентских состязаний улучшилось состояние физического развития школьников</a:t>
            </a:r>
            <a:r>
              <a:rPr lang="ru-RU" sz="28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ctr"/>
            <a:endParaRPr lang="ru-RU" sz="2800" dirty="0" smtClean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800" dirty="0" smtClean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800" dirty="0" smtClean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2800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099" name="Picture 3" descr="C:\Users\User\Desktop\спорт2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00166" y="2857496"/>
            <a:ext cx="5929354" cy="371492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xmlns="" val="587451068"/>
              </p:ext>
            </p:extLst>
          </p:nvPr>
        </p:nvGraphicFramePr>
        <p:xfrm>
          <a:off x="1524000" y="1397000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27718" y="1216968"/>
            <a:ext cx="7196710" cy="438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72955" y="1268760"/>
            <a:ext cx="7055429" cy="4241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92746" y="1340767"/>
            <a:ext cx="6719613" cy="4039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83568" y="500042"/>
            <a:ext cx="8031836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i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ВЫВОДЫ</a:t>
            </a:r>
          </a:p>
          <a:p>
            <a:pPr algn="just"/>
            <a:r>
              <a:rPr lang="ru-RU" sz="28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 школе ведётся ежегодное тестирование физических качеств с системным анализом его результатов. Динамика развития физических качеств за последние годы даёт положительный результат. Положительная динамика отличается по многим показателям уровня развития физических качеств  школьников. Существенно снизилась заболеваемость учащихся в осенне</a:t>
            </a:r>
            <a:r>
              <a:rPr lang="ru-RU" sz="2800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– зимний период, вместе с тем повысился уровень их двигательной активности и , как следствие, заметно улучшились показатели физической подготовленности и работоспособности  организма школьников.  </a:t>
            </a:r>
            <a:endParaRPr lang="ru-RU" sz="2800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42910" y="214290"/>
            <a:ext cx="7929618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30000"/>
              </a:lnSpc>
            </a:pPr>
            <a:r>
              <a:rPr lang="ru-RU" sz="4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Педагогический проект </a:t>
            </a:r>
            <a:endParaRPr lang="en-US" sz="40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ct val="130000"/>
              </a:lnSpc>
            </a:pPr>
            <a:r>
              <a:rPr lang="ru-RU" sz="40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учителя физической культуры МБОУ №1 города Кирсанова </a:t>
            </a:r>
            <a:endParaRPr lang="ru-RU" sz="40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ct val="130000"/>
              </a:lnSpc>
            </a:pPr>
            <a:r>
              <a:rPr lang="ru-RU" sz="40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Кузенкова</a:t>
            </a:r>
            <a:r>
              <a:rPr lang="ru-RU" sz="4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 А. Е</a:t>
            </a:r>
            <a:r>
              <a:rPr lang="ru-RU" sz="4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ctr">
              <a:lnSpc>
                <a:spcPct val="130000"/>
              </a:lnSpc>
            </a:pP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C:\Users\User\Desktop\спорт1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14546" y="3429000"/>
            <a:ext cx="4440586" cy="3202346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71472" y="571480"/>
            <a:ext cx="7643866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8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Наметилась общая тенденция на снижение количества школьников, подверженных влиянию вредных привычек. Это  результат совместной работы школы, семьи и общественности в этом направлении</a:t>
            </a:r>
            <a:r>
              <a:rPr lang="ru-RU" sz="28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ctr"/>
            <a:endParaRPr lang="ru-RU" sz="2800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122" name="Picture 2" descr="C:\Users\User\Desktop\спорт26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3108" y="2875180"/>
            <a:ext cx="4788618" cy="358753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71472" y="571480"/>
            <a:ext cx="8143932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i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ЛИТЕРАТУРА</a:t>
            </a:r>
          </a:p>
          <a:p>
            <a:r>
              <a:rPr lang="ru-RU" sz="2800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С.Д.Антонюк</a:t>
            </a:r>
            <a:r>
              <a:rPr lang="ru-RU" sz="28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. Программно – методическое обеспечение физического воспитания, 2010 год</a:t>
            </a:r>
          </a:p>
          <a:p>
            <a:r>
              <a:rPr lang="ru-RU" sz="28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В.И. Лях. Программа физической культуры. Просвещение, 2009 год</a:t>
            </a:r>
          </a:p>
          <a:p>
            <a:r>
              <a:rPr lang="ru-RU" sz="2800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Г.К.Селевко</a:t>
            </a:r>
            <a:r>
              <a:rPr lang="ru-RU" sz="28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. Современные образовательные технологии. /Учебное пособие для педагогических работников.</a:t>
            </a:r>
          </a:p>
          <a:p>
            <a:r>
              <a:rPr lang="ru-RU" sz="28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В.П. Богословский. Физическая культура и </a:t>
            </a:r>
            <a:r>
              <a:rPr lang="ru-RU" sz="2800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ru-RU" sz="28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порт в общеобразовательной школе.</a:t>
            </a:r>
          </a:p>
          <a:p>
            <a:r>
              <a:rPr lang="ru-RU" sz="28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В.М. </a:t>
            </a:r>
            <a:r>
              <a:rPr lang="ru-RU" sz="2800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Зациорский</a:t>
            </a:r>
            <a:r>
              <a:rPr lang="ru-RU" sz="2800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28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Вопросы, методика воспитания физических качеств.</a:t>
            </a:r>
          </a:p>
          <a:p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57158" y="500042"/>
            <a:ext cx="8572560" cy="54476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i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ИНФОРМАЦИЯ ОБ ОПЫТЕ</a:t>
            </a:r>
          </a:p>
          <a:p>
            <a:r>
              <a:rPr lang="ru-RU" sz="32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Условия </a:t>
            </a:r>
            <a:r>
              <a:rPr lang="ru-RU" sz="32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возникновения и становления опыта</a:t>
            </a:r>
          </a:p>
          <a:p>
            <a:endParaRPr lang="ru-RU" sz="3200" dirty="0" smtClean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8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Главной целью, поставленной перед школой, является равносторонняя физическая подготовленность учащихся, быстрое и эффективное овладение нужными навыками и действиями, которые в дальнейшем пригодятся им в жизни.</a:t>
            </a:r>
          </a:p>
          <a:p>
            <a:pPr algn="just"/>
            <a:r>
              <a:rPr lang="ru-RU" sz="28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 ряде исследований последних лет показано, что в школах около 25% обучающихся имеют хорошее здоровье, а 65% имеют различные отклонения. В связи с этим возник данный опыт.</a:t>
            </a:r>
            <a:endParaRPr lang="ru-RU" sz="4000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14348" y="357166"/>
            <a:ext cx="7715304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i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АКТУАЛЬНОСТЬ   ПРОЕКТА</a:t>
            </a:r>
          </a:p>
          <a:p>
            <a:pPr algn="just"/>
            <a:r>
              <a:rPr lang="ru-RU" sz="28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Формирование </a:t>
            </a:r>
            <a:r>
              <a:rPr lang="ru-RU" sz="28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здорового образа жизни стало сегодня одной из приоритетных задач государства. Её выполнение связано с приобщением детей и подростков к занятиям физической культурой  и спортом. Не секрет, что за последние годы уровень здоровья учащихся резко снизился. Достаточно посмотреть на количество учеников, которые имеют различные ограничения к занятиям физической культуры или полностью освобождены от уроков.  На фоне таких удручающих факторов как никогда остро встает вопрос о правильном планировании и проведении дополнительных нагрузок на уроках.</a:t>
            </a:r>
            <a:endParaRPr lang="ru-RU" sz="2800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42910" y="426992"/>
            <a:ext cx="8215370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8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 этих целях я стараюсь использовать метод круговой тренировки, который с каждым годом приобретает всё большую популярность, особенно у учащихся. Актуальность состоит в том, что на уроках физической культуры в условиях жесткого лимита учебного времени, метод круговой тренировки позволяет индивидуализировать нагрузки каждого ученика с учетом достигнутого им уровня физического развития, приучает к самостоятельному творческому участию в освоении учебной программы. При этом активно используется весь арсенал стандартного и нестандартного оборудования.</a:t>
            </a:r>
            <a:endParaRPr lang="ru-RU" sz="2800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42910" y="642918"/>
            <a:ext cx="7786742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8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Метод круговой тренировки обеспечивает индивидуальный подход к каждому учащемуся, позволяет предельно эффективно использовать время, планируемое на физическую подготовку</a:t>
            </a:r>
            <a:r>
              <a:rPr lang="ru-RU" sz="28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ctr"/>
            <a:endParaRPr lang="ru-RU" sz="2800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 descr="C:\Users\User\Desktop\спорт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28794" y="2643182"/>
            <a:ext cx="5162550" cy="38766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71472" y="500042"/>
            <a:ext cx="8001056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i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ТЕОРЕТИЧЕСКАЯ  БАЗА  </a:t>
            </a:r>
            <a:r>
              <a:rPr lang="ru-RU" sz="2800" b="1" i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ПРОЕКТА</a:t>
            </a:r>
          </a:p>
          <a:p>
            <a:pPr algn="just"/>
            <a:r>
              <a:rPr lang="ru-RU" sz="28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Новый подход к образованию открывает перед школьными учителями широкие возможности для творчества в решении проблем физического воспитания, целью которого является содействие всестороннему и гармоничному развитию личности, её слагаемые – крепкое здоровье, хорошее физическое развитие, оптимальный уровень развития их двигательных способностей, умений и навыков физической культуры; формирование мотивов осуществления физкультурно – оздоровительной деятельности. </a:t>
            </a:r>
          </a:p>
          <a:p>
            <a:pPr algn="ctr"/>
            <a:endParaRPr lang="ru-RU" sz="2800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539552" y="642918"/>
            <a:ext cx="8208912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8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Теоретической основой работы явился существующий в настоящее время ряд авторских программ </a:t>
            </a:r>
            <a:r>
              <a:rPr lang="ru-RU" sz="2800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А.П.Матвеева</a:t>
            </a:r>
            <a:r>
              <a:rPr lang="ru-RU" sz="2800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, В.И. Ляха, </a:t>
            </a:r>
            <a:r>
              <a:rPr lang="ru-RU" sz="2800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А.А.Зданевича</a:t>
            </a:r>
            <a:r>
              <a:rPr lang="ru-RU" sz="28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endParaRPr lang="en-US" sz="2800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8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рекомендованных к использованию в школьной практике.</a:t>
            </a:r>
          </a:p>
          <a:p>
            <a:pPr algn="just"/>
            <a:r>
              <a:rPr lang="ru-RU" sz="28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Авторы программ по развитию двигательных способностей утверждают, что основными компонентами повышения уровня физической подготовленности является: </a:t>
            </a:r>
          </a:p>
          <a:p>
            <a:pPr algn="just">
              <a:buFont typeface="Wingdings" pitchFamily="2" charset="2"/>
              <a:buChar char="Ø"/>
            </a:pPr>
            <a:r>
              <a:rPr lang="en-US" sz="28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28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укрепление здоровья;</a:t>
            </a:r>
          </a:p>
          <a:p>
            <a:pPr algn="just">
              <a:buFont typeface="Wingdings" pitchFamily="2" charset="2"/>
              <a:buChar char="Ø"/>
            </a:pPr>
            <a:r>
              <a:rPr lang="en-US" sz="28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2800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ru-RU" sz="28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одействие нормальному физическому развитию двигательных и координационных способностей;</a:t>
            </a:r>
          </a:p>
          <a:p>
            <a:pPr algn="just"/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85786" y="285728"/>
            <a:ext cx="7786742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 typeface="Wingdings" pitchFamily="2" charset="2"/>
              <a:buChar char="Ø"/>
            </a:pPr>
            <a:r>
              <a:rPr lang="ru-RU" sz="28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обучение жизненно – важным двигательным умениям и навыкам из области культуры и спорта; </a:t>
            </a:r>
          </a:p>
          <a:p>
            <a:pPr algn="just">
              <a:buFont typeface="Wingdings" pitchFamily="2" charset="2"/>
              <a:buChar char="Ø"/>
            </a:pPr>
            <a:r>
              <a:rPr lang="ru-RU" sz="28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воспитание потребностей </a:t>
            </a:r>
            <a:r>
              <a:rPr lang="ru-RU" sz="2800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sz="28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самостоятельных занятиях физическими упражнениями</a:t>
            </a:r>
            <a:r>
              <a:rPr lang="ru-RU" sz="28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ctr">
              <a:buFont typeface="Wingdings" pitchFamily="2" charset="2"/>
              <a:buChar char="Ø"/>
            </a:pPr>
            <a:endParaRPr lang="ru-RU" sz="2800" dirty="0" smtClean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800" dirty="0" smtClean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Font typeface="Wingdings" pitchFamily="2" charset="2"/>
              <a:buChar char="Ø"/>
            </a:pPr>
            <a:endParaRPr lang="ru-RU" sz="2800" dirty="0" smtClean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6" name="Picture 4" descr="C:\Users\User\Desktop\спорт2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80797" y="2857496"/>
            <a:ext cx="5405847" cy="356674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476</TotalTime>
  <Words>928</Words>
  <Application>Microsoft Office PowerPoint</Application>
  <PresentationFormat>Экран (4:3)</PresentationFormat>
  <Paragraphs>78</Paragraphs>
  <Slides>21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2" baseType="lpstr">
      <vt:lpstr>Воздушный поток</vt:lpstr>
      <vt:lpstr>Использование метода круговой тренировки для развития физических качеств школьников  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Использование метода круговой тренировки для развития физических качеств школьников.</dc:title>
  <dc:creator>User</dc:creator>
  <cp:lastModifiedBy>User</cp:lastModifiedBy>
  <cp:revision>49</cp:revision>
  <dcterms:created xsi:type="dcterms:W3CDTF">2012-05-15T14:16:15Z</dcterms:created>
  <dcterms:modified xsi:type="dcterms:W3CDTF">2012-05-16T11:11:35Z</dcterms:modified>
</cp:coreProperties>
</file>