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2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82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2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1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5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0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4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6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C90346-1918-4549-B4F6-4279C51C11A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CE29-A18C-48D9-A677-DFC454544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1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918" y="456869"/>
            <a:ext cx="9661663" cy="3648173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/>
              <a:t/>
            </a:r>
            <a:br>
              <a:rPr lang="ru-RU" sz="3500" dirty="0"/>
            </a:br>
            <a:r>
              <a:rPr lang="ru-RU" sz="3600" dirty="0" smtClean="0"/>
              <a:t>Индивидуально-дифференцированный                        </a:t>
            </a:r>
            <a:r>
              <a:rPr lang="ru-RU" sz="3600" dirty="0"/>
              <a:t>подход в работе учителя – логопеда с дошкольниками с синдромом дефицита внимания и </a:t>
            </a:r>
            <a:r>
              <a:rPr lang="ru-RU" sz="3600" dirty="0" err="1"/>
              <a:t>гиперактивности</a:t>
            </a:r>
            <a:r>
              <a:rPr lang="ru-RU" sz="3600" dirty="0"/>
              <a:t> (СДВГ) в условиях образовательного учреждения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6463" y="3602037"/>
            <a:ext cx="4004109" cy="2760261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r>
              <a:rPr lang="ru-RU" sz="1800" dirty="0" smtClean="0"/>
              <a:t>Учитель-логопед</a:t>
            </a:r>
            <a:endParaRPr lang="ru-RU" sz="1800" dirty="0"/>
          </a:p>
          <a:p>
            <a:pPr algn="r"/>
            <a:r>
              <a:rPr lang="ru-RU" sz="1800" dirty="0"/>
              <a:t>СП2 ДО ГБОУ Школа №887</a:t>
            </a:r>
          </a:p>
          <a:p>
            <a:pPr algn="r"/>
            <a:r>
              <a:rPr lang="ru-RU" sz="1800" dirty="0"/>
              <a:t>Горбунова Елена Викторовна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" y="4105042"/>
            <a:ext cx="3834581" cy="23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462116"/>
            <a:ext cx="10547555" cy="57148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u="sng" dirty="0" smtClean="0"/>
              <a:t>Выделяются </a:t>
            </a:r>
            <a:r>
              <a:rPr lang="ru-RU" sz="4800" u="sng" dirty="0"/>
              <a:t>три типа СДВГ</a:t>
            </a:r>
            <a:r>
              <a:rPr lang="ru-RU" sz="4800" u="sng" dirty="0" smtClean="0"/>
              <a:t>:</a:t>
            </a:r>
          </a:p>
          <a:p>
            <a:pPr marL="0" indent="0">
              <a:buNone/>
            </a:pPr>
            <a:endParaRPr lang="ru-RU" sz="4800" u="sng" dirty="0"/>
          </a:p>
          <a:p>
            <a:pPr lvl="0"/>
            <a:r>
              <a:rPr lang="ru-RU" sz="3600" dirty="0"/>
              <a:t>Смешанный тип:     </a:t>
            </a:r>
            <a:endParaRPr lang="ru-RU" sz="3600" dirty="0" smtClean="0"/>
          </a:p>
          <a:p>
            <a:pPr marL="0" lv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err="1" smtClean="0"/>
              <a:t>гиперактивность</a:t>
            </a:r>
            <a:r>
              <a:rPr lang="ru-RU" sz="3600" dirty="0" smtClean="0"/>
              <a:t> </a:t>
            </a:r>
            <a:r>
              <a:rPr lang="ru-RU" sz="3600" dirty="0"/>
              <a:t>в сочетании с нарушениями </a:t>
            </a:r>
            <a:r>
              <a:rPr lang="ru-RU" sz="3600" dirty="0" smtClean="0"/>
              <a:t>  </a:t>
            </a:r>
          </a:p>
          <a:p>
            <a:pPr marL="0" lv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внимания (это </a:t>
            </a:r>
            <a:r>
              <a:rPr lang="ru-RU" sz="3600" dirty="0"/>
              <a:t>самая распространённая форма </a:t>
            </a:r>
            <a:r>
              <a:rPr lang="ru-RU" sz="3600" dirty="0" smtClean="0"/>
              <a:t> </a:t>
            </a:r>
          </a:p>
          <a:p>
            <a:pPr marL="0" lv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СДВГ</a:t>
            </a:r>
            <a:r>
              <a:rPr lang="ru-RU" sz="3600" dirty="0"/>
              <a:t>)</a:t>
            </a:r>
          </a:p>
          <a:p>
            <a:pPr lvl="0"/>
            <a:r>
              <a:rPr lang="ru-RU" sz="3600" dirty="0"/>
              <a:t>Невнимательный тип: </a:t>
            </a:r>
            <a:endParaRPr lang="ru-RU" sz="3600" dirty="0" smtClean="0"/>
          </a:p>
          <a:p>
            <a:pPr marL="0" lv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преобладают </a:t>
            </a:r>
            <a:r>
              <a:rPr lang="ru-RU" sz="3600" dirty="0"/>
              <a:t>нарушения внимания</a:t>
            </a:r>
          </a:p>
          <a:p>
            <a:pPr lvl="0"/>
            <a:r>
              <a:rPr lang="ru-RU" sz="3600" dirty="0" err="1"/>
              <a:t>Гиперактивный</a:t>
            </a:r>
            <a:r>
              <a:rPr lang="ru-RU" sz="3600" dirty="0"/>
              <a:t> тип:       </a:t>
            </a:r>
            <a:endParaRPr lang="ru-RU" sz="3600" dirty="0"/>
          </a:p>
          <a:p>
            <a:pPr marL="0" lvl="0" indent="0">
              <a:buNone/>
            </a:pPr>
            <a:r>
              <a:rPr lang="ru-RU" sz="3600" dirty="0" smtClean="0"/>
              <a:t>   преобладает </a:t>
            </a:r>
            <a:r>
              <a:rPr lang="ru-RU" sz="3600" dirty="0" err="1" smtClean="0"/>
              <a:t>гиперактивность</a:t>
            </a:r>
            <a:r>
              <a:rPr lang="ru-RU" sz="3600" dirty="0" smtClean="0"/>
              <a:t> (</a:t>
            </a:r>
            <a:r>
              <a:rPr lang="ru-RU" sz="3600" dirty="0"/>
              <a:t>это наиболее </a:t>
            </a:r>
            <a:r>
              <a:rPr lang="ru-RU" sz="3600" dirty="0" smtClean="0"/>
              <a:t> </a:t>
            </a:r>
          </a:p>
          <a:p>
            <a:pPr marL="0" lv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редкая </a:t>
            </a:r>
            <a:r>
              <a:rPr lang="ru-RU" sz="3600" dirty="0"/>
              <a:t>форма СДВГ)</a:t>
            </a:r>
          </a:p>
        </p:txBody>
      </p:sp>
    </p:spTree>
    <p:extLst>
      <p:ext uri="{BB962C8B-B14F-4D97-AF65-F5344CB8AC3E}">
        <p14:creationId xmlns:p14="http://schemas.microsoft.com/office/powerpoint/2010/main" val="41852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43" y="308564"/>
            <a:ext cx="10515600" cy="6195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u="sng" dirty="0" smtClean="0"/>
              <a:t>В </a:t>
            </a:r>
            <a:r>
              <a:rPr lang="ru-RU" sz="4200" u="sng" dirty="0"/>
              <a:t>своей работе педагог ставит          следующие задачи</a:t>
            </a:r>
            <a:r>
              <a:rPr lang="ru-RU" sz="4200" u="sng" dirty="0" smtClean="0"/>
              <a:t>:</a:t>
            </a:r>
          </a:p>
          <a:p>
            <a:pPr marL="0" indent="0">
              <a:buNone/>
            </a:pPr>
            <a:endParaRPr lang="ru-RU" sz="3600" dirty="0"/>
          </a:p>
          <a:p>
            <a:pPr lvl="0"/>
            <a:r>
              <a:rPr lang="ru-RU" sz="3600" dirty="0"/>
              <a:t>Увеличение объёма внимания.</a:t>
            </a:r>
          </a:p>
          <a:p>
            <a:pPr lvl="0"/>
            <a:r>
              <a:rPr lang="ru-RU" sz="3600" dirty="0"/>
              <a:t>Распределение внимания.</a:t>
            </a:r>
          </a:p>
          <a:p>
            <a:pPr lvl="0"/>
            <a:r>
              <a:rPr lang="ru-RU" sz="3600" dirty="0"/>
              <a:t>Усиление концентрации и устойчивости внимания.</a:t>
            </a:r>
          </a:p>
          <a:p>
            <a:pPr lvl="0"/>
            <a:r>
              <a:rPr lang="ru-RU" sz="3600" dirty="0"/>
              <a:t>Переключения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52729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 Приёмы модификации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поведения детей </a:t>
            </a:r>
            <a:r>
              <a:rPr lang="ru-RU" u="sng" dirty="0"/>
              <a:t>с СДВГ: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279" y="2052918"/>
            <a:ext cx="10680568" cy="419548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2400" dirty="0" smtClean="0"/>
              <a:t>1. Подчёркивать </a:t>
            </a:r>
            <a:r>
              <a:rPr lang="ru-RU" sz="2400" dirty="0"/>
              <a:t>его успехи и поощрять его усилия. ( поощрение может быть не только словесным, но и материально ощутимым: наклейки, звёздочки, смеющиеся мордочки и т.п., а при наборе определённого их количества – вознаграждение.</a:t>
            </a:r>
          </a:p>
          <a:p>
            <a:pPr marL="0" lvl="0" indent="0">
              <a:buNone/>
            </a:pPr>
            <a:r>
              <a:rPr lang="ru-RU" sz="2400" dirty="0" smtClean="0"/>
              <a:t>2. Стараться </a:t>
            </a:r>
            <a:r>
              <a:rPr lang="ru-RU" sz="2400" dirty="0"/>
              <a:t>реже говорить «нет» и «нельзя» - лучше попробовать переключить его внимание.</a:t>
            </a:r>
          </a:p>
          <a:p>
            <a:pPr marL="0" lvl="0" indent="0">
              <a:buNone/>
            </a:pPr>
            <a:r>
              <a:rPr lang="ru-RU" sz="2400" dirty="0" smtClean="0"/>
              <a:t>3. Разговаривать </a:t>
            </a:r>
            <a:r>
              <a:rPr lang="ru-RU" sz="2400" dirty="0"/>
              <a:t>с ребёнком всегда сдержанно, спокойно, мягко. </a:t>
            </a:r>
          </a:p>
          <a:p>
            <a:pPr marL="0" lvl="0" indent="0">
              <a:buNone/>
            </a:pPr>
            <a:r>
              <a:rPr lang="ru-RU" sz="2400" dirty="0" smtClean="0"/>
              <a:t>4. Давать </a:t>
            </a:r>
            <a:r>
              <a:rPr lang="ru-RU" sz="2400" dirty="0"/>
              <a:t>ребёнку только одно задание на определённый отрезок времени, чтобы он мог его завершить.</a:t>
            </a:r>
          </a:p>
          <a:p>
            <a:pPr marL="0" lvl="0" indent="0">
              <a:buNone/>
            </a:pPr>
            <a:r>
              <a:rPr lang="ru-RU" sz="2400" dirty="0" smtClean="0"/>
              <a:t>5. Не </a:t>
            </a:r>
            <a:r>
              <a:rPr lang="ru-RU" sz="2400" dirty="0"/>
              <a:t>давать ребёнку длинных указаний и не читать долгих нотаций – он просто не выслушает до конца.</a:t>
            </a:r>
          </a:p>
          <a:p>
            <a:pPr marL="0" lvl="0" indent="0">
              <a:buNone/>
            </a:pPr>
            <a:r>
              <a:rPr lang="ru-RU" sz="2400" dirty="0" smtClean="0"/>
              <a:t>6. Для </a:t>
            </a:r>
            <a:r>
              <a:rPr lang="ru-RU" sz="2400" dirty="0"/>
              <a:t>подкрепления устных инструкций использовать зрительную стимуляцию.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50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7301"/>
          </a:xfrm>
        </p:spPr>
        <p:txBody>
          <a:bodyPr/>
          <a:lstStyle/>
          <a:p>
            <a:pPr algn="ctr"/>
            <a:r>
              <a:rPr lang="ru-RU" u="sng" dirty="0" smtClean="0"/>
              <a:t>Приёмы модификации </a:t>
            </a:r>
            <a:br>
              <a:rPr lang="ru-RU" u="sng" dirty="0" smtClean="0"/>
            </a:br>
            <a:r>
              <a:rPr lang="ru-RU" u="sng" dirty="0" smtClean="0"/>
              <a:t>поведения детей с СДВГ </a:t>
            </a:r>
            <a:br>
              <a:rPr lang="ru-RU" u="sng" dirty="0" smtClean="0"/>
            </a:br>
            <a:r>
              <a:rPr lang="ru-RU" sz="2400" u="sng" dirty="0" smtClean="0"/>
              <a:t>(продолжение):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6555"/>
            <a:ext cx="10515600" cy="36304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200" dirty="0"/>
              <a:t>7</a:t>
            </a:r>
            <a:r>
              <a:rPr lang="ru-RU" sz="2200" dirty="0" smtClean="0"/>
              <a:t>. Поддерживать </a:t>
            </a:r>
            <a:r>
              <a:rPr lang="ru-RU" sz="2200" dirty="0"/>
              <a:t>чёткий распорядок занятий.</a:t>
            </a:r>
          </a:p>
          <a:p>
            <a:pPr marL="0" lvl="0" indent="0">
              <a:buNone/>
            </a:pPr>
            <a:r>
              <a:rPr lang="ru-RU" sz="2200" dirty="0"/>
              <a:t>8</a:t>
            </a:r>
            <a:r>
              <a:rPr lang="ru-RU" sz="2200" dirty="0" smtClean="0"/>
              <a:t>. Избегать</a:t>
            </a:r>
            <a:r>
              <a:rPr lang="ru-RU" sz="2200" dirty="0"/>
              <a:t>, по возможности, скопления людей.</a:t>
            </a:r>
          </a:p>
          <a:p>
            <a:pPr marL="0" lvl="0" indent="0">
              <a:buNone/>
            </a:pPr>
            <a:r>
              <a:rPr lang="ru-RU" sz="2200" dirty="0"/>
              <a:t>9</a:t>
            </a:r>
            <a:r>
              <a:rPr lang="ru-RU" sz="2200" dirty="0" smtClean="0"/>
              <a:t>. Во </a:t>
            </a:r>
            <a:r>
              <a:rPr lang="ru-RU" sz="2200" dirty="0"/>
              <a:t>время игр ограничивать ребёнка одним партнёром.</a:t>
            </a:r>
          </a:p>
          <a:p>
            <a:pPr marL="0" lvl="0" indent="0">
              <a:buNone/>
            </a:pPr>
            <a:r>
              <a:rPr lang="ru-RU" sz="2200" dirty="0" smtClean="0"/>
              <a:t>10.Оберегать </a:t>
            </a:r>
            <a:r>
              <a:rPr lang="ru-RU" sz="2200" dirty="0"/>
              <a:t>ребёнка от переутомления (снижается самоконтроль).</a:t>
            </a:r>
          </a:p>
          <a:p>
            <a:pPr marL="0" lvl="0" indent="0">
              <a:buNone/>
            </a:pPr>
            <a:r>
              <a:rPr lang="ru-RU" sz="2200" dirty="0" smtClean="0"/>
              <a:t>11.Направлять </a:t>
            </a:r>
            <a:r>
              <a:rPr lang="ru-RU" sz="2200" dirty="0"/>
              <a:t>повышенную двигательную активность в нужное русло- (бег, игры, спортивные занятия)</a:t>
            </a:r>
          </a:p>
          <a:p>
            <a:pPr marL="0" lvl="0" indent="0">
              <a:buNone/>
            </a:pPr>
            <a:r>
              <a:rPr lang="ru-RU" sz="2200" dirty="0" smtClean="0"/>
              <a:t>12.Поощрять </a:t>
            </a:r>
            <a:r>
              <a:rPr lang="ru-RU" sz="2200" dirty="0"/>
              <a:t>сильные стороны ребёнка</a:t>
            </a:r>
          </a:p>
          <a:p>
            <a:pPr marL="0" lvl="0" indent="0">
              <a:buNone/>
            </a:pPr>
            <a:r>
              <a:rPr lang="ru-RU" sz="2200" dirty="0" smtClean="0"/>
              <a:t>13.Давать </a:t>
            </a:r>
            <a:r>
              <a:rPr lang="ru-RU" sz="2200" dirty="0"/>
              <a:t>выбор, а не указания-           (ты хочешь убрать игрушки до или после ужина?)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8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60" y="298384"/>
            <a:ext cx="10720240" cy="5878580"/>
          </a:xfrm>
        </p:spPr>
        <p:txBody>
          <a:bodyPr/>
          <a:lstStyle/>
          <a:p>
            <a:pPr marL="0" indent="0" algn="ctr">
              <a:lnSpc>
                <a:spcPts val="3360"/>
              </a:lnSpc>
              <a:buNone/>
            </a:pPr>
            <a:r>
              <a:rPr lang="ru-RU" sz="3200" dirty="0"/>
              <a:t>Специально подобранные игры – наиболее эффективный, а порой и единственный метод коррекционной работы с детьми</a:t>
            </a:r>
            <a:r>
              <a:rPr lang="ru-RU" sz="3200" dirty="0" smtClean="0"/>
              <a:t>.</a:t>
            </a:r>
          </a:p>
          <a:p>
            <a:pPr marL="0" indent="0" algn="ctr">
              <a:lnSpc>
                <a:spcPts val="3360"/>
              </a:lnSpc>
              <a:buNone/>
            </a:pPr>
            <a:r>
              <a:rPr lang="ru-RU" sz="1800" dirty="0" smtClean="0"/>
              <a:t>Детям </a:t>
            </a:r>
            <a:r>
              <a:rPr lang="ru-RU" sz="1800" dirty="0"/>
              <a:t>полезна работа с песком, крупой, </a:t>
            </a:r>
            <a:r>
              <a:rPr lang="ru-RU" sz="1800" dirty="0" smtClean="0"/>
              <a:t>водой</a:t>
            </a:r>
            <a:r>
              <a:rPr lang="ru-RU" sz="1800" dirty="0"/>
              <a:t>, глиной, рисование с помощью пальцев</a:t>
            </a:r>
            <a:r>
              <a:rPr lang="ru-RU" sz="1800" dirty="0" smtClean="0"/>
              <a:t>.</a:t>
            </a:r>
          </a:p>
          <a:p>
            <a:pPr marL="0" indent="0" algn="ctr">
              <a:lnSpc>
                <a:spcPts val="3360"/>
              </a:lnSpc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57279"/>
            <a:ext cx="3159976" cy="2220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2356822"/>
            <a:ext cx="3136324" cy="2093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73" y="2356822"/>
            <a:ext cx="2368254" cy="2131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4557279"/>
            <a:ext cx="3352382" cy="2220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31" y="2356823"/>
            <a:ext cx="3432213" cy="20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8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308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  Индивидуально-дифференцированный                        подход в работе учителя – логопеда с дошкольниками с синдромом дефицита внимания и гиперактивности (СДВГ) в условиях образовательного учреждения </vt:lpstr>
      <vt:lpstr>Презентация PowerPoint</vt:lpstr>
      <vt:lpstr>Презентация PowerPoint</vt:lpstr>
      <vt:lpstr> Приёмы модификации  поведения детей с СДВГ:</vt:lpstr>
      <vt:lpstr>Приёмы модификации  поведения детей с СДВГ  (продолжение):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Индивидуально-дифференцированный                        подход в работе учителя – логопеда с дошкольниками с синдромом дефицита внимания и гиперактивности (СДВГ) в условиях образовательного учреждения </dc:title>
  <dc:creator>Юля</dc:creator>
  <cp:lastModifiedBy>PavelDen</cp:lastModifiedBy>
  <cp:revision>7</cp:revision>
  <dcterms:created xsi:type="dcterms:W3CDTF">2017-03-08T16:58:27Z</dcterms:created>
  <dcterms:modified xsi:type="dcterms:W3CDTF">2017-12-16T13:38:45Z</dcterms:modified>
</cp:coreProperties>
</file>