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60" r:id="rId3"/>
    <p:sldId id="264" r:id="rId4"/>
    <p:sldId id="261" r:id="rId5"/>
    <p:sldId id="270" r:id="rId6"/>
    <p:sldId id="265" r:id="rId7"/>
    <p:sldId id="266" r:id="rId8"/>
    <p:sldId id="277" r:id="rId9"/>
    <p:sldId id="267" r:id="rId10"/>
    <p:sldId id="262" r:id="rId11"/>
    <p:sldId id="301" r:id="rId12"/>
    <p:sldId id="287" r:id="rId13"/>
    <p:sldId id="288" r:id="rId14"/>
    <p:sldId id="289" r:id="rId15"/>
    <p:sldId id="291" r:id="rId16"/>
    <p:sldId id="292" r:id="rId17"/>
    <p:sldId id="293" r:id="rId18"/>
    <p:sldId id="294" r:id="rId19"/>
    <p:sldId id="296" r:id="rId20"/>
    <p:sldId id="297" r:id="rId21"/>
    <p:sldId id="298" r:id="rId22"/>
    <p:sldId id="299" r:id="rId23"/>
    <p:sldId id="281" r:id="rId24"/>
    <p:sldId id="282" r:id="rId25"/>
    <p:sldId id="302" r:id="rId26"/>
    <p:sldId id="271" r:id="rId27"/>
    <p:sldId id="272" r:id="rId28"/>
    <p:sldId id="274" r:id="rId29"/>
    <p:sldId id="278" r:id="rId30"/>
    <p:sldId id="276" r:id="rId31"/>
    <p:sldId id="284"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00"/>
    <a:srgbClr val="580000"/>
    <a:srgbClr val="C6A8C5"/>
    <a:srgbClr val="3333CC"/>
    <a:srgbClr val="0000FF"/>
    <a:srgbClr val="666699"/>
    <a:srgbClr val="336600"/>
    <a:srgbClr val="0099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27612" autoAdjust="0"/>
    <p:restoredTop sz="86323" autoAdjust="0"/>
  </p:normalViewPr>
  <p:slideViewPr>
    <p:cSldViewPr>
      <p:cViewPr varScale="1">
        <p:scale>
          <a:sx n="71" d="100"/>
          <a:sy n="71" d="100"/>
        </p:scale>
        <p:origin x="-114"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B37ABC7-E4C9-452B-82E0-5C5210D9C602}" type="datetimeFigureOut">
              <a:rPr lang="ru-RU" smtClean="0"/>
              <a:pPr/>
              <a:t>24.11.2017</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F9221A7-2451-451E-9CCD-34D46D8A6841}" type="slidenum">
              <a:rPr lang="ru-RU" smtClean="0"/>
              <a:pPr/>
              <a:t>‹#›</a:t>
            </a:fld>
            <a:endParaRPr lang="ru-RU"/>
          </a:p>
        </p:txBody>
      </p:sp>
    </p:spTree>
    <p:extLst>
      <p:ext uri="{BB962C8B-B14F-4D97-AF65-F5344CB8AC3E}">
        <p14:creationId xmlns:p14="http://schemas.microsoft.com/office/powerpoint/2010/main" val="174240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B81BAF9-9C45-47BD-AF4F-4EA75E73F7ED}" type="slidenum">
              <a:rPr lang="ru-RU"/>
              <a:pPr/>
              <a:t>3</a:t>
            </a:fld>
            <a:endParaRPr lang="ru-RU"/>
          </a:p>
        </p:txBody>
      </p:sp>
      <p:sp>
        <p:nvSpPr>
          <p:cNvPr id="44035" name="Образ слайда 1"/>
          <p:cNvSpPr>
            <a:spLocks noGrp="1" noRot="1" noChangeAspect="1" noTextEdit="1"/>
          </p:cNvSpPr>
          <p:nvPr>
            <p:ph type="sldImg"/>
          </p:nvPr>
        </p:nvSpPr>
        <p:spPr>
          <a:ln/>
        </p:spPr>
      </p:sp>
      <p:sp>
        <p:nvSpPr>
          <p:cNvPr id="44036" name="Заметки 2"/>
          <p:cNvSpPr>
            <a:spLocks noGrp="1"/>
          </p:cNvSpPr>
          <p:nvPr>
            <p:ph type="body" idx="1"/>
          </p:nvPr>
        </p:nvSpPr>
        <p:spPr>
          <a:noFill/>
          <a:ln/>
        </p:spPr>
        <p:txBody>
          <a:bodyPr/>
          <a:lstStyle/>
          <a:p>
            <a:pPr eaLnBrk="1" hangingPunct="1">
              <a:spcBef>
                <a:spcPct val="0"/>
              </a:spcBef>
            </a:pPr>
            <a:endParaRPr lang="ru-RU" smtClean="0"/>
          </a:p>
        </p:txBody>
      </p:sp>
      <p:sp>
        <p:nvSpPr>
          <p:cNvPr id="44037"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57CB871-5421-4063-A197-FB1603DF9F47}" type="slidenum">
              <a:rPr lang="ru-RU" sz="1200">
                <a:cs typeface="Arial" charset="0"/>
              </a:rPr>
              <a:pPr algn="r"/>
              <a:t>3</a:t>
            </a:fld>
            <a:endParaRPr lang="ru-RU" sz="120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EE86E868-8597-4760-B151-F54CBA2EABF1}" type="datetimeFigureOut">
              <a:rPr lang="ru-RU" smtClean="0"/>
              <a:pPr/>
              <a:t>24.11.2017</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017E741-E646-4C5B-94DE-8A475BFF9265}"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86E868-8597-4760-B151-F54CBA2EABF1}" type="datetimeFigureOut">
              <a:rPr lang="ru-RU" smtClean="0"/>
              <a:pPr/>
              <a:t>24.11.2017</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17E741-E646-4C5B-94DE-8A475BFF926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1600" y="1340768"/>
            <a:ext cx="7556376" cy="1542033"/>
          </a:xfrm>
        </p:spPr>
        <p:txBody>
          <a:bodyPr>
            <a:noAutofit/>
          </a:bodyPr>
          <a:lstStyle/>
          <a:p>
            <a:r>
              <a:rPr lang="ru-RU" sz="3200" b="1" dirty="0" smtClean="0">
                <a:solidFill>
                  <a:srgbClr val="993300"/>
                </a:solidFill>
              </a:rPr>
              <a:t>Творческий  проект</a:t>
            </a:r>
            <a:br>
              <a:rPr lang="ru-RU" sz="3200" b="1" dirty="0" smtClean="0">
                <a:solidFill>
                  <a:srgbClr val="993300"/>
                </a:solidFill>
              </a:rPr>
            </a:br>
            <a:r>
              <a:rPr lang="ru-RU" sz="5400" b="1" dirty="0" smtClean="0">
                <a:solidFill>
                  <a:srgbClr val="993300"/>
                </a:solidFill>
              </a:rPr>
              <a:t>«</a:t>
            </a:r>
            <a:r>
              <a:rPr lang="ru-RU" sz="5400" b="1" dirty="0" smtClean="0">
                <a:solidFill>
                  <a:srgbClr val="993300"/>
                </a:solidFill>
                <a:latin typeface="Monotype Corsiva" pitchFamily="66" charset="0"/>
              </a:rPr>
              <a:t>Возвращение к истокам»</a:t>
            </a:r>
            <a:r>
              <a:rPr lang="ru-RU" sz="3200" b="1" dirty="0" smtClean="0">
                <a:solidFill>
                  <a:srgbClr val="993300"/>
                </a:solidFill>
              </a:rPr>
              <a:t/>
            </a:r>
            <a:br>
              <a:rPr lang="ru-RU" sz="3200" b="1" dirty="0" smtClean="0">
                <a:solidFill>
                  <a:srgbClr val="993300"/>
                </a:solidFill>
              </a:rPr>
            </a:br>
            <a:r>
              <a:rPr lang="ru-RU" sz="3200" b="1" dirty="0">
                <a:solidFill>
                  <a:srgbClr val="993300"/>
                </a:solidFill>
              </a:rPr>
              <a:t> </a:t>
            </a:r>
            <a:endParaRPr lang="ru-RU" sz="3600" b="1" dirty="0">
              <a:solidFill>
                <a:srgbClr val="993300"/>
              </a:solidFill>
              <a:latin typeface="Monotype Corsiva" pitchFamily="66" charset="0"/>
            </a:endParaRPr>
          </a:p>
        </p:txBody>
      </p:sp>
      <p:sp>
        <p:nvSpPr>
          <p:cNvPr id="3" name="Подзаголовок 2"/>
          <p:cNvSpPr>
            <a:spLocks noGrp="1"/>
          </p:cNvSpPr>
          <p:nvPr>
            <p:ph type="subTitle" idx="1"/>
          </p:nvPr>
        </p:nvSpPr>
        <p:spPr>
          <a:xfrm>
            <a:off x="4741122" y="4005064"/>
            <a:ext cx="4035941" cy="1080120"/>
          </a:xfrm>
        </p:spPr>
        <p:txBody>
          <a:bodyPr>
            <a:noAutofit/>
          </a:bodyPr>
          <a:lstStyle/>
          <a:p>
            <a:pPr algn="r"/>
            <a:r>
              <a:rPr lang="ru-RU" sz="2800" dirty="0" smtClean="0">
                <a:solidFill>
                  <a:srgbClr val="993300"/>
                </a:solidFill>
              </a:rPr>
              <a:t>Автор: </a:t>
            </a:r>
            <a:r>
              <a:rPr lang="ru-RU" sz="1800" dirty="0" smtClean="0">
                <a:solidFill>
                  <a:srgbClr val="993300"/>
                </a:solidFill>
              </a:rPr>
              <a:t>преподаватель  </a:t>
            </a:r>
            <a:r>
              <a:rPr lang="ru-RU" sz="1800" dirty="0" smtClean="0">
                <a:solidFill>
                  <a:srgbClr val="993300"/>
                </a:solidFill>
              </a:rPr>
              <a:t>МУ </a:t>
            </a:r>
            <a:r>
              <a:rPr lang="ru-RU" sz="1800" dirty="0" smtClean="0">
                <a:solidFill>
                  <a:srgbClr val="993300"/>
                </a:solidFill>
              </a:rPr>
              <a:t>ДО ШИ</a:t>
            </a:r>
            <a:endParaRPr lang="ru-RU" sz="1800" dirty="0" smtClean="0">
              <a:solidFill>
                <a:srgbClr val="993300"/>
              </a:solidFill>
            </a:endParaRPr>
          </a:p>
          <a:p>
            <a:pPr algn="r"/>
            <a:r>
              <a:rPr lang="ru-RU" sz="2400" dirty="0" smtClean="0">
                <a:solidFill>
                  <a:srgbClr val="993300"/>
                </a:solidFill>
              </a:rPr>
              <a:t>Старикова Т. Н.</a:t>
            </a:r>
            <a:endParaRPr lang="ru-RU" sz="2400" dirty="0">
              <a:solidFill>
                <a:srgbClr val="993300"/>
              </a:solidFill>
            </a:endParaRPr>
          </a:p>
        </p:txBody>
      </p:sp>
      <p:sp>
        <p:nvSpPr>
          <p:cNvPr id="4" name="TextBox 3"/>
          <p:cNvSpPr txBox="1"/>
          <p:nvPr/>
        </p:nvSpPr>
        <p:spPr>
          <a:xfrm>
            <a:off x="682519" y="260648"/>
            <a:ext cx="8117222" cy="646331"/>
          </a:xfrm>
          <a:prstGeom prst="rect">
            <a:avLst/>
          </a:prstGeom>
          <a:noFill/>
        </p:spPr>
        <p:txBody>
          <a:bodyPr wrap="none" rtlCol="0">
            <a:spAutoFit/>
          </a:bodyPr>
          <a:lstStyle/>
          <a:p>
            <a:pPr algn="ctr"/>
            <a:r>
              <a:rPr lang="ru-RU" b="1" dirty="0" smtClean="0">
                <a:solidFill>
                  <a:srgbClr val="993300"/>
                </a:solidFill>
              </a:rPr>
              <a:t>Муниципальное учреждение дополнительного образований </a:t>
            </a:r>
            <a:r>
              <a:rPr lang="ru-RU" b="1" dirty="0" smtClean="0">
                <a:solidFill>
                  <a:srgbClr val="993300"/>
                </a:solidFill>
              </a:rPr>
              <a:t>–Школа искусств </a:t>
            </a:r>
          </a:p>
          <a:p>
            <a:pPr algn="ctr"/>
            <a:r>
              <a:rPr lang="ru-RU" b="1" dirty="0" smtClean="0">
                <a:solidFill>
                  <a:srgbClr val="993300"/>
                </a:solidFill>
              </a:rPr>
              <a:t>Ржевского района Тверская область</a:t>
            </a:r>
            <a:endParaRPr lang="ru-RU" b="1" dirty="0">
              <a:solidFill>
                <a:srgbClr val="993300"/>
              </a:solidFill>
            </a:endParaRPr>
          </a:p>
        </p:txBody>
      </p:sp>
      <p:sp>
        <p:nvSpPr>
          <p:cNvPr id="5" name="TextBox 4"/>
          <p:cNvSpPr txBox="1"/>
          <p:nvPr/>
        </p:nvSpPr>
        <p:spPr>
          <a:xfrm>
            <a:off x="3923928" y="6165304"/>
            <a:ext cx="705642" cy="369332"/>
          </a:xfrm>
          <a:prstGeom prst="rect">
            <a:avLst/>
          </a:prstGeom>
          <a:noFill/>
        </p:spPr>
        <p:txBody>
          <a:bodyPr wrap="none" rtlCol="0">
            <a:spAutoFit/>
          </a:bodyPr>
          <a:lstStyle/>
          <a:p>
            <a:r>
              <a:rPr lang="ru-RU" b="1" dirty="0" smtClean="0">
                <a:solidFill>
                  <a:srgbClr val="993300"/>
                </a:solidFill>
              </a:rPr>
              <a:t> </a:t>
            </a:r>
            <a:r>
              <a:rPr lang="ru-RU" b="1" dirty="0" smtClean="0">
                <a:solidFill>
                  <a:srgbClr val="993300"/>
                </a:solidFill>
              </a:rPr>
              <a:t>2017</a:t>
            </a:r>
            <a:endParaRPr lang="ru-RU" b="1" dirty="0">
              <a:solidFill>
                <a:srgbClr val="9933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Grp="1"/>
          </p:cNvGraphicFramePr>
          <p:nvPr>
            <p:ph idx="1"/>
            <p:extLst>
              <p:ext uri="{D42A27DB-BD31-4B8C-83A1-F6EECF244321}">
                <p14:modId xmlns:p14="http://schemas.microsoft.com/office/powerpoint/2010/main" val="524425548"/>
              </p:ext>
            </p:extLst>
          </p:nvPr>
        </p:nvGraphicFramePr>
        <p:xfrm>
          <a:off x="683569" y="1124742"/>
          <a:ext cx="7920880" cy="4576504"/>
        </p:xfrm>
        <a:graphic>
          <a:graphicData uri="http://schemas.openxmlformats.org/drawingml/2006/table">
            <a:tbl>
              <a:tblPr firstRow="1" firstCol="1" bandRow="1"/>
              <a:tblGrid>
                <a:gridCol w="2639742"/>
                <a:gridCol w="2640569"/>
                <a:gridCol w="2640569"/>
              </a:tblGrid>
              <a:tr h="326191">
                <a:tc>
                  <a:txBody>
                    <a:bodyPr/>
                    <a:lstStyle/>
                    <a:p>
                      <a:pPr>
                        <a:lnSpc>
                          <a:spcPct val="115000"/>
                        </a:lnSpc>
                        <a:spcAft>
                          <a:spcPts val="0"/>
                        </a:spcAft>
                      </a:pPr>
                      <a:r>
                        <a:rPr lang="ru-RU" sz="1200" b="1" dirty="0">
                          <a:effectLst/>
                          <a:latin typeface="Calibri"/>
                          <a:ea typeface="Calibri"/>
                          <a:cs typeface="Times New Roman"/>
                        </a:rPr>
                        <a:t>              сроки</a:t>
                      </a:r>
                      <a:endParaRPr lang="ru-RU" sz="11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effectLst/>
                          <a:latin typeface="Calibri"/>
                          <a:ea typeface="Calibri"/>
                          <a:cs typeface="Times New Roman"/>
                        </a:rPr>
                        <a:t>           Где выступали</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200" b="1">
                          <a:effectLst/>
                          <a:latin typeface="Calibri"/>
                          <a:ea typeface="Calibri"/>
                          <a:cs typeface="Times New Roman"/>
                        </a:rPr>
                        <a:t>        Кто участвовал</a:t>
                      </a:r>
                      <a:endParaRPr lang="ru-RU" sz="110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771">
                <a:tc>
                  <a:txBody>
                    <a:bodyPr/>
                    <a:lstStyle/>
                    <a:p>
                      <a:pPr>
                        <a:lnSpc>
                          <a:spcPct val="115000"/>
                        </a:lnSpc>
                        <a:spcAft>
                          <a:spcPts val="0"/>
                        </a:spcAft>
                      </a:pPr>
                      <a:r>
                        <a:rPr lang="ru-RU" sz="1400" dirty="0" smtClean="0">
                          <a:effectLst/>
                          <a:latin typeface="Calibri"/>
                          <a:ea typeface="Calibri"/>
                          <a:cs typeface="Times New Roman"/>
                        </a:rPr>
                        <a:t>7 февраля </a:t>
                      </a:r>
                      <a:r>
                        <a:rPr lang="ru-RU" sz="1400" dirty="0" smtClean="0">
                          <a:effectLst/>
                          <a:latin typeface="Calibri"/>
                          <a:ea typeface="Calibri"/>
                          <a:cs typeface="Times New Roman"/>
                        </a:rPr>
                        <a:t>2016 </a:t>
                      </a:r>
                      <a:r>
                        <a:rPr lang="ru-RU" sz="1400" dirty="0">
                          <a:effectLst/>
                          <a:latin typeface="Calibri"/>
                          <a:ea typeface="Calibri"/>
                          <a:cs typeface="Times New Roman"/>
                        </a:rPr>
                        <a:t>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smtClean="0">
                          <a:effectLst/>
                          <a:latin typeface="+mn-lt"/>
                          <a:ea typeface="Calibri"/>
                          <a:cs typeface="Times New Roman"/>
                        </a:rPr>
                        <a:t>Детский дом г. Зубцов</a:t>
                      </a:r>
                      <a:endParaRPr lang="ru-RU" sz="14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dirty="0" smtClean="0">
                          <a:effectLst/>
                          <a:latin typeface="+mn-lt"/>
                          <a:ea typeface="Calibri"/>
                          <a:cs typeface="Times New Roman"/>
                        </a:rPr>
                        <a:t>Воспитанники ансамбля </a:t>
                      </a:r>
                      <a:r>
                        <a:rPr lang="ru-RU" sz="1400" dirty="0" smtClean="0">
                          <a:effectLst/>
                          <a:latin typeface="+mn-lt"/>
                          <a:ea typeface="Calibri"/>
                          <a:cs typeface="Times New Roman"/>
                        </a:rPr>
                        <a:t>«Лапотки», </a:t>
                      </a:r>
                      <a:r>
                        <a:rPr lang="ru-RU" sz="1400" dirty="0" smtClean="0">
                          <a:effectLst/>
                          <a:latin typeface="+mn-lt"/>
                          <a:ea typeface="Calibri"/>
                          <a:cs typeface="Times New Roman"/>
                        </a:rPr>
                        <a:t>воспитанники детского дома.</a:t>
                      </a:r>
                    </a:p>
                    <a:p>
                      <a:pPr>
                        <a:lnSpc>
                          <a:spcPct val="115000"/>
                        </a:lnSpc>
                        <a:spcAft>
                          <a:spcPts val="0"/>
                        </a:spcAft>
                      </a:pP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771">
                <a:tc>
                  <a:txBody>
                    <a:bodyPr/>
                    <a:lstStyle/>
                    <a:p>
                      <a:pPr>
                        <a:lnSpc>
                          <a:spcPct val="115000"/>
                        </a:lnSpc>
                        <a:spcAft>
                          <a:spcPts val="0"/>
                        </a:spcAft>
                      </a:pPr>
                      <a:r>
                        <a:rPr lang="ru-RU" sz="1400" dirty="0" smtClean="0">
                          <a:effectLst/>
                          <a:latin typeface="Calibri"/>
                          <a:ea typeface="Calibri"/>
                          <a:cs typeface="Times New Roman"/>
                        </a:rPr>
                        <a:t>29 февраля </a:t>
                      </a:r>
                      <a:r>
                        <a:rPr lang="ru-RU" sz="1400" dirty="0" smtClean="0">
                          <a:effectLst/>
                          <a:latin typeface="Calibri"/>
                          <a:ea typeface="Calibri"/>
                          <a:cs typeface="Times New Roman"/>
                        </a:rPr>
                        <a:t>2016г</a:t>
                      </a:r>
                      <a:r>
                        <a:rPr lang="ru-RU" sz="1400" b="1" dirty="0">
                          <a:effectLst/>
                          <a:latin typeface="Calibri"/>
                          <a:ea typeface="Calibri"/>
                          <a:cs typeface="Times New Roman"/>
                        </a:rPr>
                        <a:t>.</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a:effectLst/>
                          <a:latin typeface="Calibri"/>
                          <a:ea typeface="Calibri"/>
                          <a:cs typeface="Times New Roman"/>
                        </a:rPr>
                        <a:t>Актовый зал </a:t>
                      </a:r>
                      <a:r>
                        <a:rPr lang="ru-RU" sz="1400" dirty="0" smtClean="0">
                          <a:effectLst/>
                          <a:latin typeface="Calibri"/>
                          <a:ea typeface="Calibri"/>
                          <a:cs typeface="Times New Roman"/>
                        </a:rPr>
                        <a:t> </a:t>
                      </a:r>
                      <a:r>
                        <a:rPr lang="ru-RU" sz="1400" dirty="0" smtClean="0">
                          <a:effectLst/>
                          <a:latin typeface="Calibri"/>
                          <a:ea typeface="Calibri"/>
                          <a:cs typeface="Times New Roman"/>
                        </a:rPr>
                        <a:t>ДШИ</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smtClean="0">
                          <a:effectLst/>
                          <a:latin typeface="Calibri"/>
                          <a:ea typeface="Calibri"/>
                          <a:cs typeface="Times New Roman"/>
                        </a:rPr>
                        <a:t>Воспитанники ансамбля </a:t>
                      </a:r>
                      <a:r>
                        <a:rPr lang="ru-RU" sz="1400" dirty="0" smtClean="0">
                          <a:effectLst/>
                          <a:latin typeface="+mn-lt"/>
                          <a:ea typeface="Calibri"/>
                          <a:cs typeface="Times New Roman"/>
                        </a:rPr>
                        <a:t>«Лапотки», </a:t>
                      </a:r>
                      <a:r>
                        <a:rPr lang="ru-RU" sz="1400" dirty="0" smtClean="0">
                          <a:effectLst/>
                          <a:latin typeface="Calibri"/>
                          <a:ea typeface="Calibri"/>
                          <a:cs typeface="Times New Roman"/>
                        </a:rPr>
                        <a:t>родители</a:t>
                      </a:r>
                      <a:r>
                        <a:rPr lang="ru-RU" sz="1400" dirty="0" smtClean="0">
                          <a:effectLst/>
                          <a:latin typeface="Calibri"/>
                          <a:ea typeface="Calibri"/>
                          <a:cs typeface="Times New Roman"/>
                        </a:rPr>
                        <a:t>, учащиеся других коллективов и гости.</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16771">
                <a:tc>
                  <a:txBody>
                    <a:bodyPr/>
                    <a:lstStyle/>
                    <a:p>
                      <a:pPr>
                        <a:lnSpc>
                          <a:spcPct val="115000"/>
                        </a:lnSpc>
                        <a:spcAft>
                          <a:spcPts val="0"/>
                        </a:spcAft>
                      </a:pPr>
                      <a:r>
                        <a:rPr lang="ru-RU" sz="1400" dirty="0" smtClean="0">
                          <a:effectLst/>
                          <a:latin typeface="Calibri"/>
                          <a:ea typeface="Calibri"/>
                          <a:cs typeface="Times New Roman"/>
                        </a:rPr>
                        <a:t>21 февраля </a:t>
                      </a:r>
                      <a:r>
                        <a:rPr lang="ru-RU" sz="1400" dirty="0" smtClean="0">
                          <a:effectLst/>
                          <a:latin typeface="Calibri"/>
                          <a:ea typeface="Calibri"/>
                          <a:cs typeface="Times New Roman"/>
                        </a:rPr>
                        <a:t>2017 </a:t>
                      </a:r>
                      <a:r>
                        <a:rPr lang="ru-RU" sz="1400" dirty="0">
                          <a:effectLst/>
                          <a:latin typeface="Calibri"/>
                          <a:ea typeface="Calibri"/>
                          <a:cs typeface="Times New Roman"/>
                        </a:rPr>
                        <a:t>г.</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dirty="0" smtClean="0">
                          <a:effectLst/>
                          <a:latin typeface="Calibri"/>
                          <a:ea typeface="Calibri"/>
                          <a:cs typeface="Times New Roman"/>
                        </a:rPr>
                        <a:t>МОУ СОШ №7</a:t>
                      </a:r>
                      <a:endParaRPr lang="ru-RU" sz="14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dirty="0" smtClean="0">
                          <a:effectLst/>
                          <a:latin typeface="+mn-lt"/>
                          <a:ea typeface="Calibri"/>
                          <a:cs typeface="Times New Roman"/>
                        </a:rPr>
                        <a:t>Воспитанники ансамбля </a:t>
                      </a:r>
                      <a:r>
                        <a:rPr lang="ru-RU" sz="1400" dirty="0" smtClean="0">
                          <a:effectLst/>
                          <a:latin typeface="+mn-lt"/>
                          <a:ea typeface="Calibri"/>
                          <a:cs typeface="Times New Roman"/>
                        </a:rPr>
                        <a:t>«Лапотки», ученики </a:t>
                      </a:r>
                      <a:r>
                        <a:rPr lang="ru-RU" sz="1400" dirty="0" smtClean="0">
                          <a:effectLst/>
                          <a:latin typeface="+mn-lt"/>
                          <a:ea typeface="Calibri"/>
                          <a:cs typeface="Times New Roman"/>
                        </a:rPr>
                        <a:t>школы, родители, гости.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4" name="TextBox 3"/>
          <p:cNvSpPr txBox="1"/>
          <p:nvPr/>
        </p:nvSpPr>
        <p:spPr>
          <a:xfrm>
            <a:off x="2771800" y="332656"/>
            <a:ext cx="5832648" cy="461665"/>
          </a:xfrm>
          <a:prstGeom prst="rect">
            <a:avLst/>
          </a:prstGeom>
          <a:noFill/>
        </p:spPr>
        <p:txBody>
          <a:bodyPr wrap="square" rtlCol="0">
            <a:spAutoFit/>
          </a:bodyPr>
          <a:lstStyle/>
          <a:p>
            <a:r>
              <a:rPr lang="ru-RU" sz="2400" b="1" dirty="0" smtClean="0"/>
              <a:t>Презентация продукта</a:t>
            </a:r>
            <a:endParaRPr lang="ru-RU"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778098"/>
          </a:xfrm>
        </p:spPr>
        <p:txBody>
          <a:bodyPr>
            <a:normAutofit/>
          </a:bodyPr>
          <a:lstStyle/>
          <a:p>
            <a:r>
              <a:rPr lang="ru-RU" sz="3200" b="1" dirty="0">
                <a:latin typeface="Monotype Corsiva" pitchFamily="66" charset="0"/>
              </a:rPr>
              <a:t>История возникновения обряда</a:t>
            </a:r>
            <a:endParaRPr lang="ru-RU" sz="3200" dirty="0"/>
          </a:p>
        </p:txBody>
      </p:sp>
      <p:sp>
        <p:nvSpPr>
          <p:cNvPr id="5" name="Объект 4"/>
          <p:cNvSpPr>
            <a:spLocks noGrp="1"/>
          </p:cNvSpPr>
          <p:nvPr>
            <p:ph idx="1"/>
          </p:nvPr>
        </p:nvSpPr>
        <p:spPr>
          <a:xfrm>
            <a:off x="457200" y="1340768"/>
            <a:ext cx="8229600" cy="4785395"/>
          </a:xfrm>
        </p:spPr>
        <p:txBody>
          <a:bodyPr>
            <a:noAutofit/>
          </a:bodyPr>
          <a:lstStyle/>
          <a:p>
            <a:pPr marL="0" indent="0" algn="ctr">
              <a:buNone/>
            </a:pPr>
            <a:r>
              <a:rPr lang="ru-RU" sz="2400" dirty="0"/>
              <a:t> По одной версии в основе появления самого слова «масленица» лежит традиция русских выпекания блинов. Данная традиция связана с тем, что люди пытались привлечь милость солнышка, а также при помощи блинов уговорить его больше греть замерзшую русскую землю. Вот для этого и стряпали блины, которые были символом солнца. Кроме того, также в русских деревнях принято производить разные действия, которые связанны с кругом. Например, объезжать несколько раз село на лошадях, или же украшать колесо от телеги и затем его на шесте носить по улицам, а также водить традиционные хороводы. У русских считалось, что данные действия «умасливают» и упрашивают солнце, и этим самым делают его добрее. Вот отсюда и название праздника — «Масленица».</a:t>
            </a:r>
          </a:p>
        </p:txBody>
      </p:sp>
    </p:spTree>
    <p:extLst>
      <p:ext uri="{BB962C8B-B14F-4D97-AF65-F5344CB8AC3E}">
        <p14:creationId xmlns:p14="http://schemas.microsoft.com/office/powerpoint/2010/main" val="34016516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922114"/>
          </a:xfrm>
        </p:spPr>
        <p:txBody>
          <a:bodyPr>
            <a:normAutofit/>
          </a:bodyPr>
          <a:lstStyle/>
          <a:p>
            <a:r>
              <a:rPr lang="ru-RU" sz="3200" b="1" dirty="0" smtClean="0">
                <a:latin typeface="Monotype Corsiva" pitchFamily="66" charset="0"/>
              </a:rPr>
              <a:t>Выступление в </a:t>
            </a:r>
            <a:r>
              <a:rPr lang="ru-RU" sz="3200" b="1" dirty="0" smtClean="0">
                <a:latin typeface="Monotype Corsiva" pitchFamily="66" charset="0"/>
              </a:rPr>
              <a:t>Доме детского творчества</a:t>
            </a:r>
            <a:endParaRPr lang="ru-RU" sz="3200" b="1" dirty="0">
              <a:latin typeface="Monotype Corsiva" pitchFamily="66" charset="0"/>
            </a:endParaRPr>
          </a:p>
        </p:txBody>
      </p:sp>
      <p:sp>
        <p:nvSpPr>
          <p:cNvPr id="5" name="Объект 4"/>
          <p:cNvSpPr>
            <a:spLocks noGrp="1"/>
          </p:cNvSpPr>
          <p:nvPr>
            <p:ph sz="half" idx="1"/>
          </p:nvPr>
        </p:nvSpPr>
        <p:spPr/>
        <p:txBody>
          <a:bodyPr>
            <a:normAutofit fontScale="92500" lnSpcReduction="20000"/>
          </a:bodyPr>
          <a:lstStyle/>
          <a:p>
            <a:pPr marL="0" indent="0">
              <a:buNone/>
            </a:pPr>
            <a:r>
              <a:rPr lang="ru-RU" dirty="0"/>
              <a:t>А мы Масленицу </a:t>
            </a:r>
            <a:r>
              <a:rPr lang="ru-RU" dirty="0" err="1"/>
              <a:t>устречали</a:t>
            </a:r>
            <a:r>
              <a:rPr lang="ru-RU" dirty="0"/>
              <a:t>. </a:t>
            </a:r>
            <a:r>
              <a:rPr lang="ru-RU" dirty="0" err="1"/>
              <a:t>Устречали</a:t>
            </a:r>
            <a:r>
              <a:rPr lang="ru-RU" dirty="0"/>
              <a:t>  </a:t>
            </a:r>
            <a:r>
              <a:rPr lang="ru-RU" dirty="0" err="1"/>
              <a:t>лёли</a:t>
            </a:r>
            <a:r>
              <a:rPr lang="ru-RU" dirty="0"/>
              <a:t>, ой, </a:t>
            </a:r>
            <a:r>
              <a:rPr lang="ru-RU" dirty="0" err="1"/>
              <a:t>устречали</a:t>
            </a:r>
            <a:r>
              <a:rPr lang="ru-RU" dirty="0"/>
              <a:t>.</a:t>
            </a:r>
          </a:p>
          <a:p>
            <a:pPr marL="0" indent="0">
              <a:buNone/>
            </a:pPr>
            <a:r>
              <a:rPr lang="ru-RU" dirty="0"/>
              <a:t>Мы снежком гору устилали. Устилали, </a:t>
            </a:r>
            <a:r>
              <a:rPr lang="ru-RU" dirty="0" err="1"/>
              <a:t>лёли</a:t>
            </a:r>
            <a:r>
              <a:rPr lang="ru-RU" dirty="0"/>
              <a:t>, </a:t>
            </a:r>
            <a:r>
              <a:rPr lang="ru-RU" dirty="0" err="1"/>
              <a:t>оё</a:t>
            </a:r>
            <a:r>
              <a:rPr lang="ru-RU" dirty="0"/>
              <a:t>, устилали. </a:t>
            </a:r>
          </a:p>
          <a:p>
            <a:pPr marL="0" indent="0">
              <a:buNone/>
            </a:pPr>
            <a:r>
              <a:rPr lang="ru-RU" dirty="0"/>
              <a:t>Мы сыр с маслицем починали. Починали </a:t>
            </a:r>
            <a:r>
              <a:rPr lang="ru-RU" dirty="0" err="1"/>
              <a:t>лёли</a:t>
            </a:r>
            <a:r>
              <a:rPr lang="ru-RU" dirty="0"/>
              <a:t>, ой, починали.</a:t>
            </a:r>
          </a:p>
          <a:p>
            <a:pPr marL="0" indent="0">
              <a:buNone/>
            </a:pPr>
            <a:r>
              <a:rPr lang="ru-RU" dirty="0"/>
              <a:t>Мы блинам горы устилали. Устилали </a:t>
            </a:r>
            <a:r>
              <a:rPr lang="ru-RU" dirty="0" err="1"/>
              <a:t>лёли</a:t>
            </a:r>
            <a:r>
              <a:rPr lang="ru-RU" dirty="0"/>
              <a:t>, ой, устилали</a:t>
            </a:r>
          </a:p>
        </p:txBody>
      </p:sp>
      <p:pic>
        <p:nvPicPr>
          <p:cNvPr id="7"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499992" y="1196752"/>
            <a:ext cx="4536503" cy="532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43249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Autofit/>
          </a:bodyPr>
          <a:lstStyle/>
          <a:p>
            <a:r>
              <a:rPr lang="ru-RU" sz="2800" b="1" dirty="0" smtClean="0">
                <a:latin typeface="Monotype Corsiva" pitchFamily="66" charset="0"/>
              </a:rPr>
              <a:t>Первый день</a:t>
            </a:r>
            <a:r>
              <a:rPr lang="ru-RU" sz="2800" b="1" dirty="0">
                <a:latin typeface="Monotype Corsiva" pitchFamily="66" charset="0"/>
              </a:rPr>
              <a:t> </a:t>
            </a:r>
            <a:r>
              <a:rPr lang="ru-RU" sz="2800" b="1" dirty="0" smtClean="0">
                <a:latin typeface="Monotype Corsiva" pitchFamily="66" charset="0"/>
              </a:rPr>
              <a:t>Масленицы -  понедельник </a:t>
            </a:r>
            <a:br>
              <a:rPr lang="ru-RU" sz="2800" b="1" dirty="0" smtClean="0">
                <a:latin typeface="Monotype Corsiva" pitchFamily="66" charset="0"/>
              </a:rPr>
            </a:br>
            <a:r>
              <a:rPr lang="ru-RU" sz="2800" b="1" dirty="0" smtClean="0">
                <a:latin typeface="Monotype Corsiva" pitchFamily="66" charset="0"/>
              </a:rPr>
              <a:t>«</a:t>
            </a:r>
            <a:r>
              <a:rPr lang="ru-RU" sz="2800" b="1" dirty="0">
                <a:latin typeface="Monotype Corsiva" pitchFamily="66" charset="0"/>
              </a:rPr>
              <a:t>Встреча» Масленицы</a:t>
            </a:r>
            <a:endParaRPr lang="ru-RU" sz="2800" dirty="0"/>
          </a:p>
        </p:txBody>
      </p:sp>
      <p:sp>
        <p:nvSpPr>
          <p:cNvPr id="3" name="Объект 2"/>
          <p:cNvSpPr>
            <a:spLocks noGrp="1"/>
          </p:cNvSpPr>
          <p:nvPr>
            <p:ph sz="half" idx="1"/>
          </p:nvPr>
        </p:nvSpPr>
        <p:spPr/>
        <p:txBody>
          <a:bodyPr>
            <a:normAutofit fontScale="92500" lnSpcReduction="20000"/>
          </a:bodyPr>
          <a:lstStyle/>
          <a:p>
            <a:pPr marL="0" indent="0">
              <a:buNone/>
            </a:pPr>
            <a:r>
              <a:rPr lang="ru-RU" dirty="0"/>
              <a:t>А мы Масленицу </a:t>
            </a:r>
            <a:r>
              <a:rPr lang="ru-RU" dirty="0" err="1"/>
              <a:t>дожидали</a:t>
            </a:r>
            <a:r>
              <a:rPr lang="ru-RU" dirty="0"/>
              <a:t>, в окошечко </a:t>
            </a:r>
            <a:r>
              <a:rPr lang="ru-RU" dirty="0" err="1"/>
              <a:t>поглядали</a:t>
            </a:r>
            <a:r>
              <a:rPr lang="ru-RU" dirty="0"/>
              <a:t>,</a:t>
            </a:r>
          </a:p>
          <a:p>
            <a:pPr marL="0" indent="0">
              <a:buNone/>
            </a:pPr>
            <a:r>
              <a:rPr lang="ru-RU" dirty="0"/>
              <a:t>                  На горушки выходили, сыр и маслице выносили.</a:t>
            </a:r>
          </a:p>
          <a:p>
            <a:pPr marL="0" indent="0">
              <a:buNone/>
            </a:pPr>
            <a:r>
              <a:rPr lang="ru-RU" dirty="0"/>
              <a:t>                  Сыром, маслицем поливали, </a:t>
            </a:r>
            <a:r>
              <a:rPr lang="ru-RU" dirty="0" err="1"/>
              <a:t>лапоточками</a:t>
            </a:r>
            <a:r>
              <a:rPr lang="ru-RU" dirty="0"/>
              <a:t> утоптали, - </a:t>
            </a:r>
          </a:p>
          <a:p>
            <a:pPr marL="0" indent="0">
              <a:buNone/>
            </a:pPr>
            <a:r>
              <a:rPr lang="ru-RU" dirty="0"/>
              <a:t>                  Чтобы горушки были </a:t>
            </a:r>
            <a:r>
              <a:rPr lang="ru-RU" dirty="0" err="1"/>
              <a:t>катливы</a:t>
            </a:r>
            <a:r>
              <a:rPr lang="ru-RU" dirty="0"/>
              <a:t>, чтоб ребятушки были счастливы!</a:t>
            </a:r>
          </a:p>
          <a:p>
            <a:endParaRPr lang="ru-RU" dirty="0"/>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648200" y="1765547"/>
            <a:ext cx="4038600" cy="4195269"/>
          </a:xfrm>
        </p:spPr>
      </p:pic>
    </p:spTree>
    <p:extLst>
      <p:ext uri="{BB962C8B-B14F-4D97-AF65-F5344CB8AC3E}">
        <p14:creationId xmlns:p14="http://schemas.microsoft.com/office/powerpoint/2010/main" val="307356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2800" b="1" dirty="0">
                <a:latin typeface="Monotype Corsiva" pitchFamily="66" charset="0"/>
              </a:rPr>
              <a:t>Второй день Масленицы – </a:t>
            </a:r>
            <a:r>
              <a:rPr lang="ru-RU" sz="2800" b="1" dirty="0" smtClean="0">
                <a:latin typeface="Monotype Corsiva" pitchFamily="66" charset="0"/>
              </a:rPr>
              <a:t>вторник «</a:t>
            </a:r>
            <a:r>
              <a:rPr lang="ru-RU" sz="2800" b="1" dirty="0" err="1" smtClean="0">
                <a:latin typeface="Monotype Corsiva" pitchFamily="66" charset="0"/>
              </a:rPr>
              <a:t>Заигрыш</a:t>
            </a:r>
            <a:r>
              <a:rPr lang="ru-RU" sz="2800" b="1" dirty="0">
                <a:latin typeface="Monotype Corsiva" pitchFamily="66" charset="0"/>
              </a:rPr>
              <a:t>». </a:t>
            </a:r>
          </a:p>
        </p:txBody>
      </p:sp>
      <p:sp>
        <p:nvSpPr>
          <p:cNvPr id="3" name="Объект 2"/>
          <p:cNvSpPr>
            <a:spLocks noGrp="1"/>
          </p:cNvSpPr>
          <p:nvPr>
            <p:ph sz="half" idx="1"/>
          </p:nvPr>
        </p:nvSpPr>
        <p:spPr/>
        <p:txBody>
          <a:bodyPr>
            <a:normAutofit fontScale="92500" lnSpcReduction="10000"/>
          </a:bodyPr>
          <a:lstStyle/>
          <a:p>
            <a:pPr marL="0" indent="0">
              <a:buNone/>
            </a:pPr>
            <a:r>
              <a:rPr lang="ru-RU" sz="2400" dirty="0"/>
              <a:t>Игрища, потехи и забавы ждут нас. В этот день все  катались с ледяных гор, играли в различные игры. </a:t>
            </a:r>
            <a:endParaRPr lang="ru-RU" sz="2400" dirty="0" smtClean="0"/>
          </a:p>
          <a:p>
            <a:pPr marL="0" indent="0">
              <a:buNone/>
            </a:pPr>
            <a:r>
              <a:rPr lang="ru-RU" sz="2400" dirty="0" smtClean="0"/>
              <a:t>Веселью </a:t>
            </a:r>
            <a:r>
              <a:rPr lang="ru-RU" sz="2400" dirty="0"/>
              <a:t>не было конца</a:t>
            </a:r>
            <a:r>
              <a:rPr lang="ru-RU" sz="2400" dirty="0" smtClean="0"/>
              <a:t>.</a:t>
            </a:r>
          </a:p>
          <a:p>
            <a:r>
              <a:rPr lang="ru-RU" sz="2400" dirty="0"/>
              <a:t>Эй, Масленица – </a:t>
            </a:r>
            <a:r>
              <a:rPr lang="ru-RU" sz="2400" dirty="0" err="1"/>
              <a:t>непогасница</a:t>
            </a:r>
            <a:r>
              <a:rPr lang="ru-RU" sz="2400" dirty="0"/>
              <a:t>!</a:t>
            </a:r>
          </a:p>
          <a:p>
            <a:r>
              <a:rPr lang="ru-RU" sz="2400" dirty="0"/>
              <a:t>                      Садись на саночки, на самые </a:t>
            </a:r>
            <a:r>
              <a:rPr lang="ru-RU" sz="2400" dirty="0" err="1"/>
              <a:t>запяточки</a:t>
            </a:r>
            <a:r>
              <a:rPr lang="ru-RU" sz="2400" dirty="0"/>
              <a:t>,</a:t>
            </a:r>
          </a:p>
          <a:p>
            <a:r>
              <a:rPr lang="ru-RU" sz="2400" dirty="0"/>
              <a:t>                      Катись с горки до ворот, чтобы видел весь народ. </a:t>
            </a:r>
          </a:p>
          <a:p>
            <a:pPr marL="0" indent="0">
              <a:buNone/>
            </a:pPr>
            <a:endParaRPr lang="ru-RU" sz="2400" dirty="0"/>
          </a:p>
        </p:txBody>
      </p:sp>
      <p:pic>
        <p:nvPicPr>
          <p:cNvPr id="5" name="Picture 2" descr="D:\ФОТОГРАФИИ\ФОТО ЛОЖКАРИ\Ложкари Наши выступления\IMG_163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1340769"/>
            <a:ext cx="4176464" cy="44644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p:spPr>
      </p:pic>
    </p:spTree>
    <p:extLst>
      <p:ext uri="{BB962C8B-B14F-4D97-AF65-F5344CB8AC3E}">
        <p14:creationId xmlns:p14="http://schemas.microsoft.com/office/powerpoint/2010/main" val="3057020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2800" b="1" dirty="0">
                <a:latin typeface="Monotype Corsiva" pitchFamily="66" charset="0"/>
              </a:rPr>
              <a:t>Третий день Масленицы – среда «Лакомка». </a:t>
            </a:r>
            <a:endParaRPr lang="ru-RU" sz="2800" dirty="0"/>
          </a:p>
        </p:txBody>
      </p:sp>
      <p:sp>
        <p:nvSpPr>
          <p:cNvPr id="3" name="Объект 2"/>
          <p:cNvSpPr>
            <a:spLocks noGrp="1"/>
          </p:cNvSpPr>
          <p:nvPr>
            <p:ph sz="half" idx="1"/>
          </p:nvPr>
        </p:nvSpPr>
        <p:spPr>
          <a:xfrm>
            <a:off x="457200" y="1124744"/>
            <a:ext cx="4186808" cy="5544616"/>
          </a:xfrm>
        </p:spPr>
        <p:txBody>
          <a:bodyPr>
            <a:normAutofit fontScale="92500" lnSpcReduction="10000"/>
          </a:bodyPr>
          <a:lstStyle/>
          <a:p>
            <a:pPr marL="0" indent="0">
              <a:buNone/>
            </a:pPr>
            <a:r>
              <a:rPr lang="ru-RU" sz="2600" dirty="0"/>
              <a:t>В этот день наедались блинами, пирогами и другими </a:t>
            </a:r>
            <a:r>
              <a:rPr lang="ru-RU" sz="2600" dirty="0" smtClean="0"/>
              <a:t>масленичными </a:t>
            </a:r>
            <a:r>
              <a:rPr lang="ru-RU" sz="2600" dirty="0"/>
              <a:t>«яствами». </a:t>
            </a:r>
            <a:endParaRPr lang="ru-RU" sz="2600" dirty="0" smtClean="0"/>
          </a:p>
          <a:p>
            <a:pPr marL="0" indent="0">
              <a:buNone/>
            </a:pPr>
            <a:r>
              <a:rPr lang="ru-RU" sz="2600" dirty="0"/>
              <a:t>Ой, масленица – </a:t>
            </a:r>
            <a:r>
              <a:rPr lang="ru-RU" sz="2600" dirty="0" err="1"/>
              <a:t>кривошейка</a:t>
            </a:r>
            <a:r>
              <a:rPr lang="ru-RU" sz="2600" dirty="0"/>
              <a:t>, </a:t>
            </a:r>
          </a:p>
          <a:p>
            <a:pPr marL="0" indent="0">
              <a:buNone/>
            </a:pPr>
            <a:r>
              <a:rPr lang="ru-RU" sz="2600" dirty="0"/>
              <a:t>                                        Встречаем тебя хорошенько!</a:t>
            </a:r>
          </a:p>
          <a:p>
            <a:pPr marL="0" indent="0">
              <a:buNone/>
            </a:pPr>
            <a:r>
              <a:rPr lang="ru-RU" sz="2600" dirty="0"/>
              <a:t>                                         </a:t>
            </a:r>
            <a:r>
              <a:rPr lang="ru-RU" sz="2600" dirty="0" err="1" smtClean="0"/>
              <a:t>Сварениками</a:t>
            </a:r>
            <a:r>
              <a:rPr lang="ru-RU" sz="2600" dirty="0"/>
              <a:t>, с блинами</a:t>
            </a:r>
            <a:r>
              <a:rPr lang="ru-RU" sz="2600" dirty="0" smtClean="0"/>
              <a:t>,</a:t>
            </a:r>
          </a:p>
          <a:p>
            <a:pPr marL="0" indent="0">
              <a:buNone/>
            </a:pPr>
            <a:r>
              <a:rPr lang="ru-RU" sz="2600" dirty="0" smtClean="0"/>
              <a:t> </a:t>
            </a:r>
            <a:r>
              <a:rPr lang="ru-RU" sz="2600" dirty="0"/>
              <a:t>с мягкими пирогами, </a:t>
            </a:r>
          </a:p>
          <a:p>
            <a:pPr marL="0" indent="0">
              <a:buNone/>
            </a:pPr>
            <a:r>
              <a:rPr lang="ru-RU" sz="2600" dirty="0"/>
              <a:t>                               С</a:t>
            </a:r>
            <a:r>
              <a:rPr lang="ru-RU" sz="2600" dirty="0" smtClean="0"/>
              <a:t>    сыром</a:t>
            </a:r>
            <a:r>
              <a:rPr lang="ru-RU" sz="2600" dirty="0"/>
              <a:t>, </a:t>
            </a:r>
            <a:endParaRPr lang="ru-RU" sz="2600" dirty="0" smtClean="0"/>
          </a:p>
          <a:p>
            <a:pPr marL="0" indent="0">
              <a:buNone/>
            </a:pPr>
            <a:r>
              <a:rPr lang="ru-RU" sz="2600" dirty="0" smtClean="0"/>
              <a:t>с </a:t>
            </a:r>
            <a:r>
              <a:rPr lang="ru-RU" sz="2600" dirty="0"/>
              <a:t>маслом, </a:t>
            </a:r>
            <a:endParaRPr lang="ru-RU" sz="2600" dirty="0" smtClean="0"/>
          </a:p>
          <a:p>
            <a:pPr marL="0" indent="0">
              <a:buNone/>
            </a:pPr>
            <a:r>
              <a:rPr lang="ru-RU" sz="2600" dirty="0" smtClean="0"/>
              <a:t>с </a:t>
            </a:r>
            <a:r>
              <a:rPr lang="ru-RU" sz="2600" dirty="0"/>
              <a:t>калачом и печёным яйцом!</a:t>
            </a:r>
          </a:p>
          <a:p>
            <a:pPr marL="0" indent="0">
              <a:buNone/>
            </a:pPr>
            <a:endParaRPr lang="ru-RU" sz="2400" dirty="0" smtClean="0"/>
          </a:p>
        </p:txBody>
      </p:sp>
      <p:sp>
        <p:nvSpPr>
          <p:cNvPr id="4" name="Объект 3"/>
          <p:cNvSpPr>
            <a:spLocks noGrp="1"/>
          </p:cNvSpPr>
          <p:nvPr>
            <p:ph sz="half" idx="2"/>
          </p:nvPr>
        </p:nvSpPr>
        <p:spPr>
          <a:xfrm>
            <a:off x="4644008" y="1124744"/>
            <a:ext cx="4038600" cy="5544616"/>
          </a:xfrm>
        </p:spPr>
        <p:txBody>
          <a:bodyPr>
            <a:normAutofit fontScale="92500" lnSpcReduction="10000"/>
          </a:bodyPr>
          <a:lstStyle/>
          <a:p>
            <a:pPr marL="0" indent="0">
              <a:buNone/>
            </a:pPr>
            <a:r>
              <a:rPr lang="ru-RU" sz="2600" dirty="0"/>
              <a:t> Каждая хозяйка по традиции имела свой особенный рецепт приготовления блинов, который передавался из поколения в поколение по женской линии. Пекли блины в основном из пшеничной, гречневой, овсяной, кукурузной муки, непременно в них добавляли пшенную или манную кашу, картофель, тыкву, яблоки, сливки. Ели блины с вареньем, с медом, со сметаной, с рыбой, </a:t>
            </a:r>
            <a:r>
              <a:rPr lang="ru-RU" sz="2600" dirty="0" smtClean="0"/>
              <a:t>икрой. </a:t>
            </a:r>
            <a:endParaRPr lang="ru-RU" sz="2600" dirty="0"/>
          </a:p>
          <a:p>
            <a:pPr marL="0" indent="0">
              <a:buNone/>
            </a:pPr>
            <a:endParaRPr lang="ru-RU" dirty="0"/>
          </a:p>
        </p:txBody>
      </p:sp>
    </p:spTree>
    <p:extLst>
      <p:ext uri="{BB962C8B-B14F-4D97-AF65-F5344CB8AC3E}">
        <p14:creationId xmlns:p14="http://schemas.microsoft.com/office/powerpoint/2010/main" val="2850913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251520" y="260648"/>
            <a:ext cx="8229600" cy="864096"/>
          </a:xfrm>
        </p:spPr>
        <p:txBody>
          <a:bodyPr>
            <a:normAutofit fontScale="90000"/>
          </a:bodyPr>
          <a:lstStyle/>
          <a:p>
            <a:r>
              <a:rPr lang="ru-RU" sz="3200" b="1" dirty="0" smtClean="0"/>
              <a:t/>
            </a:r>
            <a:br>
              <a:rPr lang="ru-RU" sz="3200" b="1" dirty="0" smtClean="0"/>
            </a:br>
            <a:r>
              <a:rPr lang="ru-RU" sz="2700" b="1" dirty="0" smtClean="0">
                <a:latin typeface="Monotype Corsiva" pitchFamily="66" charset="0"/>
              </a:rPr>
              <a:t>СТАРИННЫЙ </a:t>
            </a:r>
            <a:r>
              <a:rPr lang="ru-RU" sz="2700" b="1" dirty="0">
                <a:latin typeface="Monotype Corsiva" pitchFamily="66" charset="0"/>
              </a:rPr>
              <a:t>РЕЦЕПТ </a:t>
            </a:r>
            <a:r>
              <a:rPr lang="ru-RU" sz="2700" b="1" dirty="0" smtClean="0">
                <a:latin typeface="Monotype Corsiva" pitchFamily="66" charset="0"/>
              </a:rPr>
              <a:t/>
            </a:r>
            <a:br>
              <a:rPr lang="ru-RU" sz="2700" b="1" dirty="0" smtClean="0">
                <a:latin typeface="Monotype Corsiva" pitchFamily="66" charset="0"/>
              </a:rPr>
            </a:br>
            <a:r>
              <a:rPr lang="ru-RU" sz="2700" b="1" dirty="0" smtClean="0">
                <a:latin typeface="Monotype Corsiva" pitchFamily="66" charset="0"/>
              </a:rPr>
              <a:t>Блины </a:t>
            </a:r>
            <a:r>
              <a:rPr lang="ru-RU" sz="2700" b="1" dirty="0">
                <a:latin typeface="Monotype Corsiva" pitchFamily="66" charset="0"/>
              </a:rPr>
              <a:t>пшенные</a:t>
            </a:r>
            <a:r>
              <a:rPr lang="ru-RU" dirty="0"/>
              <a:t/>
            </a:r>
            <a:br>
              <a:rPr lang="ru-RU" dirty="0"/>
            </a:br>
            <a:endParaRPr lang="ru-RU" dirty="0"/>
          </a:p>
        </p:txBody>
      </p:sp>
      <p:sp>
        <p:nvSpPr>
          <p:cNvPr id="9" name="Объект 8"/>
          <p:cNvSpPr>
            <a:spLocks noGrp="1"/>
          </p:cNvSpPr>
          <p:nvPr>
            <p:ph idx="1"/>
          </p:nvPr>
        </p:nvSpPr>
        <p:spPr>
          <a:xfrm>
            <a:off x="457200" y="1484784"/>
            <a:ext cx="8229600" cy="5256584"/>
          </a:xfrm>
        </p:spPr>
        <p:txBody>
          <a:bodyPr>
            <a:normAutofit fontScale="62500" lnSpcReduction="20000"/>
          </a:bodyPr>
          <a:lstStyle/>
          <a:p>
            <a:r>
              <a:rPr lang="ru-RU" dirty="0"/>
              <a:t>2 стакана пшенной крупы </a:t>
            </a:r>
          </a:p>
          <a:p>
            <a:r>
              <a:rPr lang="ru-RU" dirty="0"/>
              <a:t>2 стакана пшеничной муки</a:t>
            </a:r>
          </a:p>
          <a:p>
            <a:r>
              <a:rPr lang="ru-RU" dirty="0"/>
              <a:t>6 стаканов молока</a:t>
            </a:r>
          </a:p>
          <a:p>
            <a:r>
              <a:rPr lang="ru-RU" dirty="0"/>
              <a:t>5 яиц</a:t>
            </a:r>
          </a:p>
          <a:p>
            <a:r>
              <a:rPr lang="ru-RU" dirty="0"/>
              <a:t>25 гр. Дрожжей</a:t>
            </a:r>
          </a:p>
          <a:p>
            <a:r>
              <a:rPr lang="ru-RU" dirty="0"/>
              <a:t>200гр. Сливочного масла</a:t>
            </a:r>
          </a:p>
          <a:p>
            <a:r>
              <a:rPr lang="ru-RU" dirty="0"/>
              <a:t>Сахар, соль по вкусу.</a:t>
            </a:r>
          </a:p>
          <a:p>
            <a:pPr marL="0" indent="0">
              <a:buNone/>
            </a:pPr>
            <a:r>
              <a:rPr lang="ru-RU" i="1" dirty="0"/>
              <a:t>           </a:t>
            </a:r>
            <a:r>
              <a:rPr lang="ru-RU" i="1" u="sng" dirty="0"/>
              <a:t> Приготовление</a:t>
            </a:r>
            <a:endParaRPr lang="ru-RU" dirty="0"/>
          </a:p>
          <a:p>
            <a:pPr marL="0" indent="0">
              <a:buNone/>
            </a:pPr>
            <a:r>
              <a:rPr lang="ru-RU" dirty="0"/>
              <a:t>       Влить в кастрюлю 2 стакана теплого молока и развести в нем     дрожжи. Затем всыпать всю муку и замесить тесто. Накрыть кастрюлю полотенцем, поставить тесто в теплое место на 1-1,5 час. Пока тесто подходит, пшено перебрать, промыть и залив его 4 стаканами молока, сварить кашу. Остудить кашу до комнатной температуры, добавить в нее яичные желтки, растертые с солью и сахаром, и хорошо перемешать. Соединить кашу с тестом и дать тесту подойти вторично. Затем добавить к тесту взбитые яичные белки, осторожно перемешать. Через 15-20 минут выпекать блины.</a:t>
            </a:r>
          </a:p>
          <a:p>
            <a:pPr marL="0" indent="0">
              <a:buNone/>
            </a:pPr>
            <a:endParaRPr lang="ru-RU" dirty="0"/>
          </a:p>
        </p:txBody>
      </p:sp>
    </p:spTree>
    <p:extLst>
      <p:ext uri="{BB962C8B-B14F-4D97-AF65-F5344CB8AC3E}">
        <p14:creationId xmlns:p14="http://schemas.microsoft.com/office/powerpoint/2010/main" val="18773541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2800" b="1" dirty="0" smtClean="0">
                <a:latin typeface="Monotype Corsiva" pitchFamily="66" charset="0"/>
              </a:rPr>
              <a:t>Блины тыквенные</a:t>
            </a:r>
            <a:endParaRPr lang="ru-RU" sz="2800" dirty="0"/>
          </a:p>
        </p:txBody>
      </p:sp>
      <p:sp>
        <p:nvSpPr>
          <p:cNvPr id="3" name="Объект 2"/>
          <p:cNvSpPr>
            <a:spLocks noGrp="1"/>
          </p:cNvSpPr>
          <p:nvPr>
            <p:ph idx="1"/>
          </p:nvPr>
        </p:nvSpPr>
        <p:spPr>
          <a:xfrm>
            <a:off x="457200" y="1052736"/>
            <a:ext cx="8229600" cy="5472608"/>
          </a:xfrm>
        </p:spPr>
        <p:txBody>
          <a:bodyPr>
            <a:normAutofit fontScale="70000" lnSpcReduction="20000"/>
          </a:bodyPr>
          <a:lstStyle/>
          <a:p>
            <a:r>
              <a:rPr lang="ru-RU" dirty="0"/>
              <a:t>500 гр. Тыквы,</a:t>
            </a:r>
          </a:p>
          <a:p>
            <a:r>
              <a:rPr lang="ru-RU" dirty="0"/>
              <a:t>1,5 стакана пшеничной муки,</a:t>
            </a:r>
          </a:p>
          <a:p>
            <a:r>
              <a:rPr lang="ru-RU" dirty="0"/>
              <a:t>2 яйца,</a:t>
            </a:r>
          </a:p>
          <a:p>
            <a:r>
              <a:rPr lang="ru-RU" dirty="0"/>
              <a:t>3 столовые ложки сахара,</a:t>
            </a:r>
          </a:p>
          <a:p>
            <a:r>
              <a:rPr lang="ru-RU" dirty="0"/>
              <a:t>20 гр. Дрожжей,</a:t>
            </a:r>
          </a:p>
          <a:p>
            <a:r>
              <a:rPr lang="ru-RU" dirty="0"/>
              <a:t>2 стакана молока, </a:t>
            </a:r>
          </a:p>
          <a:p>
            <a:r>
              <a:rPr lang="ru-RU" dirty="0"/>
              <a:t>Соль по вкусу.</a:t>
            </a:r>
          </a:p>
          <a:p>
            <a:pPr marL="0" indent="0">
              <a:buNone/>
            </a:pPr>
            <a:r>
              <a:rPr lang="ru-RU" b="1" dirty="0"/>
              <a:t>          </a:t>
            </a:r>
            <a:r>
              <a:rPr lang="ru-RU" b="1" dirty="0" smtClean="0"/>
              <a:t> </a:t>
            </a:r>
            <a:r>
              <a:rPr lang="ru-RU" i="1" u="sng" dirty="0"/>
              <a:t>Приготовление</a:t>
            </a:r>
            <a:endParaRPr lang="ru-RU" dirty="0"/>
          </a:p>
          <a:p>
            <a:pPr marL="0" indent="0">
              <a:buNone/>
            </a:pPr>
            <a:r>
              <a:rPr lang="ru-RU" dirty="0"/>
              <a:t>            Влить в кастрюлю 2 стакана чуть теплого молока, развести в нем дрожжи, всыпать пшеничную муку, замесить опару и дать ей подойти. В подсоленной воде сварить очищенную тыкву, остудить её и протереть через сито. Тыквенное пюре выложить в подошедшую опару, добавить растертые с солью и сахаром желтки, гречневую муку, молоко и хорошо перемешать. Яичные белки хорошо взбить, осторожно ввести в тесто и дать ему снова подняться. Выпекать блины обычным способом.</a:t>
            </a:r>
          </a:p>
        </p:txBody>
      </p:sp>
    </p:spTree>
    <p:extLst>
      <p:ext uri="{BB962C8B-B14F-4D97-AF65-F5344CB8AC3E}">
        <p14:creationId xmlns:p14="http://schemas.microsoft.com/office/powerpoint/2010/main" val="1942369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274638"/>
            <a:ext cx="8229600" cy="1066130"/>
          </a:xfrm>
        </p:spPr>
        <p:txBody>
          <a:bodyPr>
            <a:noAutofit/>
          </a:bodyPr>
          <a:lstStyle/>
          <a:p>
            <a:r>
              <a:rPr lang="ru-RU" sz="2800" b="1" dirty="0">
                <a:latin typeface="Monotype Corsiva" pitchFamily="66" charset="0"/>
              </a:rPr>
              <a:t>Четвертый день Масленицы слыл разгульным и назывался: Широкая Масленица или разгуляй четверг.</a:t>
            </a:r>
            <a:endParaRPr lang="ru-RU" sz="2800" dirty="0">
              <a:latin typeface="Monotype Corsiva" pitchFamily="66" charset="0"/>
            </a:endParaRPr>
          </a:p>
        </p:txBody>
      </p:sp>
      <p:sp>
        <p:nvSpPr>
          <p:cNvPr id="5" name="Объект 4"/>
          <p:cNvSpPr>
            <a:spLocks noGrp="1"/>
          </p:cNvSpPr>
          <p:nvPr>
            <p:ph sz="half" idx="1"/>
          </p:nvPr>
        </p:nvSpPr>
        <p:spPr>
          <a:xfrm>
            <a:off x="457200" y="1600200"/>
            <a:ext cx="3826768" cy="4997152"/>
          </a:xfrm>
        </p:spPr>
        <p:txBody>
          <a:bodyPr>
            <a:normAutofit/>
          </a:bodyPr>
          <a:lstStyle/>
          <a:p>
            <a:pPr marL="0" indent="0">
              <a:buNone/>
            </a:pPr>
            <a:r>
              <a:rPr lang="ru-RU" sz="2000" dirty="0"/>
              <a:t>В этот день устраивались игры на ловкость и смелость, кулачные бои, «стенка на стенку», взятие снежного городка</a:t>
            </a:r>
            <a:r>
              <a:rPr lang="ru-RU" sz="2000" dirty="0" smtClean="0"/>
              <a:t>.</a:t>
            </a:r>
          </a:p>
          <a:p>
            <a:pPr marL="0" indent="0">
              <a:buNone/>
            </a:pPr>
            <a:r>
              <a:rPr lang="ru-RU" sz="2000" dirty="0"/>
              <a:t>Широкая Масленица, </a:t>
            </a:r>
          </a:p>
          <a:p>
            <a:pPr marL="0" indent="0">
              <a:buNone/>
            </a:pPr>
            <a:r>
              <a:rPr lang="ru-RU" sz="2000" dirty="0"/>
              <a:t>                     Мы тобою хвалимся, </a:t>
            </a:r>
          </a:p>
          <a:p>
            <a:pPr marL="0" indent="0">
              <a:buNone/>
            </a:pPr>
            <a:r>
              <a:rPr lang="ru-RU" sz="2000" dirty="0"/>
              <a:t>                     На горах катаемся, </a:t>
            </a:r>
          </a:p>
          <a:p>
            <a:pPr marL="0" indent="0">
              <a:buNone/>
            </a:pPr>
            <a:r>
              <a:rPr lang="ru-RU" sz="2000" dirty="0"/>
              <a:t>                     Блинами объедаемся.</a:t>
            </a:r>
          </a:p>
          <a:p>
            <a:pPr marL="0" indent="0">
              <a:buNone/>
            </a:pPr>
            <a:r>
              <a:rPr lang="ru-RU" sz="2000" dirty="0"/>
              <a:t>Драка «петухов».</a:t>
            </a:r>
            <a:endParaRPr lang="ru-RU" sz="2000" dirty="0" smtClean="0"/>
          </a:p>
          <a:p>
            <a:pPr marL="0" indent="0">
              <a:buNone/>
            </a:pPr>
            <a:r>
              <a:rPr lang="ru-RU" sz="2000" dirty="0"/>
              <a:t>«Стенка на стенку».</a:t>
            </a:r>
          </a:p>
          <a:p>
            <a:pPr marL="0" indent="0">
              <a:buNone/>
            </a:pPr>
            <a:endParaRPr lang="ru-RU" sz="2400" dirty="0"/>
          </a:p>
        </p:txBody>
      </p:sp>
      <p:pic>
        <p:nvPicPr>
          <p:cNvPr id="9" name="Picture 3"/>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355976" y="1700808"/>
            <a:ext cx="4330824" cy="39604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7814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2800" b="1" dirty="0" smtClean="0">
                <a:latin typeface="Monotype Corsiva" pitchFamily="66" charset="0"/>
              </a:rPr>
              <a:t>Пятый день Масленицы - пятница </a:t>
            </a:r>
            <a:r>
              <a:rPr lang="ru-RU" sz="2800" dirty="0" smtClean="0">
                <a:latin typeface="Monotype Corsiva" pitchFamily="66" charset="0"/>
              </a:rPr>
              <a:t/>
            </a:r>
            <a:br>
              <a:rPr lang="ru-RU" sz="2800" dirty="0" smtClean="0">
                <a:latin typeface="Monotype Corsiva" pitchFamily="66" charset="0"/>
              </a:rPr>
            </a:br>
            <a:r>
              <a:rPr lang="ru-RU" sz="2800" dirty="0" smtClean="0">
                <a:latin typeface="Monotype Corsiva" pitchFamily="66" charset="0"/>
              </a:rPr>
              <a:t>«</a:t>
            </a:r>
            <a:r>
              <a:rPr lang="ru-RU" sz="2800" b="1" dirty="0" smtClean="0">
                <a:latin typeface="Monotype Corsiva" pitchFamily="66" charset="0"/>
              </a:rPr>
              <a:t>Тёщины вечёрки»</a:t>
            </a:r>
            <a:endParaRPr lang="ru-RU" sz="2800" dirty="0">
              <a:latin typeface="Monotype Corsiva" pitchFamily="66" charset="0"/>
            </a:endParaRPr>
          </a:p>
        </p:txBody>
      </p:sp>
      <p:sp>
        <p:nvSpPr>
          <p:cNvPr id="3" name="Объект 2"/>
          <p:cNvSpPr>
            <a:spLocks noGrp="1"/>
          </p:cNvSpPr>
          <p:nvPr>
            <p:ph sz="half" idx="1"/>
          </p:nvPr>
        </p:nvSpPr>
        <p:spPr>
          <a:xfrm>
            <a:off x="179512" y="1600200"/>
            <a:ext cx="4032448" cy="4525963"/>
          </a:xfrm>
        </p:spPr>
        <p:txBody>
          <a:bodyPr>
            <a:normAutofit/>
          </a:bodyPr>
          <a:lstStyle/>
          <a:p>
            <a:pPr marL="0" indent="0">
              <a:buNone/>
            </a:pPr>
            <a:r>
              <a:rPr lang="ru-RU" sz="2400" dirty="0"/>
              <a:t>В этот день с ответным визитом тёща приходила в гости к зятю. Блины в этот день пекла дочь — жена зятя. Тёща приходила в гости со своими родственниками и подругами. Зять должен был продемонстрировать своё расположение к тёще и её близким.</a:t>
            </a:r>
          </a:p>
        </p:txBody>
      </p:sp>
      <p:pic>
        <p:nvPicPr>
          <p:cNvPr id="5"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1412776"/>
            <a:ext cx="4608512" cy="48245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385004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1520" y="692696"/>
            <a:ext cx="8352928" cy="2492990"/>
          </a:xfrm>
          <a:prstGeom prst="rect">
            <a:avLst/>
          </a:prstGeom>
          <a:noFill/>
        </p:spPr>
        <p:txBody>
          <a:bodyPr wrap="square" rtlCol="0">
            <a:spAutoFit/>
          </a:bodyPr>
          <a:lstStyle/>
          <a:p>
            <a:pPr algn="ctr"/>
            <a:r>
              <a:rPr lang="ru-RU" sz="3600" b="1" dirty="0">
                <a:solidFill>
                  <a:srgbClr val="993300"/>
                </a:solidFill>
              </a:rPr>
              <a:t>  </a:t>
            </a:r>
            <a:r>
              <a:rPr lang="ru-RU" sz="3200" b="1" dirty="0"/>
              <a:t>Участники проекта</a:t>
            </a:r>
            <a:r>
              <a:rPr lang="ru-RU" sz="3200" b="1" dirty="0">
                <a:solidFill>
                  <a:srgbClr val="993300"/>
                </a:solidFill>
              </a:rPr>
              <a:t>:</a:t>
            </a:r>
            <a:r>
              <a:rPr lang="ru-RU" sz="3200" b="1" dirty="0">
                <a:solidFill>
                  <a:srgbClr val="993300"/>
                </a:solidFill>
                <a:latin typeface="Monotype Corsiva" pitchFamily="66" charset="0"/>
              </a:rPr>
              <a:t> </a:t>
            </a:r>
            <a:endParaRPr lang="ru-RU" sz="3200" b="1" dirty="0" smtClean="0">
              <a:solidFill>
                <a:srgbClr val="993300"/>
              </a:solidFill>
              <a:latin typeface="Monotype Corsiva" pitchFamily="66" charset="0"/>
            </a:endParaRPr>
          </a:p>
          <a:p>
            <a:pPr algn="ctr"/>
            <a:r>
              <a:rPr lang="ru-RU" sz="4000" b="1" dirty="0" smtClean="0">
                <a:solidFill>
                  <a:srgbClr val="993300"/>
                </a:solidFill>
                <a:latin typeface="Monotype Corsiva" pitchFamily="66" charset="0"/>
              </a:rPr>
              <a:t>учащиеся </a:t>
            </a:r>
            <a:r>
              <a:rPr lang="ru-RU" sz="4000" b="1" dirty="0" smtClean="0">
                <a:solidFill>
                  <a:srgbClr val="993300"/>
                </a:solidFill>
                <a:latin typeface="Monotype Corsiva" pitchFamily="66" charset="0"/>
              </a:rPr>
              <a:t>ансамбля </a:t>
            </a:r>
          </a:p>
          <a:p>
            <a:pPr algn="ctr"/>
            <a:r>
              <a:rPr lang="ru-RU" sz="4000" b="1" dirty="0" smtClean="0">
                <a:solidFill>
                  <a:srgbClr val="993300"/>
                </a:solidFill>
                <a:latin typeface="Monotype Corsiva" pitchFamily="66" charset="0"/>
              </a:rPr>
              <a:t>русских  народных  инструментов                             «</a:t>
            </a:r>
            <a:r>
              <a:rPr lang="ru-RU" sz="4000" b="1" dirty="0" smtClean="0">
                <a:solidFill>
                  <a:srgbClr val="993300"/>
                </a:solidFill>
                <a:latin typeface="Monotype Corsiva" pitchFamily="66" charset="0"/>
              </a:rPr>
              <a:t>Лапотки</a:t>
            </a:r>
            <a:r>
              <a:rPr lang="ru-RU" sz="4000" b="1" dirty="0" smtClean="0">
                <a:solidFill>
                  <a:srgbClr val="993300"/>
                </a:solidFill>
                <a:latin typeface="Monotype Corsiva" pitchFamily="66" charset="0"/>
              </a:rPr>
              <a:t>»  </a:t>
            </a:r>
            <a:r>
              <a:rPr lang="ru-RU" sz="4000" b="1" dirty="0" smtClean="0">
                <a:solidFill>
                  <a:srgbClr val="993300"/>
                </a:solidFill>
              </a:rPr>
              <a:t> </a:t>
            </a:r>
            <a:r>
              <a:rPr lang="ru-RU" sz="3600" b="1" dirty="0" smtClean="0">
                <a:solidFill>
                  <a:srgbClr val="993300"/>
                </a:solidFill>
              </a:rPr>
              <a:t>   </a:t>
            </a:r>
            <a:r>
              <a:rPr lang="ru-RU" sz="3600" b="1" dirty="0" smtClean="0"/>
              <a:t>                              </a:t>
            </a:r>
            <a:endParaRPr lang="ru-RU" sz="3600" b="1" dirty="0"/>
          </a:p>
        </p:txBody>
      </p:sp>
      <p:pic>
        <p:nvPicPr>
          <p:cNvPr id="7" name="Рисунок 6" descr="ourssetiennentparcou.gif"/>
          <p:cNvPicPr>
            <a:picLocks noChangeAspect="1"/>
          </p:cNvPicPr>
          <p:nvPr/>
        </p:nvPicPr>
        <p:blipFill>
          <a:blip r:embed="rId2" cstate="print"/>
          <a:stretch>
            <a:fillRect/>
          </a:stretch>
        </p:blipFill>
        <p:spPr>
          <a:xfrm>
            <a:off x="3635896" y="3645024"/>
            <a:ext cx="2962275" cy="2886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2800" b="1" dirty="0" smtClean="0">
                <a:latin typeface="Monotype Corsiva" pitchFamily="66" charset="0"/>
              </a:rPr>
              <a:t>Шестой день Масленицы - суббота « </a:t>
            </a:r>
            <a:r>
              <a:rPr lang="ru-RU" sz="2800" b="1" dirty="0" err="1" smtClean="0">
                <a:latin typeface="Monotype Corsiva" pitchFamily="66" charset="0"/>
              </a:rPr>
              <a:t>Заловкины</a:t>
            </a:r>
            <a:r>
              <a:rPr lang="ru-RU" sz="2800" b="1" dirty="0">
                <a:latin typeface="Monotype Corsiva" pitchFamily="66" charset="0"/>
              </a:rPr>
              <a:t>» посиделки</a:t>
            </a:r>
          </a:p>
        </p:txBody>
      </p:sp>
      <p:sp>
        <p:nvSpPr>
          <p:cNvPr id="3" name="Объект 2"/>
          <p:cNvSpPr>
            <a:spLocks noGrp="1"/>
          </p:cNvSpPr>
          <p:nvPr>
            <p:ph sz="half" idx="1"/>
          </p:nvPr>
        </p:nvSpPr>
        <p:spPr>
          <a:xfrm>
            <a:off x="323528" y="1600200"/>
            <a:ext cx="3960440" cy="4525963"/>
          </a:xfrm>
        </p:spPr>
        <p:txBody>
          <a:bodyPr>
            <a:normAutofit fontScale="85000" lnSpcReduction="10000"/>
          </a:bodyPr>
          <a:lstStyle/>
          <a:p>
            <a:pPr marL="0" indent="0">
              <a:buNone/>
            </a:pPr>
            <a:r>
              <a:rPr lang="ru-RU" dirty="0"/>
              <a:t>Молодые невестки приглашали в гости к себе золовок и других родственников мужа. Если золовка была не замужем, то невестка приглашала своих незамужних подруг, если сестры мужа уже были замужние, то невестка звала свою замужнюю родню. Невестка должна была подарить золовке какой-нибудь подарок.</a:t>
            </a:r>
          </a:p>
        </p:txBody>
      </p:sp>
      <p:pic>
        <p:nvPicPr>
          <p:cNvPr id="1026" name="Picture 2" descr="D:\ФОТОГРАФИИ\ФОТО ЛОЖКАРИ\Масленица\Масленица\DSCN3659.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1700808"/>
            <a:ext cx="4392488" cy="44644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831440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706090"/>
          </a:xfrm>
        </p:spPr>
        <p:txBody>
          <a:bodyPr>
            <a:normAutofit fontScale="90000"/>
          </a:bodyPr>
          <a:lstStyle/>
          <a:p>
            <a:r>
              <a:rPr lang="ru-RU" sz="3600" dirty="0" smtClean="0">
                <a:latin typeface="Monotype Corsiva" pitchFamily="66" charset="0"/>
              </a:rPr>
              <a:t/>
            </a:r>
            <a:br>
              <a:rPr lang="ru-RU" sz="3600" dirty="0" smtClean="0">
                <a:latin typeface="Monotype Corsiva" pitchFamily="66" charset="0"/>
              </a:rPr>
            </a:br>
            <a:r>
              <a:rPr lang="ru-RU" sz="3100" b="1" dirty="0" smtClean="0">
                <a:latin typeface="Monotype Corsiva" pitchFamily="66" charset="0"/>
              </a:rPr>
              <a:t>Вот </a:t>
            </a:r>
            <a:r>
              <a:rPr lang="ru-RU" sz="3100" b="1" dirty="0">
                <a:latin typeface="Monotype Corsiva" pitchFamily="66" charset="0"/>
              </a:rPr>
              <a:t>и Воскресенье — проводы Масленицы. </a:t>
            </a:r>
            <a:r>
              <a:rPr lang="ru-RU" dirty="0"/>
              <a:t/>
            </a:r>
            <a:br>
              <a:rPr lang="ru-RU" dirty="0"/>
            </a:br>
            <a:endParaRPr lang="ru-RU" dirty="0"/>
          </a:p>
        </p:txBody>
      </p:sp>
      <p:sp>
        <p:nvSpPr>
          <p:cNvPr id="3" name="Объект 2"/>
          <p:cNvSpPr>
            <a:spLocks noGrp="1"/>
          </p:cNvSpPr>
          <p:nvPr>
            <p:ph sz="half" idx="1"/>
          </p:nvPr>
        </p:nvSpPr>
        <p:spPr>
          <a:xfrm>
            <a:off x="179512" y="1124744"/>
            <a:ext cx="4032448" cy="5001419"/>
          </a:xfrm>
        </p:spPr>
        <p:txBody>
          <a:bodyPr>
            <a:normAutofit lnSpcReduction="10000"/>
          </a:bodyPr>
          <a:lstStyle/>
          <a:p>
            <a:pPr marL="0" indent="0">
              <a:buNone/>
            </a:pPr>
            <a:r>
              <a:rPr lang="ru-RU" sz="1800" dirty="0"/>
              <a:t>Его называют ещё Прощёное воскресенье, Целовальник. В воскресенье происходило заговенье перед началом Великого поста. Поминали усопших. В этот день ходили в баню. Остатки праздничной еды сжигали, посуду тщательно мыли. Это заключительный день Масленичной недели, когда просили прощения у родных и знакомых за обиды и после этого весело пели и плясали, тем самым, провожая </a:t>
            </a:r>
            <a:r>
              <a:rPr lang="ru-RU" sz="1800" dirty="0" smtClean="0"/>
              <a:t>широкую </a:t>
            </a:r>
            <a:r>
              <a:rPr lang="ru-RU" sz="1800" dirty="0"/>
              <a:t>Масленицу</a:t>
            </a:r>
            <a:r>
              <a:rPr lang="ru-RU" sz="1800" dirty="0" smtClean="0"/>
              <a:t>.</a:t>
            </a:r>
          </a:p>
          <a:p>
            <a:r>
              <a:rPr lang="ru-RU" sz="1800" dirty="0"/>
              <a:t>Масленица, Масленица, Авдотья Никитична! </a:t>
            </a:r>
          </a:p>
          <a:p>
            <a:r>
              <a:rPr lang="ru-RU" sz="1800" dirty="0"/>
              <a:t>                    Поезжай в Ростов, покупай холстов – </a:t>
            </a:r>
          </a:p>
          <a:p>
            <a:r>
              <a:rPr lang="ru-RU" sz="1800" dirty="0"/>
              <a:t>                    На платья, на юбки, на новые шубки!</a:t>
            </a:r>
          </a:p>
          <a:p>
            <a:pPr marL="0" indent="0">
              <a:buNone/>
            </a:pPr>
            <a:endParaRPr lang="ru-RU" sz="1600" dirty="0"/>
          </a:p>
        </p:txBody>
      </p:sp>
      <p:sp>
        <p:nvSpPr>
          <p:cNvPr id="4" name="Объект 3"/>
          <p:cNvSpPr>
            <a:spLocks noGrp="1"/>
          </p:cNvSpPr>
          <p:nvPr>
            <p:ph sz="half" idx="2"/>
          </p:nvPr>
        </p:nvSpPr>
        <p:spPr>
          <a:xfrm>
            <a:off x="4648200" y="1052736"/>
            <a:ext cx="4038600" cy="5112567"/>
          </a:xfrm>
        </p:spPr>
        <p:txBody>
          <a:bodyPr>
            <a:normAutofit lnSpcReduction="10000"/>
          </a:bodyPr>
          <a:lstStyle/>
          <a:p>
            <a:pPr marL="0" indent="0">
              <a:buNone/>
            </a:pPr>
            <a:endParaRPr lang="ru-RU" dirty="0"/>
          </a:p>
        </p:txBody>
      </p:sp>
      <p:pic>
        <p:nvPicPr>
          <p:cNvPr id="5" name="Picture 8"/>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365763" y="1052736"/>
            <a:ext cx="4608512" cy="43924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53649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r>
              <a:rPr lang="ru-RU" sz="2700" b="1" dirty="0">
                <a:latin typeface="Monotype Corsiva" pitchFamily="66" charset="0"/>
              </a:rPr>
              <a:t>Эй, костер </a:t>
            </a:r>
            <a:r>
              <a:rPr lang="ru-RU" sz="2700" b="1" dirty="0" smtClean="0">
                <a:latin typeface="Monotype Corsiva" pitchFamily="66" charset="0"/>
              </a:rPr>
              <a:t>разжигайте! </a:t>
            </a:r>
            <a:r>
              <a:rPr lang="ru-RU" sz="2700" b="1" dirty="0">
                <a:latin typeface="Monotype Corsiva" pitchFamily="66" charset="0"/>
              </a:rPr>
              <a:t>Стужу вон </a:t>
            </a:r>
            <a:r>
              <a:rPr lang="ru-RU" sz="2700" b="1" dirty="0" smtClean="0">
                <a:latin typeface="Monotype Corsiva" pitchFamily="66" charset="0"/>
              </a:rPr>
              <a:t>прогоняйте! </a:t>
            </a:r>
            <a:br>
              <a:rPr lang="ru-RU" sz="2700" b="1" dirty="0" smtClean="0">
                <a:latin typeface="Monotype Corsiva" pitchFamily="66" charset="0"/>
              </a:rPr>
            </a:br>
            <a:r>
              <a:rPr lang="ru-RU" sz="2700" b="1" dirty="0" smtClean="0">
                <a:latin typeface="Monotype Corsiva" pitchFamily="66" charset="0"/>
              </a:rPr>
              <a:t> </a:t>
            </a:r>
            <a:r>
              <a:rPr lang="ru-RU" sz="2700" b="1" dirty="0">
                <a:latin typeface="Monotype Corsiva" pitchFamily="66" charset="0"/>
              </a:rPr>
              <a:t>Этим чистым </a:t>
            </a:r>
            <a:r>
              <a:rPr lang="ru-RU" sz="2700" b="1" dirty="0" smtClean="0">
                <a:latin typeface="Monotype Corsiva" pitchFamily="66" charset="0"/>
              </a:rPr>
              <a:t>огнём  солнце </a:t>
            </a:r>
            <a:r>
              <a:rPr lang="ru-RU" sz="2700" b="1" dirty="0">
                <a:latin typeface="Monotype Corsiva" pitchFamily="66" charset="0"/>
              </a:rPr>
              <a:t>к жизни зовём</a:t>
            </a:r>
            <a:r>
              <a:rPr lang="ru-RU" sz="2700" b="1" dirty="0" smtClean="0">
                <a:latin typeface="Monotype Corsiva" pitchFamily="66" charset="0"/>
              </a:rPr>
              <a:t>. </a:t>
            </a:r>
            <a:r>
              <a:rPr lang="ru-RU" sz="2700" b="1" dirty="0">
                <a:latin typeface="Monotype Corsiva" pitchFamily="66" charset="0"/>
              </a:rPr>
              <a:t>Крепче целуйте друг </a:t>
            </a:r>
            <a:r>
              <a:rPr lang="ru-RU" sz="2700" b="1" dirty="0" smtClean="0">
                <a:latin typeface="Monotype Corsiva" pitchFamily="66" charset="0"/>
              </a:rPr>
              <a:t>друга, до </a:t>
            </a:r>
            <a:r>
              <a:rPr lang="ru-RU" sz="2700" b="1" dirty="0" err="1" smtClean="0">
                <a:latin typeface="Monotype Corsiva" pitchFamily="66" charset="0"/>
              </a:rPr>
              <a:t>тла</a:t>
            </a:r>
            <a:r>
              <a:rPr lang="ru-RU" sz="2700" b="1" dirty="0" smtClean="0">
                <a:latin typeface="Monotype Corsiva" pitchFamily="66" charset="0"/>
              </a:rPr>
              <a:t> </a:t>
            </a:r>
            <a:r>
              <a:rPr lang="ru-RU" sz="2700" b="1" dirty="0">
                <a:latin typeface="Monotype Corsiva" pitchFamily="66" charset="0"/>
              </a:rPr>
              <a:t>сгорит зимняя </a:t>
            </a:r>
            <a:r>
              <a:rPr lang="ru-RU" sz="2700" b="1" dirty="0" smtClean="0">
                <a:latin typeface="Monotype Corsiva" pitchFamily="66" charset="0"/>
              </a:rPr>
              <a:t>вьюга.</a:t>
            </a:r>
            <a:r>
              <a:rPr lang="ru-RU" sz="1600" dirty="0"/>
              <a:t/>
            </a:r>
            <a:br>
              <a:rPr lang="ru-RU" sz="1600" dirty="0"/>
            </a:br>
            <a:endParaRPr lang="ru-RU" sz="1600" dirty="0"/>
          </a:p>
        </p:txBody>
      </p:sp>
      <p:sp>
        <p:nvSpPr>
          <p:cNvPr id="3" name="Объект 2"/>
          <p:cNvSpPr>
            <a:spLocks noGrp="1"/>
          </p:cNvSpPr>
          <p:nvPr>
            <p:ph sz="half" idx="1"/>
          </p:nvPr>
        </p:nvSpPr>
        <p:spPr/>
        <p:txBody>
          <a:bodyPr>
            <a:normAutofit/>
          </a:bodyPr>
          <a:lstStyle/>
          <a:p>
            <a:pPr marL="0" indent="0">
              <a:buNone/>
            </a:pPr>
            <a:r>
              <a:rPr lang="ru-RU" sz="2200" dirty="0"/>
              <a:t>Гори, гори ясно</a:t>
            </a:r>
          </a:p>
          <a:p>
            <a:pPr marL="0" indent="0">
              <a:buNone/>
            </a:pPr>
            <a:r>
              <a:rPr lang="ru-RU" sz="2200" dirty="0" smtClean="0"/>
              <a:t>Чтобы </a:t>
            </a:r>
            <a:r>
              <a:rPr lang="ru-RU" sz="2200" dirty="0"/>
              <a:t>не погасло.</a:t>
            </a:r>
          </a:p>
          <a:p>
            <a:pPr marL="0" indent="0">
              <a:buNone/>
            </a:pPr>
            <a:r>
              <a:rPr lang="ru-RU" sz="2200" dirty="0" smtClean="0"/>
              <a:t>Чтобы </a:t>
            </a:r>
            <a:r>
              <a:rPr lang="ru-RU" sz="2200" dirty="0"/>
              <a:t>солнышко светило</a:t>
            </a:r>
            <a:r>
              <a:rPr lang="ru-RU" sz="2200" dirty="0" smtClean="0"/>
              <a:t>,</a:t>
            </a:r>
          </a:p>
          <a:p>
            <a:pPr marL="0" indent="0">
              <a:buNone/>
            </a:pPr>
            <a:r>
              <a:rPr lang="ru-RU" sz="2200" dirty="0" smtClean="0"/>
              <a:t>Нашу </a:t>
            </a:r>
            <a:r>
              <a:rPr lang="ru-RU" sz="2200" dirty="0"/>
              <a:t>землю любило</a:t>
            </a:r>
            <a:r>
              <a:rPr lang="ru-RU" sz="2200" dirty="0" smtClean="0"/>
              <a:t>.</a:t>
            </a:r>
          </a:p>
          <a:p>
            <a:pPr marL="0" indent="0">
              <a:buNone/>
            </a:pPr>
            <a:r>
              <a:rPr lang="ru-RU" sz="2200" dirty="0" smtClean="0"/>
              <a:t>Если </a:t>
            </a:r>
            <a:r>
              <a:rPr lang="ru-RU" sz="2200" dirty="0"/>
              <a:t>светит как весна,</a:t>
            </a:r>
          </a:p>
          <a:p>
            <a:pPr marL="0" indent="0">
              <a:buNone/>
            </a:pPr>
            <a:r>
              <a:rPr lang="ru-RU" sz="2200" dirty="0" smtClean="0"/>
              <a:t>Загорится </a:t>
            </a:r>
            <a:r>
              <a:rPr lang="ru-RU" sz="2200" dirty="0"/>
              <a:t>и вода.</a:t>
            </a:r>
          </a:p>
          <a:p>
            <a:pPr marL="0" indent="0">
              <a:buNone/>
            </a:pPr>
            <a:r>
              <a:rPr lang="ru-RU" sz="2200" dirty="0"/>
              <a:t>Ты прощай, прощай, наша Масленица!</a:t>
            </a:r>
          </a:p>
          <a:p>
            <a:pPr marL="0" indent="0">
              <a:buNone/>
            </a:pPr>
            <a:r>
              <a:rPr lang="ru-RU" sz="2200" dirty="0" smtClean="0"/>
              <a:t>Ты </a:t>
            </a:r>
            <a:r>
              <a:rPr lang="ru-RU" sz="2200" dirty="0"/>
              <a:t>пришла с добром,</a:t>
            </a:r>
          </a:p>
          <a:p>
            <a:pPr marL="0" indent="0">
              <a:buNone/>
            </a:pPr>
            <a:r>
              <a:rPr lang="ru-RU" sz="2200" dirty="0" smtClean="0"/>
              <a:t>И </a:t>
            </a:r>
            <a:r>
              <a:rPr lang="ru-RU" sz="2200" dirty="0"/>
              <a:t>с блином и с пирогом.</a:t>
            </a:r>
          </a:p>
          <a:p>
            <a:pPr marL="0" indent="0">
              <a:buNone/>
            </a:pPr>
            <a:endParaRPr lang="ru-RU" dirty="0"/>
          </a:p>
        </p:txBody>
      </p:sp>
      <p:pic>
        <p:nvPicPr>
          <p:cNvPr id="5" name="Picture 6" descr="D:\ФОТОГРАФИИ\ФОТО ЛОЖКАРИ\Масленица\Масленица\DSCN3654.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139952" y="1556792"/>
            <a:ext cx="4896544" cy="475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139164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2800" b="1" dirty="0">
                <a:solidFill>
                  <a:srgbClr val="580000"/>
                </a:solidFill>
                <a:latin typeface="Monotype Corsiva" pitchFamily="66" charset="0"/>
              </a:rPr>
              <a:t>Выступление в МОУ СОШ №7</a:t>
            </a:r>
            <a:endParaRPr lang="ru-RU" sz="2800" dirty="0"/>
          </a:p>
        </p:txBody>
      </p:sp>
      <p:pic>
        <p:nvPicPr>
          <p:cNvPr id="5" name="Picture 2" descr="D:\ФОТОГРАФИИ\ФОТО ЛОЖКАРИ\выст на елке декабрь 2013г\DSCN1748.JPG"/>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970264" y="1600200"/>
            <a:ext cx="3394472" cy="4525963"/>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412776"/>
            <a:ext cx="4038600" cy="3964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3320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Заголовок 22"/>
          <p:cNvSpPr>
            <a:spLocks noGrp="1"/>
          </p:cNvSpPr>
          <p:nvPr>
            <p:ph type="title"/>
          </p:nvPr>
        </p:nvSpPr>
        <p:spPr/>
        <p:txBody>
          <a:bodyPr/>
          <a:lstStyle/>
          <a:p>
            <a:endParaRPr lang="ru-RU" dirty="0"/>
          </a:p>
        </p:txBody>
      </p:sp>
      <p:pic>
        <p:nvPicPr>
          <p:cNvPr id="8194"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395536" y="404664"/>
            <a:ext cx="4038600" cy="5040560"/>
          </a:xfrm>
          <a:prstGeom prst="rect">
            <a:avLst/>
          </a:prstGeom>
          <a:ln>
            <a:noFill/>
          </a:ln>
          <a:effectLst>
            <a:softEdge rad="112500"/>
          </a:effectLst>
        </p:spPr>
      </p:pic>
      <p:pic>
        <p:nvPicPr>
          <p:cNvPr id="8195" name="Picture 3"/>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4008" y="116632"/>
            <a:ext cx="4038600" cy="3888432"/>
          </a:xfrm>
          <a:prstGeom prst="rect">
            <a:avLst/>
          </a:prstGeom>
          <a:ln>
            <a:noFill/>
          </a:ln>
          <a:effectLst>
            <a:softEdge rad="112500"/>
          </a:effectLst>
        </p:spPr>
      </p:pic>
      <p:pic>
        <p:nvPicPr>
          <p:cNvPr id="2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3861048"/>
            <a:ext cx="4608512" cy="280831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48281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5"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332656"/>
            <a:ext cx="4464496" cy="5078771"/>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260648"/>
            <a:ext cx="4248472" cy="5044613"/>
          </a:xfrm>
          <a:prstGeom prst="rect">
            <a:avLst/>
          </a:prstGeom>
          <a:ln>
            <a:noFill/>
          </a:ln>
          <a:effectLst>
            <a:softEdge rad="11250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0861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2800" b="1" dirty="0" smtClean="0">
                <a:latin typeface="Monotype Corsiva" pitchFamily="66" charset="0"/>
              </a:rPr>
              <a:t>Выступление в детском доме</a:t>
            </a:r>
            <a:endParaRPr lang="ru-RU" sz="2800" b="1" dirty="0">
              <a:latin typeface="Monotype Corsiva" pitchFamily="66" charset="0"/>
            </a:endParaRPr>
          </a:p>
        </p:txBody>
      </p:sp>
      <p:pic>
        <p:nvPicPr>
          <p:cNvPr id="2051" name="Picture 3"/>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bwMode="auto">
          <a:xfrm>
            <a:off x="107504" y="1340768"/>
            <a:ext cx="4254624"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Объект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04928" y="4293096"/>
            <a:ext cx="4038600" cy="2448272"/>
          </a:xfrm>
          <a:prstGeom prst="rect">
            <a:avLst/>
          </a:prstGeom>
          <a:ln>
            <a:noFill/>
          </a:ln>
          <a:effectLst>
            <a:outerShdw blurRad="292100" dist="139700" dir="2700000" algn="tl" rotWithShape="0">
              <a:srgbClr val="333333">
                <a:alpha val="65000"/>
              </a:srgbClr>
            </a:outerShdw>
          </a:effectLst>
        </p:spPr>
      </p:pic>
      <p:pic>
        <p:nvPicPr>
          <p:cNvPr id="2052" name="Picture 4" descr="D:\ФОТОГРАФИИ\ФОТО ЛОЖКАРИ\ТАТЬЯНА НИКОЛАЕВНА\P11304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976" y="1268760"/>
            <a:ext cx="4536504" cy="2880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5883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39752" y="332656"/>
            <a:ext cx="4515345" cy="3386509"/>
          </a:xfrm>
          <a:prstGeom prst="rect">
            <a:avLst/>
          </a:prstGeom>
          <a:ln>
            <a:noFill/>
          </a:ln>
          <a:effectLst>
            <a:softEdge rad="112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3140968"/>
            <a:ext cx="4475989" cy="3356992"/>
          </a:xfrm>
          <a:prstGeom prst="rect">
            <a:avLst/>
          </a:prstGeom>
          <a:ln>
            <a:noFill/>
          </a:ln>
          <a:effectLst>
            <a:softEdge rad="112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5501" y="3356992"/>
            <a:ext cx="4475989" cy="3356992"/>
          </a:xfrm>
          <a:prstGeom prst="rect">
            <a:avLst/>
          </a:prstGeom>
          <a:ln>
            <a:noFill/>
          </a:ln>
          <a:effectLst>
            <a:softEdge rad="112500"/>
          </a:effectLst>
        </p:spPr>
      </p:pic>
    </p:spTree>
    <p:extLst>
      <p:ext uri="{BB962C8B-B14F-4D97-AF65-F5344CB8AC3E}">
        <p14:creationId xmlns:p14="http://schemas.microsoft.com/office/powerpoint/2010/main" val="2009867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712968" cy="648072"/>
          </a:xfrm>
        </p:spPr>
        <p:txBody>
          <a:bodyPr>
            <a:normAutofit/>
          </a:bodyPr>
          <a:lstStyle/>
          <a:p>
            <a:r>
              <a:rPr lang="ru-RU" sz="2400" b="1" dirty="0" smtClean="0"/>
              <a:t>Анализ проектной работы</a:t>
            </a:r>
            <a:endParaRPr lang="ru-RU" sz="2400" b="1" dirty="0"/>
          </a:p>
        </p:txBody>
      </p:sp>
      <p:sp>
        <p:nvSpPr>
          <p:cNvPr id="3" name="Объект 2"/>
          <p:cNvSpPr>
            <a:spLocks noGrp="1"/>
          </p:cNvSpPr>
          <p:nvPr>
            <p:ph idx="1"/>
          </p:nvPr>
        </p:nvSpPr>
        <p:spPr>
          <a:xfrm>
            <a:off x="539552" y="980728"/>
            <a:ext cx="8363272" cy="5400600"/>
          </a:xfrm>
        </p:spPr>
        <p:txBody>
          <a:bodyPr>
            <a:normAutofit/>
          </a:bodyPr>
          <a:lstStyle/>
          <a:p>
            <a:pPr marL="0" indent="0">
              <a:buNone/>
            </a:pPr>
            <a:r>
              <a:rPr lang="ru-RU" sz="2400" dirty="0" smtClean="0"/>
              <a:t>Наша </a:t>
            </a:r>
            <a:r>
              <a:rPr lang="ru-RU" sz="2400" dirty="0"/>
              <a:t>проектная работа решила все поставленные задачи. Дети не только узнали о празднике </a:t>
            </a:r>
            <a:r>
              <a:rPr lang="ru-RU" sz="2400" dirty="0" smtClean="0"/>
              <a:t>Масленица, </a:t>
            </a:r>
            <a:r>
              <a:rPr lang="ru-RU" sz="2400" dirty="0"/>
              <a:t>но и стали  активными </a:t>
            </a:r>
            <a:r>
              <a:rPr lang="ru-RU" sz="2400" dirty="0" smtClean="0"/>
              <a:t>носителями народных </a:t>
            </a:r>
            <a:r>
              <a:rPr lang="ru-RU" sz="2400" dirty="0"/>
              <a:t>традиций. На протяжении  </a:t>
            </a:r>
            <a:r>
              <a:rPr lang="ru-RU" sz="2400" dirty="0" smtClean="0"/>
              <a:t>месяца  воспитанники ансамбля «Ложкари» показали  3 </a:t>
            </a:r>
            <a:r>
              <a:rPr lang="ru-RU" sz="2400" dirty="0"/>
              <a:t>благотворительных </a:t>
            </a:r>
            <a:r>
              <a:rPr lang="ru-RU" sz="2400" dirty="0" smtClean="0"/>
              <a:t>спектакля, </a:t>
            </a:r>
            <a:r>
              <a:rPr lang="ru-RU" sz="2400" dirty="0"/>
              <a:t>где сами получили огромный социальный опыт, побывав </a:t>
            </a:r>
            <a:r>
              <a:rPr lang="ru-RU" sz="2400" dirty="0" smtClean="0"/>
              <a:t>детском </a:t>
            </a:r>
            <a:r>
              <a:rPr lang="ru-RU" sz="2400" dirty="0"/>
              <a:t>доме г. </a:t>
            </a:r>
            <a:r>
              <a:rPr lang="ru-RU" sz="2400" dirty="0" err="1"/>
              <a:t>Зубцова</a:t>
            </a:r>
            <a:endParaRPr lang="ru-RU" sz="2400" dirty="0"/>
          </a:p>
          <a:p>
            <a:pPr marL="0" indent="0">
              <a:buNone/>
            </a:pPr>
            <a:r>
              <a:rPr lang="ru-RU" sz="2400" dirty="0" smtClean="0"/>
              <a:t>Воспитание средствами народного творчества, как форма дополнительного образования, способствует реализации творческого потенциала, развитию целого комплекса умений и навыков учащихся , повышению их общекультурного уровня , формированию эстетического вкуса и духовной культуры, что является основными педагогическими задачами, входящих в требования новых образовательных стандартов 2 поколения</a:t>
            </a:r>
            <a:r>
              <a:rPr lang="ru-RU" sz="2000" dirty="0" smtClean="0"/>
              <a:t>. </a:t>
            </a:r>
            <a:endParaRPr lang="ru-RU" sz="2000" dirty="0"/>
          </a:p>
        </p:txBody>
      </p:sp>
    </p:spTree>
    <p:extLst>
      <p:ext uri="{BB962C8B-B14F-4D97-AF65-F5344CB8AC3E}">
        <p14:creationId xmlns:p14="http://schemas.microsoft.com/office/powerpoint/2010/main" val="279838526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38138"/>
          </a:xfrm>
        </p:spPr>
        <p:txBody>
          <a:bodyPr>
            <a:noAutofit/>
          </a:bodyPr>
          <a:lstStyle/>
          <a:p>
            <a:r>
              <a:rPr lang="ru-RU" sz="2400" dirty="0" smtClean="0">
                <a:latin typeface="Monotype Corsiva" pitchFamily="66" charset="0"/>
              </a:rPr>
              <a:t>Над проектом работали </a:t>
            </a:r>
            <a:r>
              <a:rPr lang="ru-RU" sz="2400" dirty="0" smtClean="0">
                <a:latin typeface="Monotype Corsiva" pitchFamily="66" charset="0"/>
              </a:rPr>
              <a:t>учащиеся ансамбля  народных </a:t>
            </a:r>
            <a:r>
              <a:rPr lang="ru-RU" sz="2400" dirty="0" smtClean="0">
                <a:latin typeface="Monotype Corsiva" pitchFamily="66" charset="0"/>
              </a:rPr>
              <a:t>инструментов «</a:t>
            </a:r>
            <a:r>
              <a:rPr lang="ru-RU" sz="2400" dirty="0" smtClean="0">
                <a:latin typeface="Monotype Corsiva" pitchFamily="66" charset="0"/>
              </a:rPr>
              <a:t>ЛАПОТКИ</a:t>
            </a:r>
            <a:r>
              <a:rPr lang="ru-RU" sz="2400" dirty="0">
                <a:latin typeface="Monotype Corsiva" pitchFamily="66" charset="0"/>
              </a:rPr>
              <a:t>» МУ ДО ШИ Ржевского </a:t>
            </a:r>
            <a:r>
              <a:rPr lang="ru-RU" sz="2400" dirty="0" smtClean="0">
                <a:latin typeface="Monotype Corsiva" pitchFamily="66" charset="0"/>
              </a:rPr>
              <a:t>района </a:t>
            </a:r>
            <a:br>
              <a:rPr lang="ru-RU" sz="2400" dirty="0" smtClean="0">
                <a:latin typeface="Monotype Corsiva" pitchFamily="66" charset="0"/>
              </a:rPr>
            </a:br>
            <a:r>
              <a:rPr lang="ru-RU" sz="2400" dirty="0" smtClean="0">
                <a:latin typeface="Monotype Corsiva" pitchFamily="66" charset="0"/>
              </a:rPr>
              <a:t>и  «ЛОЖКАРИ» МУ ДО ДДТ </a:t>
            </a:r>
            <a:r>
              <a:rPr lang="ru-RU" sz="2400" dirty="0" smtClean="0">
                <a:latin typeface="Monotype Corsiva" pitchFamily="66" charset="0"/>
              </a:rPr>
              <a:t>преподаватель</a:t>
            </a:r>
            <a:br>
              <a:rPr lang="ru-RU" sz="2400" dirty="0" smtClean="0">
                <a:latin typeface="Monotype Corsiva" pitchFamily="66" charset="0"/>
              </a:rPr>
            </a:br>
            <a:r>
              <a:rPr lang="ru-RU" sz="2400" dirty="0" smtClean="0">
                <a:latin typeface="Monotype Corsiva" pitchFamily="66" charset="0"/>
              </a:rPr>
              <a:t>Старикова Т. Н.</a:t>
            </a:r>
            <a:endParaRPr lang="ru-RU" sz="2400" dirty="0">
              <a:latin typeface="Monotype Corsiva" pitchFamily="66" charset="0"/>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259632" y="1556792"/>
            <a:ext cx="6768752" cy="4968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2137602"/>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488409"/>
            <a:ext cx="4860032" cy="584775"/>
          </a:xfrm>
          <a:prstGeom prst="rect">
            <a:avLst/>
          </a:prstGeom>
        </p:spPr>
        <p:txBody>
          <a:bodyPr wrap="square">
            <a:spAutoFit/>
          </a:bodyPr>
          <a:lstStyle/>
          <a:p>
            <a:r>
              <a:rPr lang="ru-RU" sz="3200" dirty="0" smtClean="0"/>
              <a:t>Актуальность  проекта.</a:t>
            </a:r>
            <a:endParaRPr lang="ru-RU" sz="3200" dirty="0"/>
          </a:p>
        </p:txBody>
      </p:sp>
      <p:sp>
        <p:nvSpPr>
          <p:cNvPr id="5" name="Прямоугольник 4"/>
          <p:cNvSpPr/>
          <p:nvPr/>
        </p:nvSpPr>
        <p:spPr>
          <a:xfrm>
            <a:off x="611560" y="1092219"/>
            <a:ext cx="8118648" cy="5293757"/>
          </a:xfrm>
          <a:prstGeom prst="rect">
            <a:avLst/>
          </a:prstGeom>
        </p:spPr>
        <p:txBody>
          <a:bodyPr wrap="square">
            <a:spAutoFit/>
          </a:bodyPr>
          <a:lstStyle/>
          <a:p>
            <a:r>
              <a:rPr lang="ru-RU" dirty="0" smtClean="0"/>
              <a:t>В современном мире развивается </a:t>
            </a:r>
            <a:r>
              <a:rPr lang="ru-RU" dirty="0"/>
              <a:t>опасная тенденция предпочтения материальных ценностей ценностям духовным </a:t>
            </a:r>
            <a:r>
              <a:rPr lang="ru-RU" dirty="0" smtClean="0"/>
              <a:t>Следствием </a:t>
            </a:r>
            <a:r>
              <a:rPr lang="ru-RU" dirty="0"/>
              <a:t>этого являются смутные, а подчас даже искаженные представления детей и подростков о таких добродетелях как доброта, справедливость, милосердие, великодушие, любовь, гражданственность и патриотизм. Подрастающее поколение выходит в самостоятельную жизнь, лишенным патриотических чувств и ощущения своей ответственности перед семьей, обществом, государством и нацией. Искажения нравственного сознания; эмоциональная, волевая, душевная и духовная незрелость прослеживаются сегодня не только у подростков, но и у детей младшего школьного и даже дошкольного возраста. </a:t>
            </a:r>
            <a:endParaRPr lang="ru-RU" dirty="0" smtClean="0"/>
          </a:p>
          <a:p>
            <a:r>
              <a:rPr lang="ru-RU" dirty="0" smtClean="0"/>
              <a:t>Общество </a:t>
            </a:r>
            <a:r>
              <a:rPr lang="ru-RU" dirty="0"/>
              <a:t>и государство остро нуждаются в образовательных моделях, обеспечивающих духовно-нравственные компоненты в содержании образования. Духовно-нравственное воспитание на основе православных традиций формирует ядро </a:t>
            </a:r>
            <a:r>
              <a:rPr lang="ru-RU" dirty="0" smtClean="0"/>
              <a:t>личности </a:t>
            </a:r>
            <a:r>
              <a:rPr lang="ru-RU" dirty="0"/>
              <a:t>ребёнка  культуру, ценности и нравственные ориентиры, заложенные в культуре русского народа. Взрослея, он сам становится представителем своего народа, хранителем и продолжателем </a:t>
            </a:r>
            <a:r>
              <a:rPr lang="ru-RU" dirty="0" smtClean="0"/>
              <a:t>традиций.</a:t>
            </a:r>
            <a:endParaRPr lang="ru-RU" dirty="0"/>
          </a:p>
          <a:p>
            <a:endParaRPr lang="ru-RU" sz="1600" dirty="0"/>
          </a:p>
          <a:p>
            <a:endParaRPr lang="ru-RU" sz="1600" dirty="0"/>
          </a:p>
        </p:txBody>
      </p:sp>
      <p:sp>
        <p:nvSpPr>
          <p:cNvPr id="6" name="Прямоугольник 5"/>
          <p:cNvSpPr/>
          <p:nvPr/>
        </p:nvSpPr>
        <p:spPr>
          <a:xfrm>
            <a:off x="2684118" y="4293096"/>
            <a:ext cx="4572000" cy="369332"/>
          </a:xfrm>
          <a:prstGeom prst="rect">
            <a:avLst/>
          </a:prstGeom>
        </p:spPr>
        <p:txBody>
          <a:bodyPr>
            <a:spAutoFit/>
          </a:bodyPr>
          <a:lstStyle/>
          <a:p>
            <a:r>
              <a:rPr lang="ru-RU" dirty="0"/>
              <a:t> </a:t>
            </a:r>
            <a:r>
              <a:rPr lang="ru-RU" dirty="0" smtClean="0"/>
              <a:t> </a:t>
            </a:r>
            <a:endParaRPr lang="ru-RU"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p:txBody>
          <a:bodyPr/>
          <a:lstStyle/>
          <a:p>
            <a:endParaRPr lang="ru-RU"/>
          </a:p>
        </p:txBody>
      </p:sp>
      <p:pic>
        <p:nvPicPr>
          <p:cNvPr id="3074" name="Picture 2" descr="D:\ФОТОГРАФИИ\ФОТО ЛОЖКАРИ\40 лет ДДТ\40 лет ДДТ\DSCN2004.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3707904" y="764704"/>
            <a:ext cx="5302439" cy="55446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Текст 3"/>
          <p:cNvSpPr>
            <a:spLocks noGrp="1"/>
          </p:cNvSpPr>
          <p:nvPr>
            <p:ph type="body" sz="half" idx="2"/>
          </p:nvPr>
        </p:nvSpPr>
        <p:spPr/>
        <p:txBody>
          <a:bodyPr/>
          <a:lstStyle/>
          <a:p>
            <a:endParaRPr lang="ru-RU" dirty="0"/>
          </a:p>
        </p:txBody>
      </p:sp>
      <p:pic>
        <p:nvPicPr>
          <p:cNvPr id="9218" name="Picture 2" descr="D:\ФОТОГРАФИИ\ФОТО ЛОЖКАРИ\Браво дети Геленджик 2013г\IMG_28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32656"/>
            <a:ext cx="3456384" cy="52565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172173"/>
      </p:ext>
    </p:extLst>
  </p:cSld>
  <p:clrMapOvr>
    <a:masterClrMapping/>
  </p:clrMapOvr>
  <mc:AlternateContent xmlns:mc="http://schemas.openxmlformats.org/markup-compatibility/2006" xmlns:p14="http://schemas.microsoft.com/office/powerpoint/2010/main">
    <mc:Choice Requires="p14">
      <p:transition spd="slow" p14:dur="3000">
        <p14:doors dir="vert"/>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ctrTitle"/>
          </p:nvPr>
        </p:nvSpPr>
        <p:spPr>
          <a:xfrm>
            <a:off x="685800" y="908721"/>
            <a:ext cx="7772400" cy="2160239"/>
          </a:xfrm>
        </p:spPr>
        <p:txBody>
          <a:bodyPr>
            <a:normAutofit/>
          </a:bodyPr>
          <a:lstStyle/>
          <a:p>
            <a:r>
              <a:rPr lang="ru-RU" sz="6600" dirty="0" smtClean="0">
                <a:latin typeface="Monotype Corsiva" pitchFamily="66" charset="0"/>
              </a:rPr>
              <a:t>СПАСИБО</a:t>
            </a:r>
            <a:endParaRPr lang="ru-RU" sz="6600" dirty="0">
              <a:latin typeface="Monotype Corsiva" pitchFamily="66" charset="0"/>
            </a:endParaRPr>
          </a:p>
        </p:txBody>
      </p:sp>
      <p:sp>
        <p:nvSpPr>
          <p:cNvPr id="6" name="Подзаголовок 5"/>
          <p:cNvSpPr>
            <a:spLocks noGrp="1"/>
          </p:cNvSpPr>
          <p:nvPr>
            <p:ph type="subTitle" idx="1"/>
          </p:nvPr>
        </p:nvSpPr>
        <p:spPr>
          <a:xfrm>
            <a:off x="1187624" y="2852936"/>
            <a:ext cx="6400800" cy="2232248"/>
          </a:xfrm>
        </p:spPr>
        <p:txBody>
          <a:bodyPr>
            <a:noAutofit/>
          </a:bodyPr>
          <a:lstStyle/>
          <a:p>
            <a:r>
              <a:rPr lang="ru-RU" sz="6600" dirty="0" smtClean="0">
                <a:solidFill>
                  <a:schemeClr val="tx1"/>
                </a:solidFill>
                <a:latin typeface="Monotype Corsiva" pitchFamily="66" charset="0"/>
              </a:rPr>
              <a:t>ЗА    ВНИМАНИЕ !</a:t>
            </a:r>
            <a:endParaRPr lang="ru-RU" sz="6600" dirty="0">
              <a:solidFill>
                <a:schemeClr val="tx1"/>
              </a:solidFill>
              <a:latin typeface="Monotype Corsiva" pitchFamily="66" charset="0"/>
            </a:endParaRPr>
          </a:p>
        </p:txBody>
      </p:sp>
    </p:spTree>
    <p:extLst>
      <p:ext uri="{BB962C8B-B14F-4D97-AF65-F5344CB8AC3E}">
        <p14:creationId xmlns:p14="http://schemas.microsoft.com/office/powerpoint/2010/main" val="1400077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5449" y="2060847"/>
            <a:ext cx="8820472" cy="4031873"/>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3200" b="1" i="1" u="sng" dirty="0">
                <a:solidFill>
                  <a:srgbClr val="580000"/>
                </a:solidFill>
              </a:rPr>
              <a:t> </a:t>
            </a:r>
            <a:r>
              <a:rPr lang="ru-RU" sz="3200" b="1" i="1" u="sng" dirty="0" smtClean="0">
                <a:solidFill>
                  <a:srgbClr val="580000"/>
                </a:solidFill>
              </a:rPr>
              <a:t> Задачи:</a:t>
            </a:r>
          </a:p>
          <a:p>
            <a:r>
              <a:rPr lang="ru-RU" sz="2800" b="1" i="1" u="sng" dirty="0" smtClean="0">
                <a:solidFill>
                  <a:srgbClr val="580000"/>
                </a:solidFill>
              </a:rPr>
              <a:t>1</a:t>
            </a:r>
            <a:r>
              <a:rPr lang="ru-RU" sz="2800" b="1" i="1" u="sng" dirty="0">
                <a:solidFill>
                  <a:srgbClr val="580000"/>
                </a:solidFill>
              </a:rPr>
              <a:t>. Узнать историю праздника </a:t>
            </a:r>
            <a:r>
              <a:rPr lang="ru-RU" sz="2800" b="1" i="1" u="sng" dirty="0" smtClean="0">
                <a:solidFill>
                  <a:srgbClr val="580000"/>
                </a:solidFill>
              </a:rPr>
              <a:t>Масленица.</a:t>
            </a:r>
            <a:endParaRPr lang="ru-RU" sz="2800" b="1" i="1" u="sng" dirty="0">
              <a:solidFill>
                <a:srgbClr val="580000"/>
              </a:solidFill>
            </a:endParaRPr>
          </a:p>
          <a:p>
            <a:r>
              <a:rPr lang="ru-RU" sz="2800" b="1" i="1" u="sng" dirty="0">
                <a:solidFill>
                  <a:srgbClr val="580000"/>
                </a:solidFill>
              </a:rPr>
              <a:t>2.Развитие творческих способностей через музыкально - театральное действо.</a:t>
            </a:r>
          </a:p>
          <a:p>
            <a:r>
              <a:rPr lang="ru-RU" sz="2800" b="1" i="1" u="sng" dirty="0">
                <a:solidFill>
                  <a:srgbClr val="580000"/>
                </a:solidFill>
              </a:rPr>
              <a:t>3.  Развитие нравственных качеств: воспитание патриотизма, милосердия, терпимости </a:t>
            </a:r>
            <a:r>
              <a:rPr lang="ru-RU" sz="2800" b="1" i="1" u="sng" dirty="0" smtClean="0">
                <a:solidFill>
                  <a:srgbClr val="580000"/>
                </a:solidFill>
              </a:rPr>
              <a:t>. </a:t>
            </a:r>
            <a:r>
              <a:rPr lang="ru-RU" sz="2800" b="1" i="1" u="sng" dirty="0">
                <a:solidFill>
                  <a:srgbClr val="580000"/>
                </a:solidFill>
              </a:rPr>
              <a:t>4.Приобщение к опыту православной культуры.</a:t>
            </a:r>
          </a:p>
          <a:p>
            <a:r>
              <a:rPr lang="ru-RU" sz="2800" b="1" i="1" u="sng" dirty="0">
                <a:solidFill>
                  <a:srgbClr val="580000"/>
                </a:solidFill>
              </a:rPr>
              <a:t>5. Познакомить с понятием  «социальная деятельность»</a:t>
            </a:r>
          </a:p>
        </p:txBody>
      </p:sp>
      <p:sp>
        <p:nvSpPr>
          <p:cNvPr id="5" name="Заголовок 4"/>
          <p:cNvSpPr>
            <a:spLocks noGrp="1"/>
          </p:cNvSpPr>
          <p:nvPr>
            <p:ph type="title"/>
          </p:nvPr>
        </p:nvSpPr>
        <p:spPr>
          <a:xfrm>
            <a:off x="251520" y="274638"/>
            <a:ext cx="8435280" cy="1354162"/>
          </a:xfrm>
        </p:spPr>
        <p:txBody>
          <a:bodyPr>
            <a:normAutofit fontScale="90000"/>
          </a:bodyPr>
          <a:lstStyle/>
          <a:p>
            <a:r>
              <a:rPr lang="ru-RU" sz="3600" b="1" i="1" u="sng" dirty="0" smtClean="0"/>
              <a:t>Цель</a:t>
            </a:r>
            <a:r>
              <a:rPr lang="ru-RU" sz="3600" dirty="0"/>
              <a:t>:</a:t>
            </a:r>
            <a:r>
              <a:rPr lang="ru-RU" sz="2700" dirty="0" smtClean="0"/>
              <a:t>        </a:t>
            </a:r>
            <a:r>
              <a:rPr lang="ru-RU" sz="3100" b="1" i="1" dirty="0" smtClean="0">
                <a:latin typeface="Monotype Corsiva" pitchFamily="66" charset="0"/>
              </a:rPr>
              <a:t>Рассказать </a:t>
            </a:r>
            <a:r>
              <a:rPr lang="ru-RU" sz="3100" b="1" i="1" dirty="0">
                <a:latin typeface="Monotype Corsiva" pitchFamily="66" charset="0"/>
              </a:rPr>
              <a:t>о празднике </a:t>
            </a:r>
            <a:r>
              <a:rPr lang="ru-RU" sz="3100" b="1" i="1" dirty="0" smtClean="0">
                <a:latin typeface="Monotype Corsiva" pitchFamily="66" charset="0"/>
              </a:rPr>
              <a:t>Масленица.         </a:t>
            </a:r>
            <a:br>
              <a:rPr lang="ru-RU" sz="3100" b="1" i="1" dirty="0" smtClean="0">
                <a:latin typeface="Monotype Corsiva" pitchFamily="66" charset="0"/>
              </a:rPr>
            </a:br>
            <a:r>
              <a:rPr lang="ru-RU" sz="3100" b="1" i="1" dirty="0" smtClean="0">
                <a:latin typeface="Monotype Corsiva" pitchFamily="66" charset="0"/>
              </a:rPr>
              <a:t>Создать  музыкальный спектакль </a:t>
            </a:r>
            <a:br>
              <a:rPr lang="ru-RU" sz="3100" b="1" i="1" dirty="0" smtClean="0">
                <a:latin typeface="Monotype Corsiva" pitchFamily="66" charset="0"/>
              </a:rPr>
            </a:br>
            <a:r>
              <a:rPr lang="ru-RU" sz="3100" b="1" i="1" dirty="0" smtClean="0">
                <a:latin typeface="Monotype Corsiva" pitchFamily="66" charset="0"/>
              </a:rPr>
              <a:t> «Широкая масленица</a:t>
            </a:r>
            <a:r>
              <a:rPr lang="ru-RU" sz="3100" b="1" dirty="0" smtClean="0">
                <a:latin typeface="Monotype Corsiva" pitchFamily="66" charset="0"/>
              </a:rPr>
              <a:t>»</a:t>
            </a:r>
            <a:endParaRPr lang="ru-RU" sz="3100" b="1" dirty="0">
              <a:latin typeface="Monotype Corsiva" pitchFamily="66"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wipe(down)">
                                      <p:cBhvr>
                                        <p:cTn id="20" dur="580">
                                          <p:stCondLst>
                                            <p:cond delay="0"/>
                                          </p:stCondLst>
                                        </p:cTn>
                                        <p:tgtEl>
                                          <p:spTgt spid="4">
                                            <p:txEl>
                                              <p:pRg st="1" end="1"/>
                                            </p:txEl>
                                          </p:spTgt>
                                        </p:tgtEl>
                                      </p:cBhvr>
                                    </p:animEffect>
                                    <p:anim calcmode="lin" valueType="num">
                                      <p:cBhvr>
                                        <p:cTn id="21" dur="1822" tmFilter="0,0; 0.14,0.36; 0.43,0.73; 0.71,0.91; 1.0,1.0">
                                          <p:stCondLst>
                                            <p:cond delay="0"/>
                                          </p:stCondLst>
                                        </p:cTn>
                                        <p:tgtEl>
                                          <p:spTgt spid="4">
                                            <p:txEl>
                                              <p:pRg st="1" end="1"/>
                                            </p:txEl>
                                          </p:spTgt>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4">
                                            <p:txEl>
                                              <p:pRg st="1" end="1"/>
                                            </p:txEl>
                                          </p:spTgt>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4">
                                            <p:txEl>
                                              <p:pRg st="1" end="1"/>
                                            </p:txEl>
                                          </p:spTgt>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4">
                                            <p:txEl>
                                              <p:pRg st="1" end="1"/>
                                            </p:txEl>
                                          </p:spTgt>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4">
                                            <p:txEl>
                                              <p:pRg st="1" end="1"/>
                                            </p:txEl>
                                          </p:spTgt>
                                        </p:tgtEl>
                                        <p:attrNameLst>
                                          <p:attrName>ppt_y</p:attrName>
                                        </p:attrNameLst>
                                      </p:cBhvr>
                                      <p:tavLst>
                                        <p:tav tm="0" fmla="#ppt_y-sin(pi*$)/81">
                                          <p:val>
                                            <p:fltVal val="0"/>
                                          </p:val>
                                        </p:tav>
                                        <p:tav tm="100000">
                                          <p:val>
                                            <p:fltVal val="1"/>
                                          </p:val>
                                        </p:tav>
                                      </p:tavLst>
                                    </p:anim>
                                    <p:animScale>
                                      <p:cBhvr>
                                        <p:cTn id="26" dur="26">
                                          <p:stCondLst>
                                            <p:cond delay="650"/>
                                          </p:stCondLst>
                                        </p:cTn>
                                        <p:tgtEl>
                                          <p:spTgt spid="4">
                                            <p:txEl>
                                              <p:pRg st="1" end="1"/>
                                            </p:txEl>
                                          </p:spTgt>
                                        </p:tgtEl>
                                      </p:cBhvr>
                                      <p:to x="100000" y="60000"/>
                                    </p:animScale>
                                    <p:animScale>
                                      <p:cBhvr>
                                        <p:cTn id="27" dur="166" decel="50000">
                                          <p:stCondLst>
                                            <p:cond delay="676"/>
                                          </p:stCondLst>
                                        </p:cTn>
                                        <p:tgtEl>
                                          <p:spTgt spid="4">
                                            <p:txEl>
                                              <p:pRg st="1" end="1"/>
                                            </p:txEl>
                                          </p:spTgt>
                                        </p:tgtEl>
                                      </p:cBhvr>
                                      <p:to x="100000" y="100000"/>
                                    </p:animScale>
                                    <p:animScale>
                                      <p:cBhvr>
                                        <p:cTn id="28" dur="26">
                                          <p:stCondLst>
                                            <p:cond delay="1312"/>
                                          </p:stCondLst>
                                        </p:cTn>
                                        <p:tgtEl>
                                          <p:spTgt spid="4">
                                            <p:txEl>
                                              <p:pRg st="1" end="1"/>
                                            </p:txEl>
                                          </p:spTgt>
                                        </p:tgtEl>
                                      </p:cBhvr>
                                      <p:to x="100000" y="80000"/>
                                    </p:animScale>
                                    <p:animScale>
                                      <p:cBhvr>
                                        <p:cTn id="29" dur="166" decel="50000">
                                          <p:stCondLst>
                                            <p:cond delay="1338"/>
                                          </p:stCondLst>
                                        </p:cTn>
                                        <p:tgtEl>
                                          <p:spTgt spid="4">
                                            <p:txEl>
                                              <p:pRg st="1" end="1"/>
                                            </p:txEl>
                                          </p:spTgt>
                                        </p:tgtEl>
                                      </p:cBhvr>
                                      <p:to x="100000" y="100000"/>
                                    </p:animScale>
                                    <p:animScale>
                                      <p:cBhvr>
                                        <p:cTn id="30" dur="26">
                                          <p:stCondLst>
                                            <p:cond delay="1642"/>
                                          </p:stCondLst>
                                        </p:cTn>
                                        <p:tgtEl>
                                          <p:spTgt spid="4">
                                            <p:txEl>
                                              <p:pRg st="1" end="1"/>
                                            </p:txEl>
                                          </p:spTgt>
                                        </p:tgtEl>
                                      </p:cBhvr>
                                      <p:to x="100000" y="90000"/>
                                    </p:animScale>
                                    <p:animScale>
                                      <p:cBhvr>
                                        <p:cTn id="31" dur="166" decel="50000">
                                          <p:stCondLst>
                                            <p:cond delay="1668"/>
                                          </p:stCondLst>
                                        </p:cTn>
                                        <p:tgtEl>
                                          <p:spTgt spid="4">
                                            <p:txEl>
                                              <p:pRg st="1" end="1"/>
                                            </p:txEl>
                                          </p:spTgt>
                                        </p:tgtEl>
                                      </p:cBhvr>
                                      <p:to x="100000" y="100000"/>
                                    </p:animScale>
                                    <p:animScale>
                                      <p:cBhvr>
                                        <p:cTn id="32" dur="26">
                                          <p:stCondLst>
                                            <p:cond delay="1808"/>
                                          </p:stCondLst>
                                        </p:cTn>
                                        <p:tgtEl>
                                          <p:spTgt spid="4">
                                            <p:txEl>
                                              <p:pRg st="1" end="1"/>
                                            </p:txEl>
                                          </p:spTgt>
                                        </p:tgtEl>
                                      </p:cBhvr>
                                      <p:to x="100000" y="95000"/>
                                    </p:animScale>
                                    <p:animScale>
                                      <p:cBhvr>
                                        <p:cTn id="33" dur="166" decel="50000">
                                          <p:stCondLst>
                                            <p:cond delay="1834"/>
                                          </p:stCondLst>
                                        </p:cTn>
                                        <p:tgtEl>
                                          <p:spTgt spid="4">
                                            <p:txEl>
                                              <p:pRg st="1" end="1"/>
                                            </p:txEl>
                                          </p:spTgt>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nodeType="clickEffect">
                                  <p:stCondLst>
                                    <p:cond delay="0"/>
                                  </p:stCondLst>
                                  <p:childTnLst>
                                    <p:set>
                                      <p:cBhvr>
                                        <p:cTn id="37" dur="1" fill="hold">
                                          <p:stCondLst>
                                            <p:cond delay="0"/>
                                          </p:stCondLst>
                                        </p:cTn>
                                        <p:tgtEl>
                                          <p:spTgt spid="4">
                                            <p:txEl>
                                              <p:pRg st="2" end="2"/>
                                            </p:txEl>
                                          </p:spTgt>
                                        </p:tgtEl>
                                        <p:attrNameLst>
                                          <p:attrName>style.visibility</p:attrName>
                                        </p:attrNameLst>
                                      </p:cBhvr>
                                      <p:to>
                                        <p:strVal val="visible"/>
                                      </p:to>
                                    </p:set>
                                    <p:animEffect transition="in" filter="wipe(down)">
                                      <p:cBhvr>
                                        <p:cTn id="38" dur="580">
                                          <p:stCondLst>
                                            <p:cond delay="0"/>
                                          </p:stCondLst>
                                        </p:cTn>
                                        <p:tgtEl>
                                          <p:spTgt spid="4">
                                            <p:txEl>
                                              <p:pRg st="2" end="2"/>
                                            </p:txEl>
                                          </p:spTgt>
                                        </p:tgtEl>
                                      </p:cBhvr>
                                    </p:animEffect>
                                    <p:anim calcmode="lin" valueType="num">
                                      <p:cBhvr>
                                        <p:cTn id="39" dur="1822" tmFilter="0,0; 0.14,0.36; 0.43,0.73; 0.71,0.91; 1.0,1.0">
                                          <p:stCondLst>
                                            <p:cond delay="0"/>
                                          </p:stCondLst>
                                        </p:cTn>
                                        <p:tgtEl>
                                          <p:spTgt spid="4">
                                            <p:txEl>
                                              <p:pRg st="2" end="2"/>
                                            </p:txEl>
                                          </p:spTgt>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4">
                                            <p:txEl>
                                              <p:pRg st="2" end="2"/>
                                            </p:txEl>
                                          </p:spTgt>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4">
                                            <p:txEl>
                                              <p:pRg st="2" end="2"/>
                                            </p:txEl>
                                          </p:spTgt>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4">
                                            <p:txEl>
                                              <p:pRg st="2" end="2"/>
                                            </p:txEl>
                                          </p:spTgt>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4">
                                            <p:txEl>
                                              <p:pRg st="2" end="2"/>
                                            </p:txEl>
                                          </p:spTgt>
                                        </p:tgtEl>
                                        <p:attrNameLst>
                                          <p:attrName>ppt_y</p:attrName>
                                        </p:attrNameLst>
                                      </p:cBhvr>
                                      <p:tavLst>
                                        <p:tav tm="0" fmla="#ppt_y-sin(pi*$)/81">
                                          <p:val>
                                            <p:fltVal val="0"/>
                                          </p:val>
                                        </p:tav>
                                        <p:tav tm="100000">
                                          <p:val>
                                            <p:fltVal val="1"/>
                                          </p:val>
                                        </p:tav>
                                      </p:tavLst>
                                    </p:anim>
                                    <p:animScale>
                                      <p:cBhvr>
                                        <p:cTn id="44" dur="26">
                                          <p:stCondLst>
                                            <p:cond delay="650"/>
                                          </p:stCondLst>
                                        </p:cTn>
                                        <p:tgtEl>
                                          <p:spTgt spid="4">
                                            <p:txEl>
                                              <p:pRg st="2" end="2"/>
                                            </p:txEl>
                                          </p:spTgt>
                                        </p:tgtEl>
                                      </p:cBhvr>
                                      <p:to x="100000" y="60000"/>
                                    </p:animScale>
                                    <p:animScale>
                                      <p:cBhvr>
                                        <p:cTn id="45" dur="166" decel="50000">
                                          <p:stCondLst>
                                            <p:cond delay="676"/>
                                          </p:stCondLst>
                                        </p:cTn>
                                        <p:tgtEl>
                                          <p:spTgt spid="4">
                                            <p:txEl>
                                              <p:pRg st="2" end="2"/>
                                            </p:txEl>
                                          </p:spTgt>
                                        </p:tgtEl>
                                      </p:cBhvr>
                                      <p:to x="100000" y="100000"/>
                                    </p:animScale>
                                    <p:animScale>
                                      <p:cBhvr>
                                        <p:cTn id="46" dur="26">
                                          <p:stCondLst>
                                            <p:cond delay="1312"/>
                                          </p:stCondLst>
                                        </p:cTn>
                                        <p:tgtEl>
                                          <p:spTgt spid="4">
                                            <p:txEl>
                                              <p:pRg st="2" end="2"/>
                                            </p:txEl>
                                          </p:spTgt>
                                        </p:tgtEl>
                                      </p:cBhvr>
                                      <p:to x="100000" y="80000"/>
                                    </p:animScale>
                                    <p:animScale>
                                      <p:cBhvr>
                                        <p:cTn id="47" dur="166" decel="50000">
                                          <p:stCondLst>
                                            <p:cond delay="1338"/>
                                          </p:stCondLst>
                                        </p:cTn>
                                        <p:tgtEl>
                                          <p:spTgt spid="4">
                                            <p:txEl>
                                              <p:pRg st="2" end="2"/>
                                            </p:txEl>
                                          </p:spTgt>
                                        </p:tgtEl>
                                      </p:cBhvr>
                                      <p:to x="100000" y="100000"/>
                                    </p:animScale>
                                    <p:animScale>
                                      <p:cBhvr>
                                        <p:cTn id="48" dur="26">
                                          <p:stCondLst>
                                            <p:cond delay="1642"/>
                                          </p:stCondLst>
                                        </p:cTn>
                                        <p:tgtEl>
                                          <p:spTgt spid="4">
                                            <p:txEl>
                                              <p:pRg st="2" end="2"/>
                                            </p:txEl>
                                          </p:spTgt>
                                        </p:tgtEl>
                                      </p:cBhvr>
                                      <p:to x="100000" y="90000"/>
                                    </p:animScale>
                                    <p:animScale>
                                      <p:cBhvr>
                                        <p:cTn id="49" dur="166" decel="50000">
                                          <p:stCondLst>
                                            <p:cond delay="1668"/>
                                          </p:stCondLst>
                                        </p:cTn>
                                        <p:tgtEl>
                                          <p:spTgt spid="4">
                                            <p:txEl>
                                              <p:pRg st="2" end="2"/>
                                            </p:txEl>
                                          </p:spTgt>
                                        </p:tgtEl>
                                      </p:cBhvr>
                                      <p:to x="100000" y="100000"/>
                                    </p:animScale>
                                    <p:animScale>
                                      <p:cBhvr>
                                        <p:cTn id="50" dur="26">
                                          <p:stCondLst>
                                            <p:cond delay="1808"/>
                                          </p:stCondLst>
                                        </p:cTn>
                                        <p:tgtEl>
                                          <p:spTgt spid="4">
                                            <p:txEl>
                                              <p:pRg st="2" end="2"/>
                                            </p:txEl>
                                          </p:spTgt>
                                        </p:tgtEl>
                                      </p:cBhvr>
                                      <p:to x="100000" y="95000"/>
                                    </p:animScale>
                                    <p:animScale>
                                      <p:cBhvr>
                                        <p:cTn id="51" dur="166" decel="50000">
                                          <p:stCondLst>
                                            <p:cond delay="1834"/>
                                          </p:stCondLst>
                                        </p:cTn>
                                        <p:tgtEl>
                                          <p:spTgt spid="4">
                                            <p:txEl>
                                              <p:pRg st="2" end="2"/>
                                            </p:txEl>
                                          </p:spTgt>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4">
                                            <p:txEl>
                                              <p:pRg st="3" end="3"/>
                                            </p:txEl>
                                          </p:spTgt>
                                        </p:tgtEl>
                                        <p:attrNameLst>
                                          <p:attrName>style.visibility</p:attrName>
                                        </p:attrNameLst>
                                      </p:cBhvr>
                                      <p:to>
                                        <p:strVal val="visible"/>
                                      </p:to>
                                    </p:set>
                                    <p:animEffect transition="in" filter="wipe(down)">
                                      <p:cBhvr>
                                        <p:cTn id="56" dur="580">
                                          <p:stCondLst>
                                            <p:cond delay="0"/>
                                          </p:stCondLst>
                                        </p:cTn>
                                        <p:tgtEl>
                                          <p:spTgt spid="4">
                                            <p:txEl>
                                              <p:pRg st="3" end="3"/>
                                            </p:txEl>
                                          </p:spTgt>
                                        </p:tgtEl>
                                      </p:cBhvr>
                                    </p:animEffect>
                                    <p:anim calcmode="lin" valueType="num">
                                      <p:cBhvr>
                                        <p:cTn id="57" dur="1822" tmFilter="0,0; 0.14,0.36; 0.43,0.73; 0.71,0.91; 1.0,1.0">
                                          <p:stCondLst>
                                            <p:cond delay="0"/>
                                          </p:stCondLst>
                                        </p:cTn>
                                        <p:tgtEl>
                                          <p:spTgt spid="4">
                                            <p:txEl>
                                              <p:pRg st="3" end="3"/>
                                            </p:txEl>
                                          </p:spTgt>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4">
                                            <p:txEl>
                                              <p:pRg st="3" end="3"/>
                                            </p:txEl>
                                          </p:spTgt>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4">
                                            <p:txEl>
                                              <p:pRg st="3" end="3"/>
                                            </p:txEl>
                                          </p:spTgt>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4">
                                            <p:txEl>
                                              <p:pRg st="3" end="3"/>
                                            </p:txEl>
                                          </p:spTgt>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4">
                                            <p:txEl>
                                              <p:pRg st="3" end="3"/>
                                            </p:txEl>
                                          </p:spTgt>
                                        </p:tgtEl>
                                        <p:attrNameLst>
                                          <p:attrName>ppt_y</p:attrName>
                                        </p:attrNameLst>
                                      </p:cBhvr>
                                      <p:tavLst>
                                        <p:tav tm="0" fmla="#ppt_y-sin(pi*$)/81">
                                          <p:val>
                                            <p:fltVal val="0"/>
                                          </p:val>
                                        </p:tav>
                                        <p:tav tm="100000">
                                          <p:val>
                                            <p:fltVal val="1"/>
                                          </p:val>
                                        </p:tav>
                                      </p:tavLst>
                                    </p:anim>
                                    <p:animScale>
                                      <p:cBhvr>
                                        <p:cTn id="62" dur="26">
                                          <p:stCondLst>
                                            <p:cond delay="650"/>
                                          </p:stCondLst>
                                        </p:cTn>
                                        <p:tgtEl>
                                          <p:spTgt spid="4">
                                            <p:txEl>
                                              <p:pRg st="3" end="3"/>
                                            </p:txEl>
                                          </p:spTgt>
                                        </p:tgtEl>
                                      </p:cBhvr>
                                      <p:to x="100000" y="60000"/>
                                    </p:animScale>
                                    <p:animScale>
                                      <p:cBhvr>
                                        <p:cTn id="63" dur="166" decel="50000">
                                          <p:stCondLst>
                                            <p:cond delay="676"/>
                                          </p:stCondLst>
                                        </p:cTn>
                                        <p:tgtEl>
                                          <p:spTgt spid="4">
                                            <p:txEl>
                                              <p:pRg st="3" end="3"/>
                                            </p:txEl>
                                          </p:spTgt>
                                        </p:tgtEl>
                                      </p:cBhvr>
                                      <p:to x="100000" y="100000"/>
                                    </p:animScale>
                                    <p:animScale>
                                      <p:cBhvr>
                                        <p:cTn id="64" dur="26">
                                          <p:stCondLst>
                                            <p:cond delay="1312"/>
                                          </p:stCondLst>
                                        </p:cTn>
                                        <p:tgtEl>
                                          <p:spTgt spid="4">
                                            <p:txEl>
                                              <p:pRg st="3" end="3"/>
                                            </p:txEl>
                                          </p:spTgt>
                                        </p:tgtEl>
                                      </p:cBhvr>
                                      <p:to x="100000" y="80000"/>
                                    </p:animScale>
                                    <p:animScale>
                                      <p:cBhvr>
                                        <p:cTn id="65" dur="166" decel="50000">
                                          <p:stCondLst>
                                            <p:cond delay="1338"/>
                                          </p:stCondLst>
                                        </p:cTn>
                                        <p:tgtEl>
                                          <p:spTgt spid="4">
                                            <p:txEl>
                                              <p:pRg st="3" end="3"/>
                                            </p:txEl>
                                          </p:spTgt>
                                        </p:tgtEl>
                                      </p:cBhvr>
                                      <p:to x="100000" y="100000"/>
                                    </p:animScale>
                                    <p:animScale>
                                      <p:cBhvr>
                                        <p:cTn id="66" dur="26">
                                          <p:stCondLst>
                                            <p:cond delay="1642"/>
                                          </p:stCondLst>
                                        </p:cTn>
                                        <p:tgtEl>
                                          <p:spTgt spid="4">
                                            <p:txEl>
                                              <p:pRg st="3" end="3"/>
                                            </p:txEl>
                                          </p:spTgt>
                                        </p:tgtEl>
                                      </p:cBhvr>
                                      <p:to x="100000" y="90000"/>
                                    </p:animScale>
                                    <p:animScale>
                                      <p:cBhvr>
                                        <p:cTn id="67" dur="166" decel="50000">
                                          <p:stCondLst>
                                            <p:cond delay="1668"/>
                                          </p:stCondLst>
                                        </p:cTn>
                                        <p:tgtEl>
                                          <p:spTgt spid="4">
                                            <p:txEl>
                                              <p:pRg st="3" end="3"/>
                                            </p:txEl>
                                          </p:spTgt>
                                        </p:tgtEl>
                                      </p:cBhvr>
                                      <p:to x="100000" y="100000"/>
                                    </p:animScale>
                                    <p:animScale>
                                      <p:cBhvr>
                                        <p:cTn id="68" dur="26">
                                          <p:stCondLst>
                                            <p:cond delay="1808"/>
                                          </p:stCondLst>
                                        </p:cTn>
                                        <p:tgtEl>
                                          <p:spTgt spid="4">
                                            <p:txEl>
                                              <p:pRg st="3" end="3"/>
                                            </p:txEl>
                                          </p:spTgt>
                                        </p:tgtEl>
                                      </p:cBhvr>
                                      <p:to x="100000" y="95000"/>
                                    </p:animScale>
                                    <p:animScale>
                                      <p:cBhvr>
                                        <p:cTn id="69" dur="166" decel="50000">
                                          <p:stCondLst>
                                            <p:cond delay="1834"/>
                                          </p:stCondLst>
                                        </p:cTn>
                                        <p:tgtEl>
                                          <p:spTgt spid="4">
                                            <p:txEl>
                                              <p:pRg st="3" end="3"/>
                                            </p:txEl>
                                          </p:spTgt>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wipe(down)">
                                      <p:cBhvr>
                                        <p:cTn id="74" dur="580">
                                          <p:stCondLst>
                                            <p:cond delay="0"/>
                                          </p:stCondLst>
                                        </p:cTn>
                                        <p:tgtEl>
                                          <p:spTgt spid="4">
                                            <p:txEl>
                                              <p:pRg st="4" end="4"/>
                                            </p:txEl>
                                          </p:spTgt>
                                        </p:tgtEl>
                                      </p:cBhvr>
                                    </p:animEffect>
                                    <p:anim calcmode="lin" valueType="num">
                                      <p:cBhvr>
                                        <p:cTn id="75"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80" dur="26">
                                          <p:stCondLst>
                                            <p:cond delay="650"/>
                                          </p:stCondLst>
                                        </p:cTn>
                                        <p:tgtEl>
                                          <p:spTgt spid="4">
                                            <p:txEl>
                                              <p:pRg st="4" end="4"/>
                                            </p:txEl>
                                          </p:spTgt>
                                        </p:tgtEl>
                                      </p:cBhvr>
                                      <p:to x="100000" y="60000"/>
                                    </p:animScale>
                                    <p:animScale>
                                      <p:cBhvr>
                                        <p:cTn id="81" dur="166" decel="50000">
                                          <p:stCondLst>
                                            <p:cond delay="676"/>
                                          </p:stCondLst>
                                        </p:cTn>
                                        <p:tgtEl>
                                          <p:spTgt spid="4">
                                            <p:txEl>
                                              <p:pRg st="4" end="4"/>
                                            </p:txEl>
                                          </p:spTgt>
                                        </p:tgtEl>
                                      </p:cBhvr>
                                      <p:to x="100000" y="100000"/>
                                    </p:animScale>
                                    <p:animScale>
                                      <p:cBhvr>
                                        <p:cTn id="82" dur="26">
                                          <p:stCondLst>
                                            <p:cond delay="1312"/>
                                          </p:stCondLst>
                                        </p:cTn>
                                        <p:tgtEl>
                                          <p:spTgt spid="4">
                                            <p:txEl>
                                              <p:pRg st="4" end="4"/>
                                            </p:txEl>
                                          </p:spTgt>
                                        </p:tgtEl>
                                      </p:cBhvr>
                                      <p:to x="100000" y="80000"/>
                                    </p:animScale>
                                    <p:animScale>
                                      <p:cBhvr>
                                        <p:cTn id="83" dur="166" decel="50000">
                                          <p:stCondLst>
                                            <p:cond delay="1338"/>
                                          </p:stCondLst>
                                        </p:cTn>
                                        <p:tgtEl>
                                          <p:spTgt spid="4">
                                            <p:txEl>
                                              <p:pRg st="4" end="4"/>
                                            </p:txEl>
                                          </p:spTgt>
                                        </p:tgtEl>
                                      </p:cBhvr>
                                      <p:to x="100000" y="100000"/>
                                    </p:animScale>
                                    <p:animScale>
                                      <p:cBhvr>
                                        <p:cTn id="84" dur="26">
                                          <p:stCondLst>
                                            <p:cond delay="1642"/>
                                          </p:stCondLst>
                                        </p:cTn>
                                        <p:tgtEl>
                                          <p:spTgt spid="4">
                                            <p:txEl>
                                              <p:pRg st="4" end="4"/>
                                            </p:txEl>
                                          </p:spTgt>
                                        </p:tgtEl>
                                      </p:cBhvr>
                                      <p:to x="100000" y="90000"/>
                                    </p:animScale>
                                    <p:animScale>
                                      <p:cBhvr>
                                        <p:cTn id="85" dur="166" decel="50000">
                                          <p:stCondLst>
                                            <p:cond delay="1668"/>
                                          </p:stCondLst>
                                        </p:cTn>
                                        <p:tgtEl>
                                          <p:spTgt spid="4">
                                            <p:txEl>
                                              <p:pRg st="4" end="4"/>
                                            </p:txEl>
                                          </p:spTgt>
                                        </p:tgtEl>
                                      </p:cBhvr>
                                      <p:to x="100000" y="100000"/>
                                    </p:animScale>
                                    <p:animScale>
                                      <p:cBhvr>
                                        <p:cTn id="86" dur="26">
                                          <p:stCondLst>
                                            <p:cond delay="1808"/>
                                          </p:stCondLst>
                                        </p:cTn>
                                        <p:tgtEl>
                                          <p:spTgt spid="4">
                                            <p:txEl>
                                              <p:pRg st="4" end="4"/>
                                            </p:txEl>
                                          </p:spTgt>
                                        </p:tgtEl>
                                      </p:cBhvr>
                                      <p:to x="100000" y="95000"/>
                                    </p:animScale>
                                    <p:animScale>
                                      <p:cBhvr>
                                        <p:cTn id="87" dur="166" decel="50000">
                                          <p:stCondLst>
                                            <p:cond delay="1834"/>
                                          </p:stCondLst>
                                        </p:cTn>
                                        <p:tgtEl>
                                          <p:spTgt spid="4">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29600" cy="1431032"/>
          </a:xfrm>
        </p:spPr>
        <p:txBody>
          <a:bodyPr>
            <a:normAutofit/>
          </a:bodyPr>
          <a:lstStyle/>
          <a:p>
            <a:r>
              <a:rPr lang="ru-RU" sz="3600" b="1" dirty="0" smtClean="0">
                <a:latin typeface="Monotype Corsiva" pitchFamily="66" charset="0"/>
              </a:rPr>
              <a:t>Особенности  построения  проекта</a:t>
            </a:r>
            <a:endParaRPr lang="ru-RU" sz="3600" b="1" dirty="0">
              <a:latin typeface="Monotype Corsiva" pitchFamily="66" charset="0"/>
            </a:endParaRPr>
          </a:p>
        </p:txBody>
      </p:sp>
      <p:sp>
        <p:nvSpPr>
          <p:cNvPr id="4" name="Содержимое 3"/>
          <p:cNvSpPr>
            <a:spLocks noGrp="1"/>
          </p:cNvSpPr>
          <p:nvPr>
            <p:ph sz="half" idx="2"/>
          </p:nvPr>
        </p:nvSpPr>
        <p:spPr>
          <a:xfrm>
            <a:off x="928662" y="1340768"/>
            <a:ext cx="7758138" cy="5256584"/>
          </a:xfrm>
        </p:spPr>
        <p:txBody>
          <a:bodyPr>
            <a:normAutofit/>
          </a:bodyPr>
          <a:lstStyle/>
          <a:p>
            <a:r>
              <a:rPr lang="ru-RU" dirty="0" smtClean="0"/>
              <a:t> </a:t>
            </a:r>
            <a:r>
              <a:rPr lang="ru-RU" b="1" dirty="0" err="1" smtClean="0"/>
              <a:t>Долгострочный</a:t>
            </a:r>
            <a:r>
              <a:rPr lang="ru-RU" b="1" dirty="0" smtClean="0"/>
              <a:t>.</a:t>
            </a:r>
          </a:p>
          <a:p>
            <a:pPr marL="0" indent="0">
              <a:buNone/>
            </a:pPr>
            <a:r>
              <a:rPr lang="ru-RU" dirty="0"/>
              <a:t>Сроки реализации </a:t>
            </a:r>
            <a:r>
              <a:rPr lang="ru-RU" dirty="0" smtClean="0"/>
              <a:t>проекта:</a:t>
            </a:r>
            <a:endParaRPr lang="ru-RU" dirty="0"/>
          </a:p>
          <a:p>
            <a:pPr marL="0" indent="0">
              <a:buNone/>
            </a:pPr>
            <a:r>
              <a:rPr lang="ru-RU" dirty="0"/>
              <a:t>1 этап – подготовительный    </a:t>
            </a:r>
            <a:r>
              <a:rPr lang="ru-RU" dirty="0" smtClean="0"/>
              <a:t>12.12 </a:t>
            </a:r>
            <a:r>
              <a:rPr lang="ru-RU" dirty="0"/>
              <a:t>-  </a:t>
            </a:r>
            <a:r>
              <a:rPr lang="ru-RU" dirty="0" smtClean="0"/>
              <a:t>26.12  </a:t>
            </a:r>
            <a:r>
              <a:rPr lang="ru-RU" dirty="0" smtClean="0"/>
              <a:t>2015 </a:t>
            </a:r>
            <a:r>
              <a:rPr lang="ru-RU" dirty="0" smtClean="0"/>
              <a:t>г.</a:t>
            </a:r>
            <a:endParaRPr lang="ru-RU" dirty="0"/>
          </a:p>
          <a:p>
            <a:pPr marL="0" indent="0">
              <a:buNone/>
            </a:pPr>
            <a:r>
              <a:rPr lang="ru-RU" dirty="0"/>
              <a:t>2 этап – практический            </a:t>
            </a:r>
            <a:r>
              <a:rPr lang="ru-RU" dirty="0" smtClean="0"/>
              <a:t>10.01 </a:t>
            </a:r>
            <a:r>
              <a:rPr lang="ru-RU" dirty="0"/>
              <a:t>-  </a:t>
            </a:r>
            <a:r>
              <a:rPr lang="ru-RU" dirty="0" smtClean="0"/>
              <a:t>27.01  </a:t>
            </a:r>
            <a:r>
              <a:rPr lang="ru-RU" dirty="0" smtClean="0"/>
              <a:t>2016г</a:t>
            </a:r>
            <a:r>
              <a:rPr lang="ru-RU" dirty="0" smtClean="0"/>
              <a:t>.</a:t>
            </a:r>
            <a:endParaRPr lang="ru-RU" dirty="0"/>
          </a:p>
          <a:p>
            <a:pPr marL="0" indent="0">
              <a:buNone/>
            </a:pPr>
            <a:r>
              <a:rPr lang="ru-RU" dirty="0"/>
              <a:t>3 этап – обобщающий     </a:t>
            </a:r>
            <a:r>
              <a:rPr lang="ru-RU" dirty="0" smtClean="0"/>
              <a:t>28.01.2015 – 21.02 2016г.</a:t>
            </a:r>
          </a:p>
          <a:p>
            <a:pPr marL="0" indent="0">
              <a:buNone/>
            </a:pPr>
            <a:endParaRPr lang="ru-RU" dirty="0"/>
          </a:p>
          <a:p>
            <a:pPr marL="0" indent="0">
              <a:buNone/>
            </a:pPr>
            <a:r>
              <a:rPr lang="ru-RU" b="1" dirty="0" smtClean="0"/>
              <a:t>Действенный </a:t>
            </a:r>
            <a:r>
              <a:rPr lang="ru-RU" b="1" dirty="0" smtClean="0"/>
              <a:t>продукт</a:t>
            </a:r>
          </a:p>
          <a:p>
            <a:pPr lvl="1"/>
            <a:r>
              <a:rPr lang="ru-RU" sz="2600" dirty="0" smtClean="0"/>
              <a:t>Музыкальный спектакль.</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p:cTn id="14"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4">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p:cTn id="2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4">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4">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anim calcmode="lin" valueType="num">
                                      <p:cBhvr>
                                        <p:cTn id="31"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4">
                                            <p:txEl>
                                              <p:pRg st="3" end="3"/>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4">
                                            <p:txEl>
                                              <p:pRg st="4" end="4"/>
                                            </p:txEl>
                                          </p:spTgt>
                                        </p:tgtEl>
                                        <p:attrNameLst>
                                          <p:attrName>style.visibility</p:attrName>
                                        </p:attrNameLst>
                                      </p:cBhvr>
                                      <p:to>
                                        <p:strVal val="visible"/>
                                      </p:to>
                                    </p:set>
                                    <p:anim calcmode="lin" valueType="num">
                                      <p:cBhvr>
                                        <p:cTn id="36"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4">
                                            <p:txEl>
                                              <p:pRg st="4" end="4"/>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4">
                                            <p:txEl>
                                              <p:pRg st="6" end="6"/>
                                            </p:txEl>
                                          </p:spTgt>
                                        </p:tgtEl>
                                        <p:attrNameLst>
                                          <p:attrName>style.visibility</p:attrName>
                                        </p:attrNameLst>
                                      </p:cBhvr>
                                      <p:to>
                                        <p:strVal val="visible"/>
                                      </p:to>
                                    </p:set>
                                    <p:anim calcmode="lin" valueType="num">
                                      <p:cBhvr>
                                        <p:cTn id="41"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43" dur="500"/>
                                        <p:tgtEl>
                                          <p:spTgt spid="4">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
                                            <p:txEl>
                                              <p:pRg st="7" end="7"/>
                                            </p:txEl>
                                          </p:spTgt>
                                        </p:tgtEl>
                                        <p:attrNameLst>
                                          <p:attrName>style.visibility</p:attrName>
                                        </p:attrNameLst>
                                      </p:cBhvr>
                                      <p:to>
                                        <p:strVal val="visible"/>
                                      </p:to>
                                    </p:set>
                                    <p:anim calcmode="lin" valueType="num">
                                      <p:cBhvr>
                                        <p:cTn id="48"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7544" y="0"/>
            <a:ext cx="8229600" cy="836712"/>
          </a:xfrm>
        </p:spPr>
        <p:txBody>
          <a:bodyPr>
            <a:normAutofit fontScale="90000"/>
          </a:bodyPr>
          <a:lstStyle/>
          <a:p>
            <a:pPr eaLnBrk="1" hangingPunct="1"/>
            <a:r>
              <a:rPr lang="ru-RU" sz="2400" b="1" dirty="0" smtClean="0">
                <a:solidFill>
                  <a:srgbClr val="663300"/>
                </a:solidFill>
              </a:rPr>
              <a:t/>
            </a:r>
            <a:br>
              <a:rPr lang="ru-RU" sz="2400" b="1" dirty="0" smtClean="0">
                <a:solidFill>
                  <a:srgbClr val="663300"/>
                </a:solidFill>
              </a:rPr>
            </a:br>
            <a:r>
              <a:rPr lang="ru-RU" sz="2400" b="1" dirty="0" smtClean="0">
                <a:solidFill>
                  <a:srgbClr val="663300"/>
                </a:solidFill>
              </a:rPr>
              <a:t/>
            </a:r>
            <a:br>
              <a:rPr lang="ru-RU" sz="2400" b="1" dirty="0" smtClean="0">
                <a:solidFill>
                  <a:srgbClr val="663300"/>
                </a:solidFill>
              </a:rPr>
            </a:br>
            <a:r>
              <a:rPr lang="ru-RU" sz="2400" b="1" dirty="0" smtClean="0">
                <a:solidFill>
                  <a:srgbClr val="663300"/>
                </a:solidFill>
              </a:rPr>
              <a:t>Ход проекта </a:t>
            </a:r>
            <a:br>
              <a:rPr lang="ru-RU" sz="2400" b="1" dirty="0" smtClean="0">
                <a:solidFill>
                  <a:srgbClr val="663300"/>
                </a:solidFill>
              </a:rPr>
            </a:br>
            <a:r>
              <a:rPr lang="ru-RU" sz="2400" b="1" dirty="0" smtClean="0">
                <a:solidFill>
                  <a:srgbClr val="663300"/>
                </a:solidFill>
              </a:rPr>
              <a:t>подготовительный этап</a:t>
            </a:r>
            <a:br>
              <a:rPr lang="ru-RU" sz="2400" b="1" dirty="0" smtClean="0">
                <a:solidFill>
                  <a:srgbClr val="663300"/>
                </a:solidFill>
              </a:rPr>
            </a:br>
            <a:endParaRPr lang="ru-RU" sz="2800" dirty="0" smtClean="0">
              <a:solidFill>
                <a:srgbClr val="FFCC66"/>
              </a:solidFill>
            </a:endParaRPr>
          </a:p>
        </p:txBody>
      </p:sp>
      <p:sp>
        <p:nvSpPr>
          <p:cNvPr id="30726" name="Rectangle 6"/>
          <p:cNvSpPr>
            <a:spLocks noGrp="1" noChangeArrowheads="1"/>
          </p:cNvSpPr>
          <p:nvPr>
            <p:ph type="body" sz="half" idx="2"/>
          </p:nvPr>
        </p:nvSpPr>
        <p:spPr>
          <a:xfrm>
            <a:off x="4648200" y="4724400"/>
            <a:ext cx="4038600" cy="1401763"/>
          </a:xfrm>
        </p:spPr>
        <p:txBody>
          <a:bodyPr/>
          <a:lstStyle/>
          <a:p>
            <a:pPr eaLnBrk="1" hangingPunct="1">
              <a:lnSpc>
                <a:spcPct val="80000"/>
              </a:lnSpc>
              <a:buFontTx/>
              <a:buNone/>
            </a:pPr>
            <a:endParaRPr lang="ru-RU" sz="2000" dirty="0" smtClean="0">
              <a:solidFill>
                <a:srgbClr val="FFCC66"/>
              </a:solidFill>
            </a:endParaRPr>
          </a:p>
          <a:p>
            <a:pPr eaLnBrk="1" hangingPunct="1">
              <a:lnSpc>
                <a:spcPct val="80000"/>
              </a:lnSpc>
            </a:pPr>
            <a:endParaRPr lang="ru-RU" sz="2000" dirty="0" smtClean="0">
              <a:solidFill>
                <a:srgbClr val="993300"/>
              </a:solidFil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381644547"/>
              </p:ext>
            </p:extLst>
          </p:nvPr>
        </p:nvGraphicFramePr>
        <p:xfrm>
          <a:off x="1403648" y="1052736"/>
          <a:ext cx="6077585" cy="5373308"/>
        </p:xfrm>
        <a:graphic>
          <a:graphicData uri="http://schemas.openxmlformats.org/drawingml/2006/table">
            <a:tbl>
              <a:tblPr firstRow="1" firstCol="1" bandRow="1"/>
              <a:tblGrid>
                <a:gridCol w="1944216"/>
                <a:gridCol w="2107084"/>
                <a:gridCol w="2026285"/>
              </a:tblGrid>
              <a:tr h="263906">
                <a:tc>
                  <a:txBody>
                    <a:bodyPr/>
                    <a:lstStyle/>
                    <a:p>
                      <a:pPr>
                        <a:lnSpc>
                          <a:spcPct val="115000"/>
                        </a:lnSpc>
                        <a:spcAft>
                          <a:spcPts val="0"/>
                        </a:spcAft>
                      </a:pPr>
                      <a:r>
                        <a:rPr lang="ru-RU" sz="1400" b="0" dirty="0">
                          <a:effectLst/>
                          <a:latin typeface="Calibri"/>
                          <a:ea typeface="Calibri"/>
                          <a:cs typeface="Times New Roman"/>
                        </a:rPr>
                        <a:t>Сроки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Что делали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Кто участвовал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65752">
                <a:tc>
                  <a:txBody>
                    <a:bodyPr/>
                    <a:lstStyle/>
                    <a:p>
                      <a:pPr>
                        <a:lnSpc>
                          <a:spcPct val="115000"/>
                        </a:lnSpc>
                        <a:spcAft>
                          <a:spcPts val="0"/>
                        </a:spcAft>
                      </a:pPr>
                      <a:r>
                        <a:rPr lang="ru-RU" sz="1400" b="0" dirty="0" smtClean="0">
                          <a:effectLst/>
                          <a:latin typeface="Calibri"/>
                          <a:ea typeface="Calibri"/>
                          <a:cs typeface="Times New Roman"/>
                        </a:rPr>
                        <a:t>12  декабря </a:t>
                      </a:r>
                      <a:r>
                        <a:rPr lang="ru-RU" sz="1400" b="0" dirty="0" smtClean="0">
                          <a:effectLst/>
                          <a:latin typeface="Calibri"/>
                          <a:ea typeface="Calibri"/>
                          <a:cs typeface="Times New Roman"/>
                        </a:rPr>
                        <a:t>2015г</a:t>
                      </a:r>
                      <a:r>
                        <a:rPr lang="ru-RU" sz="1400" b="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 Создание проектной группы</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smtClean="0">
                          <a:effectLst/>
                          <a:latin typeface="Calibri"/>
                          <a:ea typeface="Calibri"/>
                          <a:cs typeface="Times New Roman"/>
                        </a:rPr>
                        <a:t>Преподаватель, </a:t>
                      </a:r>
                      <a:r>
                        <a:rPr lang="ru-RU" sz="1400" b="0" dirty="0" smtClean="0">
                          <a:effectLst/>
                          <a:latin typeface="Calibri"/>
                          <a:ea typeface="Calibri"/>
                          <a:cs typeface="Times New Roman"/>
                        </a:rPr>
                        <a:t>старшая группа ансамбля </a:t>
                      </a:r>
                      <a:r>
                        <a:rPr lang="ru-RU" sz="1400" b="0" dirty="0" smtClean="0">
                          <a:effectLst/>
                          <a:latin typeface="Calibri"/>
                          <a:ea typeface="Calibri"/>
                          <a:cs typeface="Times New Roman"/>
                        </a:rPr>
                        <a:t>«Лапотки», </a:t>
                      </a:r>
                      <a:r>
                        <a:rPr lang="ru-RU" sz="1400" b="0" dirty="0" smtClean="0">
                          <a:effectLst/>
                          <a:latin typeface="Calibri"/>
                          <a:ea typeface="Calibri"/>
                          <a:cs typeface="Times New Roman"/>
                        </a:rPr>
                        <a:t>родители.</a:t>
                      </a: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600">
                <a:tc>
                  <a:txBody>
                    <a:bodyPr/>
                    <a:lstStyle/>
                    <a:p>
                      <a:pPr>
                        <a:lnSpc>
                          <a:spcPct val="115000"/>
                        </a:lnSpc>
                        <a:spcAft>
                          <a:spcPts val="0"/>
                        </a:spcAft>
                      </a:pPr>
                      <a:r>
                        <a:rPr lang="ru-RU" sz="1400" b="0" dirty="0" smtClean="0">
                          <a:effectLst/>
                          <a:latin typeface="Calibri"/>
                          <a:ea typeface="Calibri"/>
                          <a:cs typeface="Times New Roman"/>
                        </a:rPr>
                        <a:t>12 </a:t>
                      </a:r>
                      <a:r>
                        <a:rPr lang="ru-RU" sz="1400" b="0" dirty="0">
                          <a:effectLst/>
                          <a:latin typeface="Calibri"/>
                          <a:ea typeface="Calibri"/>
                          <a:cs typeface="Times New Roman"/>
                        </a:rPr>
                        <a:t>- </a:t>
                      </a:r>
                      <a:r>
                        <a:rPr lang="ru-RU" sz="1400" b="0" dirty="0" smtClean="0">
                          <a:effectLst/>
                          <a:latin typeface="Calibri"/>
                          <a:ea typeface="Calibri"/>
                          <a:cs typeface="Times New Roman"/>
                        </a:rPr>
                        <a:t>16 </a:t>
                      </a:r>
                      <a:r>
                        <a:rPr lang="ru-RU" sz="1400" b="0" dirty="0" smtClean="0">
                          <a:effectLst/>
                          <a:latin typeface="+mn-lt"/>
                          <a:ea typeface="Calibri"/>
                          <a:cs typeface="Times New Roman"/>
                        </a:rPr>
                        <a:t>декабря </a:t>
                      </a:r>
                      <a:r>
                        <a:rPr lang="ru-RU" sz="1400" b="0" dirty="0" smtClean="0">
                          <a:effectLst/>
                          <a:latin typeface="+mn-lt"/>
                          <a:ea typeface="Calibri"/>
                          <a:cs typeface="Times New Roman"/>
                        </a:rPr>
                        <a:t>2015г</a:t>
                      </a:r>
                      <a:r>
                        <a:rPr lang="ru-RU" sz="1400" b="0" dirty="0" smtClean="0">
                          <a:effectLst/>
                          <a:latin typeface="+mn-lt"/>
                          <a:ea typeface="Calibri"/>
                          <a:cs typeface="Times New Roman"/>
                        </a:rPr>
                        <a:t>.</a:t>
                      </a: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Выбор сценария</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smtClean="0">
                          <a:effectLst/>
                          <a:latin typeface="+mn-lt"/>
                          <a:ea typeface="Calibri"/>
                          <a:cs typeface="Times New Roman"/>
                        </a:rPr>
                        <a:t>Преподаватель </a:t>
                      </a:r>
                      <a:r>
                        <a:rPr lang="ru-RU" sz="1400" b="0" dirty="0" smtClean="0">
                          <a:effectLst/>
                          <a:latin typeface="+mn-lt"/>
                          <a:ea typeface="Calibri"/>
                          <a:cs typeface="Times New Roman"/>
                        </a:rPr>
                        <a:t>Старикова Т. Н. </a:t>
                      </a:r>
                      <a:endParaRPr lang="ru-RU" sz="1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88600">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b="0" dirty="0" smtClean="0">
                          <a:effectLst/>
                          <a:latin typeface="Calibri"/>
                          <a:ea typeface="Calibri"/>
                          <a:cs typeface="Times New Roman"/>
                        </a:rPr>
                        <a:t>17- 26 </a:t>
                      </a:r>
                      <a:r>
                        <a:rPr lang="ru-RU" sz="1400" b="0" dirty="0" smtClean="0">
                          <a:effectLst/>
                          <a:latin typeface="+mn-lt"/>
                          <a:ea typeface="Calibri"/>
                          <a:cs typeface="Times New Roman"/>
                        </a:rPr>
                        <a:t>декабря </a:t>
                      </a:r>
                      <a:r>
                        <a:rPr lang="ru-RU" sz="1400" b="0" dirty="0" smtClean="0">
                          <a:effectLst/>
                          <a:latin typeface="+mn-lt"/>
                          <a:ea typeface="Calibri"/>
                          <a:cs typeface="Times New Roman"/>
                        </a:rPr>
                        <a:t>2015г</a:t>
                      </a:r>
                      <a:r>
                        <a:rPr lang="ru-RU" sz="1400" b="0" dirty="0" smtClean="0">
                          <a:effectLst/>
                          <a:latin typeface="+mn-lt"/>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Изучение истории </a:t>
                      </a:r>
                      <a:r>
                        <a:rPr lang="ru-RU" sz="1400" b="0" dirty="0" smtClean="0">
                          <a:effectLst/>
                          <a:latin typeface="Calibri"/>
                          <a:ea typeface="Calibri"/>
                          <a:cs typeface="Times New Roman"/>
                        </a:rPr>
                        <a:t>праздника «Масленица», связь с православной культурой</a:t>
                      </a:r>
                      <a:r>
                        <a:rPr lang="ru-RU" sz="1400" b="0" baseline="0" dirty="0" smtClean="0">
                          <a:effectLst/>
                          <a:latin typeface="Calibri"/>
                          <a:ea typeface="Calibri"/>
                          <a:cs typeface="Times New Roman"/>
                        </a:rPr>
                        <a:t> </a:t>
                      </a:r>
                      <a:r>
                        <a:rPr lang="ru-RU" sz="1400" b="0" dirty="0" smtClean="0">
                          <a:effectLst/>
                          <a:latin typeface="Calibri"/>
                          <a:ea typeface="Calibri"/>
                          <a:cs typeface="Times New Roman"/>
                        </a:rPr>
                        <a:t>постов(беседы</a:t>
                      </a:r>
                      <a:r>
                        <a:rPr lang="ru-RU" sz="1400" b="0" dirty="0">
                          <a:effectLst/>
                          <a:latin typeface="Calibri"/>
                          <a:ea typeface="Calibri"/>
                          <a:cs typeface="Times New Roman"/>
                        </a:rPr>
                        <a:t>, </a:t>
                      </a:r>
                      <a:r>
                        <a:rPr lang="ru-RU" sz="1400" b="0" dirty="0" smtClean="0">
                          <a:effectLst/>
                          <a:latin typeface="Calibri"/>
                          <a:ea typeface="Calibri"/>
                          <a:cs typeface="Times New Roman"/>
                        </a:rPr>
                        <a:t>обрядовая кулинария)</a:t>
                      </a: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smtClean="0">
                          <a:effectLst/>
                          <a:latin typeface="+mn-lt"/>
                          <a:ea typeface="Calibri"/>
                          <a:cs typeface="Times New Roman"/>
                        </a:rPr>
                        <a:t>Преподаватель </a:t>
                      </a:r>
                      <a:r>
                        <a:rPr lang="ru-RU" sz="1400" b="0" dirty="0" smtClean="0">
                          <a:effectLst/>
                          <a:latin typeface="Calibri"/>
                          <a:ea typeface="Calibri"/>
                          <a:cs typeface="Times New Roman"/>
                        </a:rPr>
                        <a:t>Старикова Т. Н. </a:t>
                      </a:r>
                      <a:endParaRPr lang="ru-RU" sz="1400" b="0" dirty="0">
                        <a:effectLst/>
                        <a:latin typeface="Calibri"/>
                        <a:ea typeface="Calibri"/>
                        <a:cs typeface="Times New Roman"/>
                      </a:endParaRPr>
                    </a:p>
                    <a:p>
                      <a:pPr>
                        <a:lnSpc>
                          <a:spcPct val="115000"/>
                        </a:lnSpc>
                        <a:spcAft>
                          <a:spcPts val="0"/>
                        </a:spcAft>
                      </a:pPr>
                      <a:r>
                        <a:rPr lang="ru-RU" sz="1400" b="0" dirty="0" smtClean="0">
                          <a:effectLst/>
                          <a:latin typeface="Calibri"/>
                          <a:ea typeface="Calibri"/>
                          <a:cs typeface="Times New Roman"/>
                        </a:rPr>
                        <a:t>Воспитанники</a:t>
                      </a:r>
                      <a:r>
                        <a:rPr lang="ru-RU" sz="1400" b="0" baseline="0" dirty="0" smtClean="0">
                          <a:effectLst/>
                          <a:latin typeface="Calibri"/>
                          <a:ea typeface="Calibri"/>
                          <a:cs typeface="Times New Roman"/>
                        </a:rPr>
                        <a:t> ансамбля</a:t>
                      </a:r>
                      <a:r>
                        <a:rPr lang="ru-RU" sz="1400" b="0" dirty="0" smtClean="0">
                          <a:effectLst/>
                          <a:latin typeface="Calibri"/>
                          <a:ea typeface="Calibri"/>
                          <a:cs typeface="Times New Roman"/>
                        </a:rPr>
                        <a:t>, </a:t>
                      </a:r>
                      <a:r>
                        <a:rPr lang="ru-RU" sz="1400" b="0" dirty="0">
                          <a:effectLst/>
                          <a:latin typeface="Calibri"/>
                          <a:ea typeface="Calibri"/>
                          <a:cs typeface="Times New Roman"/>
                        </a:rPr>
                        <a:t>родители.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ru-RU" sz="1400" b="0" dirty="0" smtClean="0">
                          <a:effectLst/>
                          <a:latin typeface="Calibri"/>
                          <a:ea typeface="Calibri"/>
                          <a:cs typeface="Times New Roman"/>
                        </a:rPr>
                        <a:t>12  декабря </a:t>
                      </a:r>
                      <a:r>
                        <a:rPr lang="ru-RU" sz="1400" b="0" dirty="0" smtClean="0">
                          <a:effectLst/>
                          <a:latin typeface="Calibri"/>
                          <a:ea typeface="Calibri"/>
                          <a:cs typeface="Times New Roman"/>
                        </a:rPr>
                        <a:t>2015г</a:t>
                      </a:r>
                      <a:r>
                        <a:rPr lang="ru-RU" sz="1400" b="0" dirty="0" smtClean="0">
                          <a:effectLst/>
                          <a:latin typeface="Calibri"/>
                          <a:ea typeface="Calibri"/>
                          <a:cs typeface="Times New Roman"/>
                        </a:rPr>
                        <a:t>. -10 января</a:t>
                      </a:r>
                      <a:r>
                        <a:rPr lang="ru-RU" sz="1400" b="0" baseline="0" dirty="0" smtClean="0">
                          <a:effectLst/>
                          <a:latin typeface="Calibri"/>
                          <a:ea typeface="Calibri"/>
                          <a:cs typeface="Times New Roman"/>
                        </a:rPr>
                        <a:t> </a:t>
                      </a:r>
                      <a:r>
                        <a:rPr lang="ru-RU" sz="1400" b="0" dirty="0" smtClean="0">
                          <a:effectLst/>
                          <a:latin typeface="Calibri"/>
                          <a:ea typeface="Calibri"/>
                          <a:cs typeface="Times New Roman"/>
                        </a:rPr>
                        <a:t>2016г</a:t>
                      </a:r>
                      <a:r>
                        <a:rPr lang="ru-RU" sz="1400" b="0" dirty="0" smtClean="0">
                          <a:effectLst/>
                          <a:latin typeface="Calibri"/>
                          <a:ea typeface="Calibri"/>
                          <a:cs typeface="Times New Roman"/>
                        </a:rPr>
                        <a:t>.</a:t>
                      </a: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Изготовление костюмов</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smtClean="0">
                          <a:effectLst/>
                          <a:latin typeface="Calibri"/>
                          <a:ea typeface="Calibri"/>
                          <a:cs typeface="Times New Roman"/>
                        </a:rPr>
                        <a:t>родители</a:t>
                      </a:r>
                      <a:r>
                        <a:rPr lang="ru-RU" sz="1400" b="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nSpc>
                          <a:spcPct val="115000"/>
                        </a:lnSpc>
                        <a:spcAft>
                          <a:spcPts val="0"/>
                        </a:spcAft>
                      </a:pPr>
                      <a:r>
                        <a:rPr lang="ru-RU" sz="1400" b="0" dirty="0" smtClean="0">
                          <a:effectLst/>
                          <a:latin typeface="Calibri"/>
                          <a:ea typeface="Calibri"/>
                          <a:cs typeface="Times New Roman"/>
                        </a:rPr>
                        <a:t>10 </a:t>
                      </a:r>
                      <a:r>
                        <a:rPr lang="ru-RU" sz="1400" b="0" dirty="0">
                          <a:effectLst/>
                          <a:latin typeface="Calibri"/>
                          <a:ea typeface="Calibri"/>
                          <a:cs typeface="Times New Roman"/>
                        </a:rPr>
                        <a:t>– </a:t>
                      </a:r>
                      <a:r>
                        <a:rPr lang="ru-RU" sz="1400" b="0" dirty="0" smtClean="0">
                          <a:effectLst/>
                          <a:latin typeface="Calibri"/>
                          <a:ea typeface="Calibri"/>
                          <a:cs typeface="Times New Roman"/>
                        </a:rPr>
                        <a:t>15 января </a:t>
                      </a:r>
                      <a:r>
                        <a:rPr lang="ru-RU" sz="1400" b="0" dirty="0" smtClean="0">
                          <a:effectLst/>
                          <a:latin typeface="Calibri"/>
                          <a:ea typeface="Calibri"/>
                          <a:cs typeface="Times New Roman"/>
                        </a:rPr>
                        <a:t>2016г</a:t>
                      </a:r>
                      <a:r>
                        <a:rPr lang="ru-RU" sz="1400" b="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a:effectLst/>
                          <a:latin typeface="Calibri"/>
                          <a:ea typeface="Calibri"/>
                          <a:cs typeface="Times New Roman"/>
                        </a:rPr>
                        <a:t>Распределение ролей. Определение характеров героев спектакля.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smtClean="0">
                          <a:effectLst/>
                          <a:latin typeface="+mn-lt"/>
                          <a:ea typeface="Calibri"/>
                          <a:cs typeface="Times New Roman"/>
                        </a:rPr>
                        <a:t>Преподаватель </a:t>
                      </a:r>
                      <a:r>
                        <a:rPr lang="ru-RU" sz="1400" b="0" dirty="0" smtClean="0">
                          <a:effectLst/>
                          <a:latin typeface="+mn-lt"/>
                          <a:ea typeface="Calibri"/>
                          <a:cs typeface="Times New Roman"/>
                        </a:rPr>
                        <a:t>Старикова Т. Н. </a:t>
                      </a:r>
                      <a:endParaRPr lang="ru-RU" sz="1400" b="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6176">
                <a:tc>
                  <a:txBody>
                    <a:bodyPr/>
                    <a:lstStyle/>
                    <a:p>
                      <a:pPr>
                        <a:lnSpc>
                          <a:spcPct val="115000"/>
                        </a:lnSpc>
                        <a:spcAft>
                          <a:spcPts val="0"/>
                        </a:spcAft>
                      </a:pPr>
                      <a:r>
                        <a:rPr lang="ru-RU" sz="1400" b="0" dirty="0" smtClean="0">
                          <a:effectLst/>
                          <a:latin typeface="+mn-lt"/>
                          <a:ea typeface="Calibri"/>
                          <a:cs typeface="Times New Roman"/>
                        </a:rPr>
                        <a:t>10 - 27 января </a:t>
                      </a:r>
                      <a:r>
                        <a:rPr lang="ru-RU" sz="1400" b="0" dirty="0" smtClean="0">
                          <a:effectLst/>
                          <a:latin typeface="+mn-lt"/>
                          <a:ea typeface="Calibri"/>
                          <a:cs typeface="Times New Roman"/>
                        </a:rPr>
                        <a:t>2016г</a:t>
                      </a:r>
                      <a:r>
                        <a:rPr lang="ru-RU" sz="1400" b="0" dirty="0" smtClean="0">
                          <a:effectLst/>
                          <a:latin typeface="+mn-lt"/>
                          <a:ea typeface="Calibri"/>
                          <a:cs typeface="Times New Roman"/>
                        </a:rPr>
                        <a:t>.</a:t>
                      </a: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400" b="0" dirty="0" smtClean="0">
                          <a:effectLst/>
                          <a:latin typeface="Calibri"/>
                          <a:ea typeface="Calibri"/>
                          <a:cs typeface="Times New Roman"/>
                        </a:rPr>
                        <a:t>Разучивание: </a:t>
                      </a:r>
                      <a:r>
                        <a:rPr lang="ru-RU" sz="1400" b="0" dirty="0" smtClean="0">
                          <a:effectLst/>
                          <a:latin typeface="+mn-lt"/>
                          <a:ea typeface="Calibri"/>
                          <a:cs typeface="Times New Roman"/>
                        </a:rPr>
                        <a:t>масленичные песни, </a:t>
                      </a:r>
                      <a:r>
                        <a:rPr lang="ru-RU" sz="1400" b="0" dirty="0" err="1" smtClean="0">
                          <a:effectLst/>
                          <a:latin typeface="+mn-lt"/>
                          <a:ea typeface="Calibri"/>
                          <a:cs typeface="Times New Roman"/>
                        </a:rPr>
                        <a:t>заклички</a:t>
                      </a:r>
                      <a:r>
                        <a:rPr lang="ru-RU" sz="1400" b="0" dirty="0" smtClean="0">
                          <a:effectLst/>
                          <a:latin typeface="Calibri"/>
                          <a:ea typeface="Calibri"/>
                          <a:cs typeface="Times New Roman"/>
                        </a:rPr>
                        <a:t>, </a:t>
                      </a:r>
                      <a:r>
                        <a:rPr lang="ru-RU" sz="1400" b="0" dirty="0" err="1" smtClean="0">
                          <a:effectLst/>
                          <a:latin typeface="Calibri"/>
                          <a:ea typeface="Calibri"/>
                          <a:cs typeface="Times New Roman"/>
                        </a:rPr>
                        <a:t>потешки</a:t>
                      </a:r>
                      <a:r>
                        <a:rPr lang="ru-RU" sz="1400" b="0" dirty="0" smtClean="0">
                          <a:effectLst/>
                          <a:latin typeface="Calibri"/>
                          <a:ea typeface="Calibri"/>
                          <a:cs typeface="Times New Roman"/>
                        </a:rPr>
                        <a:t>, игры, пляски, инструментальные композиции на ложках.</a:t>
                      </a: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ru-RU" sz="1400" b="0" dirty="0" smtClean="0">
                          <a:effectLst/>
                          <a:latin typeface="+mn-lt"/>
                          <a:ea typeface="Calibri"/>
                          <a:cs typeface="Times New Roman"/>
                        </a:rPr>
                        <a:t>Преподаватель </a:t>
                      </a:r>
                      <a:r>
                        <a:rPr lang="ru-RU" sz="1400" b="0" dirty="0" smtClean="0">
                          <a:effectLst/>
                          <a:latin typeface="+mn-lt"/>
                          <a:ea typeface="Calibri"/>
                          <a:cs typeface="Times New Roman"/>
                        </a:rPr>
                        <a:t>Старикова Т. Н. </a:t>
                      </a:r>
                    </a:p>
                    <a:p>
                      <a:pPr>
                        <a:lnSpc>
                          <a:spcPct val="115000"/>
                        </a:lnSpc>
                        <a:spcAft>
                          <a:spcPts val="0"/>
                        </a:spcAft>
                      </a:pPr>
                      <a:endParaRPr lang="ru-RU" sz="1400" b="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 name="Rectangle 1"/>
          <p:cNvSpPr>
            <a:spLocks noGrp="1" noChangeArrowheads="1"/>
          </p:cNvSpPr>
          <p:nvPr>
            <p:ph type="body" sz="half" idx="1"/>
          </p:nvPr>
        </p:nvSpPr>
        <p:spPr bwMode="auto">
          <a:xfrm>
            <a:off x="468313" y="3182778"/>
            <a:ext cx="1847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ru-RU" sz="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circle(in)">
                                      <p:cBhvr>
                                        <p:cTn id="7" dur="2000"/>
                                        <p:tgtEl>
                                          <p:spTgt spid="3072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043608" y="260648"/>
            <a:ext cx="7776864" cy="879728"/>
          </a:xfrm>
        </p:spPr>
        <p:txBody>
          <a:bodyPr>
            <a:normAutofit/>
          </a:bodyPr>
          <a:lstStyle/>
          <a:p>
            <a:pPr eaLnBrk="1" hangingPunct="1"/>
            <a:r>
              <a:rPr lang="ru-RU" sz="2800" b="1" dirty="0" smtClean="0">
                <a:solidFill>
                  <a:srgbClr val="580000"/>
                </a:solidFill>
                <a:latin typeface="Monotype Corsiva" pitchFamily="66" charset="0"/>
              </a:rPr>
              <a:t>Разучивание музыкального материала</a:t>
            </a:r>
          </a:p>
        </p:txBody>
      </p:sp>
      <p:sp>
        <p:nvSpPr>
          <p:cNvPr id="41988" name="Rectangle 4"/>
          <p:cNvSpPr>
            <a:spLocks noGrp="1" noChangeArrowheads="1"/>
          </p:cNvSpPr>
          <p:nvPr>
            <p:ph type="body" sz="half" idx="1"/>
          </p:nvPr>
        </p:nvSpPr>
        <p:spPr>
          <a:xfrm>
            <a:off x="611560" y="4077072"/>
            <a:ext cx="4038600" cy="1717675"/>
          </a:xfrm>
        </p:spPr>
        <p:txBody>
          <a:bodyPr/>
          <a:lstStyle/>
          <a:p>
            <a:pPr algn="ctr" eaLnBrk="1" hangingPunct="1">
              <a:buFontTx/>
              <a:buNone/>
            </a:pPr>
            <a:endParaRPr lang="ru-RU" sz="2400" b="1" dirty="0" smtClean="0">
              <a:solidFill>
                <a:srgbClr val="993300"/>
              </a:solidFill>
            </a:endParaRPr>
          </a:p>
        </p:txBody>
      </p:sp>
      <p:sp>
        <p:nvSpPr>
          <p:cNvPr id="41989" name="Rectangle 5"/>
          <p:cNvSpPr>
            <a:spLocks noGrp="1" noChangeArrowheads="1"/>
          </p:cNvSpPr>
          <p:nvPr>
            <p:ph type="body" sz="half" idx="2"/>
          </p:nvPr>
        </p:nvSpPr>
        <p:spPr>
          <a:xfrm>
            <a:off x="3995936" y="3501008"/>
            <a:ext cx="4320480" cy="3096344"/>
          </a:xfrm>
        </p:spPr>
        <p:txBody>
          <a:bodyPr/>
          <a:lstStyle/>
          <a:p>
            <a:pPr algn="ctr" eaLnBrk="1" hangingPunct="1">
              <a:buFontTx/>
              <a:buNone/>
            </a:pPr>
            <a:endParaRPr lang="ru-RU" sz="2400" b="1" dirty="0" smtClean="0">
              <a:solidFill>
                <a:srgbClr val="993300"/>
              </a:solidFill>
            </a:endParaRPr>
          </a:p>
        </p:txBody>
      </p:sp>
      <p:pic>
        <p:nvPicPr>
          <p:cNvPr id="6" name="Picture 8" descr="D:\ФОТОГРАФИИ\ФОТО ЛОЖКАРИ\Занятия\IMG_129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4005064"/>
            <a:ext cx="3888432" cy="2448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34" name="Picture 10" descr="D:\ФОТОГРАФИИ\ФОТО ЛОЖКАРИ\Занятия\IMG_13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1340768"/>
            <a:ext cx="4788024" cy="5328592"/>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7778" y="1052736"/>
            <a:ext cx="486028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41986"/>
                                        </p:tgtEl>
                                        <p:attrNameLst>
                                          <p:attrName>style.visibility</p:attrName>
                                        </p:attrNameLst>
                                      </p:cBhvr>
                                      <p:to>
                                        <p:strVal val="visible"/>
                                      </p:to>
                                    </p:set>
                                    <p:anim calcmode="lin" valueType="num">
                                      <p:cBhvr>
                                        <p:cTn id="7" dur="2000" fill="hold"/>
                                        <p:tgtEl>
                                          <p:spTgt spid="41986"/>
                                        </p:tgtEl>
                                        <p:attrNameLst>
                                          <p:attrName>ppt_w</p:attrName>
                                        </p:attrNameLst>
                                      </p:cBhvr>
                                      <p:tavLst>
                                        <p:tav tm="0">
                                          <p:val>
                                            <p:fltVal val="0"/>
                                          </p:val>
                                        </p:tav>
                                        <p:tav tm="100000">
                                          <p:val>
                                            <p:strVal val="#ppt_w"/>
                                          </p:val>
                                        </p:tav>
                                      </p:tavLst>
                                    </p:anim>
                                    <p:anim calcmode="lin" valueType="num">
                                      <p:cBhvr>
                                        <p:cTn id="8" dur="2000" fill="hold"/>
                                        <p:tgtEl>
                                          <p:spTgt spid="41986"/>
                                        </p:tgtEl>
                                        <p:attrNameLst>
                                          <p:attrName>ppt_h</p:attrName>
                                        </p:attrNameLst>
                                      </p:cBhvr>
                                      <p:tavLst>
                                        <p:tav tm="0">
                                          <p:val>
                                            <p:fltVal val="0"/>
                                          </p:val>
                                        </p:tav>
                                        <p:tav tm="100000">
                                          <p:val>
                                            <p:strVal val="#ppt_h"/>
                                          </p:val>
                                        </p:tav>
                                      </p:tavLst>
                                    </p:anim>
                                    <p:animEffect transition="in" filter="fade">
                                      <p:cBhvr>
                                        <p:cTn id="9" dur="2000"/>
                                        <p:tgtEl>
                                          <p:spTgt spid="41986"/>
                                        </p:tgtEl>
                                      </p:cBhvr>
                                    </p:animEffect>
                                  </p:childTnLst>
                                </p:cTn>
                              </p:par>
                              <p:par>
                                <p:cTn id="10" presetID="29" presetClass="entr" presetSubtype="0" fill="hold" nodeType="withEffect" nodePh="1">
                                  <p:stCondLst>
                                    <p:cond delay="0"/>
                                  </p:stCondLst>
                                  <p:endCondLst>
                                    <p:cond evt="begin" delay="0">
                                      <p:tn val="10"/>
                                    </p:cond>
                                  </p:endCondLst>
                                  <p:childTnLst>
                                    <p:set>
                                      <p:cBhvr>
                                        <p:cTn id="11" dur="1" fill="hold">
                                          <p:stCondLst>
                                            <p:cond delay="0"/>
                                          </p:stCondLst>
                                        </p:cTn>
                                        <p:tgtEl>
                                          <p:spTgt spid="41988">
                                            <p:txEl>
                                              <p:pRg st="0" end="0"/>
                                            </p:txEl>
                                          </p:spTgt>
                                        </p:tgtEl>
                                        <p:attrNameLst>
                                          <p:attrName>style.visibility</p:attrName>
                                        </p:attrNameLst>
                                      </p:cBhvr>
                                      <p:to>
                                        <p:strVal val="visible"/>
                                      </p:to>
                                    </p:set>
                                    <p:anim calcmode="lin" valueType="num">
                                      <p:cBhvr>
                                        <p:cTn id="12" dur="1000" fill="hold"/>
                                        <p:tgtEl>
                                          <p:spTgt spid="41988">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4198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1988">
                                            <p:txEl>
                                              <p:pRg st="0" end="0"/>
                                            </p:txEl>
                                          </p:spTgt>
                                        </p:tgtEl>
                                      </p:cBhvr>
                                    </p:animEffect>
                                  </p:childTnLst>
                                </p:cTn>
                              </p:par>
                              <p:par>
                                <p:cTn id="15" presetID="29" presetClass="entr" presetSubtype="0" fill="hold" nodeType="withEffect" nodePh="1">
                                  <p:stCondLst>
                                    <p:cond delay="0"/>
                                  </p:stCondLst>
                                  <p:endCondLst>
                                    <p:cond evt="begin" delay="0">
                                      <p:tn val="15"/>
                                    </p:cond>
                                  </p:endCondLst>
                                  <p:childTnLst>
                                    <p:set>
                                      <p:cBhvr>
                                        <p:cTn id="16" dur="1" fill="hold">
                                          <p:stCondLst>
                                            <p:cond delay="0"/>
                                          </p:stCondLst>
                                        </p:cTn>
                                        <p:tgtEl>
                                          <p:spTgt spid="41989">
                                            <p:txEl>
                                              <p:pRg st="0" end="0"/>
                                            </p:txEl>
                                          </p:spTgt>
                                        </p:tgtEl>
                                        <p:attrNameLst>
                                          <p:attrName>style.visibility</p:attrName>
                                        </p:attrNameLst>
                                      </p:cBhvr>
                                      <p:to>
                                        <p:strVal val="visible"/>
                                      </p:to>
                                    </p:set>
                                    <p:anim calcmode="lin" valueType="num">
                                      <p:cBhvr>
                                        <p:cTn id="17" dur="1000" fill="hold"/>
                                        <p:tgtEl>
                                          <p:spTgt spid="41989">
                                            <p:txEl>
                                              <p:pRg st="0" end="0"/>
                                            </p:txEl>
                                          </p:spTgt>
                                        </p:tgtEl>
                                        <p:attrNameLst>
                                          <p:attrName>ppt_x</p:attrName>
                                        </p:attrNameLst>
                                      </p:cBhvr>
                                      <p:tavLst>
                                        <p:tav tm="0">
                                          <p:val>
                                            <p:strVal val="#ppt_x-.2"/>
                                          </p:val>
                                        </p:tav>
                                        <p:tav tm="100000">
                                          <p:val>
                                            <p:strVal val="#ppt_x"/>
                                          </p:val>
                                        </p:tav>
                                      </p:tavLst>
                                    </p:anim>
                                    <p:anim calcmode="lin" valueType="num">
                                      <p:cBhvr>
                                        <p:cTn id="18" dur="1000" fill="hold"/>
                                        <p:tgtEl>
                                          <p:spTgt spid="4198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19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13" name="Объект 1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5142" y="3356992"/>
            <a:ext cx="4752528"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waterfall_j0262353.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7300" y="3861048"/>
            <a:ext cx="3649900" cy="2880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sunflower_j0262344.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76672"/>
            <a:ext cx="3657600"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9512" y="332656"/>
            <a:ext cx="4824536" cy="28083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295971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0" y="274638"/>
            <a:ext cx="8229600" cy="1143000"/>
          </a:xfrm>
        </p:spPr>
        <p:txBody>
          <a:bodyPr/>
          <a:lstStyle/>
          <a:p>
            <a:pPr eaLnBrk="1" hangingPunct="1"/>
            <a:r>
              <a:rPr lang="ru-RU" sz="2800" b="1" u="sng" dirty="0" smtClean="0">
                <a:solidFill>
                  <a:srgbClr val="580000"/>
                </a:solidFill>
              </a:rPr>
              <a:t>Основной этап</a:t>
            </a:r>
          </a:p>
        </p:txBody>
      </p:sp>
      <p:graphicFrame>
        <p:nvGraphicFramePr>
          <p:cNvPr id="2" name="Таблица 1"/>
          <p:cNvGraphicFramePr>
            <a:graphicFrameLocks noGrp="1"/>
          </p:cNvGraphicFramePr>
          <p:nvPr>
            <p:extLst>
              <p:ext uri="{D42A27DB-BD31-4B8C-83A1-F6EECF244321}">
                <p14:modId xmlns:p14="http://schemas.microsoft.com/office/powerpoint/2010/main" val="3566496169"/>
              </p:ext>
            </p:extLst>
          </p:nvPr>
        </p:nvGraphicFramePr>
        <p:xfrm>
          <a:off x="539552" y="1268760"/>
          <a:ext cx="7992888" cy="5266884"/>
        </p:xfrm>
        <a:graphic>
          <a:graphicData uri="http://schemas.openxmlformats.org/drawingml/2006/table">
            <a:tbl>
              <a:tblPr firstRow="1" firstCol="1" bandRow="1"/>
              <a:tblGrid>
                <a:gridCol w="2958028"/>
                <a:gridCol w="2145980"/>
                <a:gridCol w="2888880"/>
              </a:tblGrid>
              <a:tr h="432048">
                <a:tc>
                  <a:txBody>
                    <a:bodyPr/>
                    <a:lstStyle/>
                    <a:p>
                      <a:pPr>
                        <a:lnSpc>
                          <a:spcPct val="115000"/>
                        </a:lnSpc>
                        <a:spcAft>
                          <a:spcPts val="0"/>
                        </a:spcAft>
                      </a:pPr>
                      <a:r>
                        <a:rPr lang="ru-RU" sz="2000" dirty="0">
                          <a:effectLst/>
                          <a:latin typeface="Calibri"/>
                          <a:ea typeface="Calibri"/>
                          <a:cs typeface="Times New Roman"/>
                        </a:rPr>
                        <a:t>сроки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i="1">
                          <a:effectLst/>
                          <a:latin typeface="Calibri"/>
                          <a:ea typeface="Calibri"/>
                          <a:cs typeface="Times New Roman"/>
                        </a:rPr>
                        <a:t>  </a:t>
                      </a:r>
                      <a:r>
                        <a:rPr lang="ru-RU" sz="2000">
                          <a:effectLst/>
                          <a:latin typeface="Calibri"/>
                          <a:ea typeface="Calibri"/>
                          <a:cs typeface="Times New Roman"/>
                        </a:rPr>
                        <a:t>Что делали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2000" i="1">
                          <a:effectLst/>
                          <a:latin typeface="Calibri"/>
                          <a:ea typeface="Calibri"/>
                          <a:cs typeface="Times New Roman"/>
                        </a:rPr>
                        <a:t> </a:t>
                      </a:r>
                      <a:r>
                        <a:rPr lang="ru-RU" sz="2000">
                          <a:effectLst/>
                          <a:latin typeface="Calibri"/>
                          <a:ea typeface="Calibri"/>
                          <a:cs typeface="Times New Roman"/>
                        </a:rPr>
                        <a:t>Кто участвовал</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64096">
                <a:tc>
                  <a:txBody>
                    <a:bodyPr/>
                    <a:lstStyle/>
                    <a:p>
                      <a:pPr>
                        <a:lnSpc>
                          <a:spcPct val="115000"/>
                        </a:lnSpc>
                        <a:spcAft>
                          <a:spcPts val="0"/>
                        </a:spcAft>
                      </a:pPr>
                      <a:r>
                        <a:rPr lang="ru-RU" sz="1800" dirty="0">
                          <a:effectLst/>
                          <a:latin typeface="Calibri"/>
                          <a:ea typeface="Calibri"/>
                          <a:cs typeface="Times New Roman"/>
                        </a:rPr>
                        <a:t> </a:t>
                      </a:r>
                      <a:r>
                        <a:rPr lang="ru-RU" sz="1800" dirty="0" smtClean="0">
                          <a:effectLst/>
                          <a:latin typeface="Calibri"/>
                          <a:ea typeface="Calibri"/>
                          <a:cs typeface="Times New Roman"/>
                        </a:rPr>
                        <a:t>15 </a:t>
                      </a:r>
                      <a:r>
                        <a:rPr lang="ru-RU" sz="1800" dirty="0">
                          <a:effectLst/>
                          <a:latin typeface="Calibri"/>
                          <a:ea typeface="Calibri"/>
                          <a:cs typeface="Times New Roman"/>
                        </a:rPr>
                        <a:t>декабря </a:t>
                      </a:r>
                      <a:r>
                        <a:rPr lang="ru-RU" sz="1800" dirty="0" smtClean="0">
                          <a:effectLst/>
                          <a:latin typeface="Calibri"/>
                          <a:ea typeface="Calibri"/>
                          <a:cs typeface="Times New Roman"/>
                        </a:rPr>
                        <a:t>2015г</a:t>
                      </a:r>
                      <a:r>
                        <a:rPr lang="ru-RU" sz="18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smtClean="0">
                          <a:effectLst/>
                          <a:latin typeface="Calibri"/>
                          <a:ea typeface="Calibri"/>
                          <a:cs typeface="Times New Roman"/>
                        </a:rPr>
                        <a:t>Посещение</a:t>
                      </a:r>
                      <a:r>
                        <a:rPr lang="ru-RU" sz="1800" baseline="0" dirty="0" smtClean="0">
                          <a:effectLst/>
                          <a:latin typeface="Calibri"/>
                          <a:ea typeface="Calibri"/>
                          <a:cs typeface="Times New Roman"/>
                        </a:rPr>
                        <a:t> этнографического музея</a:t>
                      </a:r>
                      <a:r>
                        <a:rPr lang="ru-RU" sz="1800" dirty="0" smtClean="0">
                          <a:effectLst/>
                          <a:latin typeface="Calibri"/>
                          <a:ea typeface="Calibri"/>
                          <a:cs typeface="Times New Roman"/>
                        </a:rPr>
                        <a:t> </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dirty="0" smtClean="0">
                          <a:effectLst/>
                          <a:latin typeface="Calibri"/>
                          <a:ea typeface="Calibri"/>
                          <a:cs typeface="Times New Roman"/>
                        </a:rPr>
                        <a:t>Воспитанники ансамбля, родители</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144">
                <a:tc>
                  <a:txBody>
                    <a:bodyPr/>
                    <a:lstStyle/>
                    <a:p>
                      <a:pPr>
                        <a:lnSpc>
                          <a:spcPct val="115000"/>
                        </a:lnSpc>
                        <a:spcAft>
                          <a:spcPts val="0"/>
                        </a:spcAft>
                      </a:pPr>
                      <a:r>
                        <a:rPr lang="ru-RU" sz="1800" dirty="0" smtClean="0">
                          <a:effectLst/>
                          <a:latin typeface="Calibri"/>
                          <a:ea typeface="Calibri"/>
                          <a:cs typeface="Times New Roman"/>
                        </a:rPr>
                        <a:t>10 января-15 января </a:t>
                      </a:r>
                      <a:r>
                        <a:rPr lang="ru-RU" sz="1800" dirty="0" smtClean="0">
                          <a:effectLst/>
                          <a:latin typeface="Calibri"/>
                          <a:ea typeface="Calibri"/>
                          <a:cs typeface="Times New Roman"/>
                        </a:rPr>
                        <a:t>2016г</a:t>
                      </a:r>
                      <a:r>
                        <a:rPr lang="ru-RU" sz="18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Индивидуальная работа по ролям и музыкальным партиям</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i="1" dirty="0">
                          <a:effectLst/>
                          <a:latin typeface="Calibri"/>
                          <a:ea typeface="Calibri"/>
                          <a:cs typeface="Times New Roman"/>
                        </a:rPr>
                        <a:t> </a:t>
                      </a:r>
                      <a:r>
                        <a:rPr lang="ru-RU" sz="1800" dirty="0" smtClean="0">
                          <a:effectLst/>
                          <a:latin typeface="+mn-lt"/>
                          <a:ea typeface="Calibri"/>
                          <a:cs typeface="Times New Roman"/>
                        </a:rPr>
                        <a:t>Воспитанники ансамбля, </a:t>
                      </a:r>
                      <a:r>
                        <a:rPr lang="ru-RU" sz="1800" b="0" dirty="0" smtClean="0">
                          <a:effectLst/>
                          <a:latin typeface="+mn-lt"/>
                          <a:ea typeface="Calibri"/>
                          <a:cs typeface="Times New Roman"/>
                        </a:rPr>
                        <a:t>Преподаватель</a:t>
                      </a:r>
                      <a:r>
                        <a:rPr lang="ru-RU" sz="1800" dirty="0" smtClean="0">
                          <a:effectLst/>
                          <a:latin typeface="+mn-lt"/>
                          <a:ea typeface="Calibri"/>
                          <a:cs typeface="Times New Roman"/>
                        </a:rPr>
                        <a:t> </a:t>
                      </a:r>
                      <a:r>
                        <a:rPr lang="ru-RU" sz="1800" dirty="0" smtClean="0">
                          <a:effectLst/>
                          <a:latin typeface="+mn-lt"/>
                          <a:ea typeface="Calibri"/>
                          <a:cs typeface="Times New Roman"/>
                        </a:rPr>
                        <a:t>Старикова Т.Н.</a:t>
                      </a:r>
                      <a:endParaRPr lang="ru-RU" sz="18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144">
                <a:tc>
                  <a:txBody>
                    <a:bodyPr/>
                    <a:lstStyle/>
                    <a:p>
                      <a:pPr>
                        <a:lnSpc>
                          <a:spcPct val="115000"/>
                        </a:lnSpc>
                        <a:spcAft>
                          <a:spcPts val="0"/>
                        </a:spcAft>
                      </a:pPr>
                      <a:r>
                        <a:rPr lang="ru-RU" sz="1800" dirty="0">
                          <a:effectLst/>
                          <a:latin typeface="Calibri"/>
                          <a:ea typeface="Calibri"/>
                          <a:cs typeface="Times New Roman"/>
                        </a:rPr>
                        <a:t>15 </a:t>
                      </a:r>
                      <a:r>
                        <a:rPr lang="ru-RU" sz="1800" dirty="0" smtClean="0">
                          <a:effectLst/>
                          <a:latin typeface="Calibri"/>
                          <a:ea typeface="Calibri"/>
                          <a:cs typeface="Times New Roman"/>
                        </a:rPr>
                        <a:t>- 27 января </a:t>
                      </a:r>
                      <a:r>
                        <a:rPr lang="ru-RU" sz="1800" dirty="0" smtClean="0">
                          <a:effectLst/>
                          <a:latin typeface="Calibri"/>
                          <a:ea typeface="Calibri"/>
                          <a:cs typeface="Times New Roman"/>
                        </a:rPr>
                        <a:t>2016г</a:t>
                      </a:r>
                      <a:r>
                        <a:rPr lang="ru-RU" sz="180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a:effectLst/>
                          <a:latin typeface="Calibri"/>
                          <a:ea typeface="Calibri"/>
                          <a:cs typeface="Times New Roman"/>
                        </a:rPr>
                        <a:t>Общие репетиции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i="1" dirty="0" smtClean="0">
                          <a:effectLst/>
                          <a:latin typeface="+mn-lt"/>
                          <a:ea typeface="Calibri"/>
                          <a:cs typeface="Times New Roman"/>
                        </a:rPr>
                        <a:t> </a:t>
                      </a:r>
                      <a:r>
                        <a:rPr lang="ru-RU" sz="1800" dirty="0" smtClean="0">
                          <a:effectLst/>
                          <a:latin typeface="+mn-lt"/>
                          <a:ea typeface="Calibri"/>
                          <a:cs typeface="Times New Roman"/>
                        </a:rPr>
                        <a:t>Воспитанники ансамбля, родители, </a:t>
                      </a:r>
                      <a:r>
                        <a:rPr lang="ru-RU" sz="1800" b="0" dirty="0" smtClean="0">
                          <a:effectLst/>
                          <a:latin typeface="+mn-lt"/>
                          <a:ea typeface="Calibri"/>
                          <a:cs typeface="Times New Roman"/>
                        </a:rPr>
                        <a:t>Преподаватель</a:t>
                      </a:r>
                      <a:r>
                        <a:rPr lang="ru-RU" sz="1800" dirty="0" smtClean="0">
                          <a:effectLst/>
                          <a:latin typeface="+mn-lt"/>
                          <a:ea typeface="Calibri"/>
                          <a:cs typeface="Times New Roman"/>
                        </a:rPr>
                        <a:t> </a:t>
                      </a:r>
                      <a:r>
                        <a:rPr lang="ru-RU" sz="1800" dirty="0" smtClean="0">
                          <a:effectLst/>
                          <a:latin typeface="+mn-lt"/>
                          <a:ea typeface="Calibri"/>
                          <a:cs typeface="Times New Roman"/>
                        </a:rPr>
                        <a:t>Старикова Т.Н.</a:t>
                      </a:r>
                      <a:endParaRPr lang="ru-RU" sz="18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144">
                <a:tc>
                  <a:txBody>
                    <a:bodyPr/>
                    <a:lstStyle/>
                    <a:p>
                      <a:pPr marL="68580">
                        <a:lnSpc>
                          <a:spcPct val="115000"/>
                        </a:lnSpc>
                        <a:spcAft>
                          <a:spcPts val="1000"/>
                        </a:spcAft>
                      </a:pPr>
                      <a:r>
                        <a:rPr lang="ru-RU" sz="1800" i="0" dirty="0" smtClean="0">
                          <a:effectLst/>
                          <a:latin typeface="Calibri"/>
                          <a:ea typeface="Calibri"/>
                          <a:cs typeface="Times New Roman"/>
                        </a:rPr>
                        <a:t>27 января </a:t>
                      </a:r>
                      <a:r>
                        <a:rPr lang="ru-RU" sz="1800" i="0" dirty="0" smtClean="0">
                          <a:effectLst/>
                          <a:latin typeface="Calibri"/>
                          <a:ea typeface="Calibri"/>
                          <a:cs typeface="Times New Roman"/>
                        </a:rPr>
                        <a:t>2016г</a:t>
                      </a:r>
                      <a:r>
                        <a:rPr lang="ru-RU" sz="1800" i="0" dirty="0">
                          <a:effectLst/>
                          <a:latin typeface="Calibri"/>
                          <a:ea typeface="Calibri"/>
                          <a:cs typeface="Times New Roman"/>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8580">
                        <a:lnSpc>
                          <a:spcPct val="115000"/>
                        </a:lnSpc>
                        <a:spcAft>
                          <a:spcPts val="0"/>
                        </a:spcAft>
                      </a:pPr>
                      <a:r>
                        <a:rPr lang="ru-RU" sz="1800" i="1" dirty="0">
                          <a:effectLst/>
                          <a:latin typeface="Calibri"/>
                          <a:ea typeface="Calibri"/>
                          <a:cs typeface="Times New Roman"/>
                        </a:rPr>
                        <a:t>Генеральная репетиция спектакля</a:t>
                      </a:r>
                      <a:endParaRPr lang="ru-RU"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800" i="1" dirty="0" smtClean="0">
                          <a:effectLst/>
                          <a:latin typeface="+mn-lt"/>
                          <a:ea typeface="Calibri"/>
                          <a:cs typeface="Times New Roman"/>
                        </a:rPr>
                        <a:t> </a:t>
                      </a:r>
                      <a:r>
                        <a:rPr lang="ru-RU" sz="1800" dirty="0" smtClean="0">
                          <a:effectLst/>
                          <a:latin typeface="+mn-lt"/>
                          <a:ea typeface="Calibri"/>
                          <a:cs typeface="Times New Roman"/>
                        </a:rPr>
                        <a:t>Воспитанники ансамбля, родители, </a:t>
                      </a:r>
                      <a:r>
                        <a:rPr lang="ru-RU" sz="1800" b="0" dirty="0" err="1" smtClean="0">
                          <a:effectLst/>
                          <a:latin typeface="+mn-lt"/>
                          <a:ea typeface="Calibri"/>
                          <a:cs typeface="Times New Roman"/>
                        </a:rPr>
                        <a:t>Преподаватель</a:t>
                      </a:r>
                      <a:r>
                        <a:rPr lang="ru-RU" sz="1800" dirty="0" err="1" smtClean="0">
                          <a:effectLst/>
                          <a:latin typeface="+mn-lt"/>
                          <a:ea typeface="Calibri"/>
                          <a:cs typeface="Times New Roman"/>
                        </a:rPr>
                        <a:t>Старикова</a:t>
                      </a:r>
                      <a:r>
                        <a:rPr lang="ru-RU" sz="1800" dirty="0" smtClean="0">
                          <a:effectLst/>
                          <a:latin typeface="+mn-lt"/>
                          <a:ea typeface="Calibri"/>
                          <a:cs typeface="Times New Roman"/>
                        </a:rPr>
                        <a:t> </a:t>
                      </a:r>
                      <a:r>
                        <a:rPr lang="ru-RU" sz="1800" dirty="0" smtClean="0">
                          <a:effectLst/>
                          <a:latin typeface="+mn-lt"/>
                          <a:ea typeface="Calibri"/>
                          <a:cs typeface="Times New Roman"/>
                        </a:rPr>
                        <a:t>Т.Н.</a:t>
                      </a:r>
                      <a:endParaRPr lang="ru-RU" sz="1800" dirty="0">
                        <a:effectLst/>
                        <a:latin typeface="+mn-lt"/>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4034"/>
                                        </p:tgtEl>
                                        <p:attrNameLst>
                                          <p:attrName>style.visibility</p:attrName>
                                        </p:attrNameLst>
                                      </p:cBhvr>
                                      <p:to>
                                        <p:strVal val="visible"/>
                                      </p:to>
                                    </p:set>
                                    <p:anim calcmode="lin" valueType="num">
                                      <p:cBhvr>
                                        <p:cTn id="7" dur="1000" fill="hold"/>
                                        <p:tgtEl>
                                          <p:spTgt spid="44034"/>
                                        </p:tgtEl>
                                        <p:attrNameLst>
                                          <p:attrName>ppt_w</p:attrName>
                                        </p:attrNameLst>
                                      </p:cBhvr>
                                      <p:tavLst>
                                        <p:tav tm="0">
                                          <p:val>
                                            <p:fltVal val="0"/>
                                          </p:val>
                                        </p:tav>
                                        <p:tav tm="100000">
                                          <p:val>
                                            <p:strVal val="#ppt_w"/>
                                          </p:val>
                                        </p:tav>
                                      </p:tavLst>
                                    </p:anim>
                                    <p:anim calcmode="lin" valueType="num">
                                      <p:cBhvr>
                                        <p:cTn id="8" dur="1000" fill="hold"/>
                                        <p:tgtEl>
                                          <p:spTgt spid="44034"/>
                                        </p:tgtEl>
                                        <p:attrNameLst>
                                          <p:attrName>ppt_h</p:attrName>
                                        </p:attrNameLst>
                                      </p:cBhvr>
                                      <p:tavLst>
                                        <p:tav tm="0">
                                          <p:val>
                                            <p:fltVal val="0"/>
                                          </p:val>
                                        </p:tav>
                                        <p:tav tm="100000">
                                          <p:val>
                                            <p:strVal val="#ppt_h"/>
                                          </p:val>
                                        </p:tav>
                                      </p:tavLst>
                                    </p:anim>
                                    <p:anim calcmode="lin" valueType="num">
                                      <p:cBhvr>
                                        <p:cTn id="9" dur="1000" fill="hold"/>
                                        <p:tgtEl>
                                          <p:spTgt spid="44034"/>
                                        </p:tgtEl>
                                        <p:attrNameLst>
                                          <p:attrName>style.rotation</p:attrName>
                                        </p:attrNameLst>
                                      </p:cBhvr>
                                      <p:tavLst>
                                        <p:tav tm="0">
                                          <p:val>
                                            <p:fltVal val="90"/>
                                          </p:val>
                                        </p:tav>
                                        <p:tav tm="100000">
                                          <p:val>
                                            <p:fltVal val="0"/>
                                          </p:val>
                                        </p:tav>
                                      </p:tavLst>
                                    </p:anim>
                                    <p:animEffect transition="in" filter="fade">
                                      <p:cBhvr>
                                        <p:cTn id="10" dur="1000"/>
                                        <p:tgtEl>
                                          <p:spTgt spid="44034"/>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heel(1)">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TotalTime>
  <Words>1674</Words>
  <Application>Microsoft Office PowerPoint</Application>
  <PresentationFormat>Экран (4:3)</PresentationFormat>
  <Paragraphs>166</Paragraphs>
  <Slides>31</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Тема Office</vt:lpstr>
      <vt:lpstr>Творческий  проект «Возвращение к истокам»  </vt:lpstr>
      <vt:lpstr>Презентация PowerPoint</vt:lpstr>
      <vt:lpstr>Презентация PowerPoint</vt:lpstr>
      <vt:lpstr>Цель:        Рассказать о празднике Масленица.          Создать  музыкальный спектакль   «Широкая масленица»</vt:lpstr>
      <vt:lpstr>Особенности  построения  проекта</vt:lpstr>
      <vt:lpstr>  Ход проекта  подготовительный этап </vt:lpstr>
      <vt:lpstr>Разучивание музыкального материала</vt:lpstr>
      <vt:lpstr>Презентация PowerPoint</vt:lpstr>
      <vt:lpstr>Основной этап</vt:lpstr>
      <vt:lpstr>Презентация PowerPoint</vt:lpstr>
      <vt:lpstr>История возникновения обряда</vt:lpstr>
      <vt:lpstr>Выступление в Доме детского творчества</vt:lpstr>
      <vt:lpstr>Первый день Масленицы -  понедельник  «Встреча» Масленицы</vt:lpstr>
      <vt:lpstr>Второй день Масленицы – вторник «Заигрыш». </vt:lpstr>
      <vt:lpstr>Третий день Масленицы – среда «Лакомка». </vt:lpstr>
      <vt:lpstr> СТАРИННЫЙ РЕЦЕПТ  Блины пшенные </vt:lpstr>
      <vt:lpstr>Блины тыквенные</vt:lpstr>
      <vt:lpstr>Четвертый день Масленицы слыл разгульным и назывался: Широкая Масленица или разгуляй четверг.</vt:lpstr>
      <vt:lpstr>Пятый день Масленицы - пятница  «Тёщины вечёрки»</vt:lpstr>
      <vt:lpstr>Шестой день Масленицы - суббота « Заловкины» посиделки</vt:lpstr>
      <vt:lpstr> Вот и Воскресенье — проводы Масленицы.  </vt:lpstr>
      <vt:lpstr>Эй, костер разжигайте! Стужу вон прогоняйте!   Этим чистым огнём  солнце к жизни зовём. Крепче целуйте друг друга, до тла сгорит зимняя вьюга. </vt:lpstr>
      <vt:lpstr>Выступление в МОУ СОШ №7</vt:lpstr>
      <vt:lpstr>Презентация PowerPoint</vt:lpstr>
      <vt:lpstr>Презентация PowerPoint</vt:lpstr>
      <vt:lpstr>Выступление в детском доме</vt:lpstr>
      <vt:lpstr>Презентация PowerPoint</vt:lpstr>
      <vt:lpstr>Анализ проектной работы</vt:lpstr>
      <vt:lpstr>Над проектом работали учащиеся ансамбля  народных инструментов «ЛАПОТКИ» МУ ДО ШИ Ржевского района  и  «ЛОЖКАРИ» МУ ДО ДДТ преподаватель Старикова Т. Н.</vt:lpstr>
      <vt:lpstr>Презентация PowerPoint</vt:lpstr>
      <vt:lpstr>СПАСИБО</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Проектная деятельность на уроках музыки как необходимое условие современного урока.</dc:title>
  <dc:creator>юрий</dc:creator>
  <cp:lastModifiedBy>Татьяна</cp:lastModifiedBy>
  <cp:revision>160</cp:revision>
  <dcterms:created xsi:type="dcterms:W3CDTF">2012-03-30T16:25:11Z</dcterms:created>
  <dcterms:modified xsi:type="dcterms:W3CDTF">2017-11-24T11:31:32Z</dcterms:modified>
</cp:coreProperties>
</file>