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1" r:id="rId6"/>
    <p:sldId id="262" r:id="rId7"/>
    <p:sldId id="264" r:id="rId8"/>
    <p:sldId id="265" r:id="rId9"/>
    <p:sldId id="271" r:id="rId10"/>
    <p:sldId id="266" r:id="rId11"/>
    <p:sldId id="267" r:id="rId12"/>
    <p:sldId id="268" r:id="rId13"/>
    <p:sldId id="269" r:id="rId14"/>
    <p:sldId id="272" r:id="rId15"/>
    <p:sldId id="273" r:id="rId16"/>
    <p:sldId id="274" r:id="rId17"/>
    <p:sldId id="270" r:id="rId18"/>
    <p:sldId id="283" r:id="rId19"/>
    <p:sldId id="277" r:id="rId20"/>
    <p:sldId id="278" r:id="rId21"/>
    <p:sldId id="281" r:id="rId22"/>
    <p:sldId id="280" r:id="rId23"/>
    <p:sldId id="279" r:id="rId24"/>
    <p:sldId id="275" r:id="rId25"/>
    <p:sldId id="282" r:id="rId26"/>
    <p:sldId id="286" r:id="rId27"/>
    <p:sldId id="284"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2" autoAdjust="0"/>
    <p:restoredTop sz="94195" autoAdjust="0"/>
  </p:normalViewPr>
  <p:slideViewPr>
    <p:cSldViewPr>
      <p:cViewPr varScale="1">
        <p:scale>
          <a:sx n="83" d="100"/>
          <a:sy n="83" d="100"/>
        </p:scale>
        <p:origin x="1512" y="90"/>
      </p:cViewPr>
      <p:guideLst>
        <p:guide orient="horz" pos="2160"/>
        <p:guide pos="2880"/>
      </p:guideLst>
    </p:cSldViewPr>
  </p:slideViewPr>
  <p:outlineViewPr>
    <p:cViewPr>
      <p:scale>
        <a:sx n="33" d="100"/>
        <a:sy n="33" d="100"/>
      </p:scale>
      <p:origin x="0" y="-727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82EEC-DBB0-431F-9FD2-37836A63D1EA}" type="datetimeFigureOut">
              <a:rPr lang="ru-RU" smtClean="0"/>
              <a:t>12.11.2017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1D3E1-FAC2-4DA0-A600-45DCBBE02293}" type="slidenum">
              <a:rPr lang="ru-RU" smtClean="0"/>
              <a:t>‹#›</a:t>
            </a:fld>
            <a:endParaRPr lang="ru-RU"/>
          </a:p>
        </p:txBody>
      </p:sp>
    </p:spTree>
    <p:extLst>
      <p:ext uri="{BB962C8B-B14F-4D97-AF65-F5344CB8AC3E}">
        <p14:creationId xmlns:p14="http://schemas.microsoft.com/office/powerpoint/2010/main" val="99216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EF1D3E1-FAC2-4DA0-A600-45DCBBE02293}" type="slidenum">
              <a:rPr lang="ru-RU" smtClean="0"/>
              <a:t>18</a:t>
            </a:fld>
            <a:endParaRPr lang="ru-RU"/>
          </a:p>
        </p:txBody>
      </p:sp>
    </p:spTree>
    <p:extLst>
      <p:ext uri="{BB962C8B-B14F-4D97-AF65-F5344CB8AC3E}">
        <p14:creationId xmlns:p14="http://schemas.microsoft.com/office/powerpoint/2010/main" val="997046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7"/>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12.11.2017</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Голден ретривер Бенджамин или просто Беня. - Страница 87 - Ретриверы Украины"/>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p:txBody>
          <a:bodyPr>
            <a:normAutofit fontScale="90000"/>
          </a:bodyPr>
          <a:lstStyle/>
          <a:p>
            <a:r>
              <a:rPr lang="ru-RU" sz="2200" dirty="0" smtClean="0">
                <a:latin typeface="Times New Roman" pitchFamily="18" charset="0"/>
                <a:cs typeface="Times New Roman" pitchFamily="18" charset="0"/>
              </a:rPr>
              <a:t>МБДОУ</a:t>
            </a:r>
            <a:br>
              <a:rPr lang="ru-RU" sz="2200" dirty="0" smtClean="0">
                <a:latin typeface="Times New Roman" pitchFamily="18" charset="0"/>
                <a:cs typeface="Times New Roman" pitchFamily="18" charset="0"/>
              </a:rPr>
            </a:br>
            <a:r>
              <a:rPr lang="ru-RU" sz="2200" dirty="0" smtClean="0">
                <a:latin typeface="Times New Roman" pitchFamily="18" charset="0"/>
                <a:cs typeface="Times New Roman" pitchFamily="18" charset="0"/>
              </a:rPr>
              <a:t>«ЦРР – детский сад №5»</a:t>
            </a:r>
            <a:r>
              <a:rPr lang="ru-RU" sz="2200" dirty="0" smtClean="0"/>
              <a:t/>
            </a:r>
            <a:br>
              <a:rPr lang="ru-RU" sz="2200"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
        <p:nvSpPr>
          <p:cNvPr id="3" name="Подзаголовок 2"/>
          <p:cNvSpPr>
            <a:spLocks noGrp="1"/>
          </p:cNvSpPr>
          <p:nvPr>
            <p:ph type="subTitle" idx="1"/>
          </p:nvPr>
        </p:nvSpPr>
        <p:spPr>
          <a:xfrm>
            <a:off x="2743200" y="2285992"/>
            <a:ext cx="6400800" cy="1752600"/>
          </a:xfrm>
        </p:spPr>
        <p:txBody>
          <a:bodyPr>
            <a:normAutofit fontScale="25000" lnSpcReduction="20000"/>
          </a:bodyPr>
          <a:lstStyle/>
          <a:p>
            <a:r>
              <a:rPr lang="ru-RU" sz="21600" b="1" dirty="0" smtClean="0">
                <a:solidFill>
                  <a:srgbClr val="FF0000"/>
                </a:solidFill>
                <a:latin typeface="Segoe Script" pitchFamily="34" charset="0"/>
                <a:cs typeface="Times New Roman" pitchFamily="18" charset="0"/>
              </a:rPr>
              <a:t>Сенсорное воспитание детей в домашних условиях</a:t>
            </a:r>
          </a:p>
          <a:p>
            <a:r>
              <a:rPr lang="ru-RU" sz="8000" b="1" i="1" dirty="0" smtClean="0">
                <a:solidFill>
                  <a:schemeClr val="tx1"/>
                </a:solidFill>
                <a:latin typeface="Segoe Script" pitchFamily="34" charset="0"/>
                <a:cs typeface="Times New Roman" pitchFamily="18" charset="0"/>
              </a:rPr>
              <a:t>Подготовила: </a:t>
            </a:r>
          </a:p>
          <a:p>
            <a:r>
              <a:rPr lang="ru-RU" sz="8000" b="1" i="1" dirty="0" smtClean="0">
                <a:solidFill>
                  <a:schemeClr val="tx1"/>
                </a:solidFill>
                <a:latin typeface="Segoe Script" pitchFamily="34" charset="0"/>
                <a:cs typeface="Times New Roman" pitchFamily="18" charset="0"/>
              </a:rPr>
              <a:t>Чернявская Т.Н. </a:t>
            </a:r>
          </a:p>
          <a:p>
            <a:endParaRPr lang="ru-RU" sz="8000" i="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6626"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Прямоугольник 3"/>
          <p:cNvSpPr/>
          <p:nvPr/>
        </p:nvSpPr>
        <p:spPr>
          <a:xfrm>
            <a:off x="179512" y="0"/>
            <a:ext cx="8856984" cy="6740307"/>
          </a:xfrm>
          <a:prstGeom prst="rect">
            <a:avLst/>
          </a:prstGeom>
        </p:spPr>
        <p:txBody>
          <a:bodyPr wrap="square">
            <a:spAutoFit/>
          </a:bodyPr>
          <a:lstStyle/>
          <a:p>
            <a:pPr algn="just">
              <a:spcBef>
                <a:spcPts val="1200"/>
              </a:spcBef>
              <a:spcAft>
                <a:spcPts val="1200"/>
              </a:spcAft>
            </a:pPr>
            <a:r>
              <a:rPr lang="ru-RU" sz="2800" b="1" i="1" dirty="0" smtClean="0">
                <a:solidFill>
                  <a:srgbClr val="FF0000"/>
                </a:solidFill>
                <a:ea typeface="Times New Roman" panose="02020603050405020304" pitchFamily="18" charset="0"/>
                <a:cs typeface="Times New Roman" panose="02020603050405020304" pitchFamily="18" charset="0"/>
              </a:rPr>
              <a:t>2. Игры </a:t>
            </a:r>
            <a:r>
              <a:rPr lang="ru-RU" sz="2800" b="1" i="1" dirty="0">
                <a:solidFill>
                  <a:srgbClr val="FF0000"/>
                </a:solidFill>
                <a:ea typeface="Times New Roman" panose="02020603050405020304" pitchFamily="18" charset="0"/>
                <a:cs typeface="Times New Roman" panose="02020603050405020304" pitchFamily="18" charset="0"/>
              </a:rPr>
              <a:t>с крупами.</a:t>
            </a:r>
            <a:r>
              <a:rPr lang="ru-RU" sz="2800" b="1" i="1" dirty="0">
                <a:solidFill>
                  <a:srgbClr val="383838"/>
                </a:solidFill>
                <a:ea typeface="Times New Roman" panose="02020603050405020304" pitchFamily="18" charset="0"/>
                <a:cs typeface="Times New Roman" panose="02020603050405020304" pitchFamily="18" charset="0"/>
              </a:rPr>
              <a:t> </a:t>
            </a:r>
            <a:r>
              <a:rPr lang="ru-RU" sz="2800" b="1" i="1" dirty="0">
                <a:ea typeface="Times New Roman" panose="02020603050405020304" pitchFamily="18" charset="0"/>
                <a:cs typeface="Times New Roman" panose="02020603050405020304" pitchFamily="18" charset="0"/>
              </a:rPr>
              <a:t>Дети очень любят игры с крупами, это не только приятные тактильные ощущения  и самомассаж, но и возможность немного пошалить. Но здесь очень важно помнить о технике безопасности, ведь мы имеем дело с мелкими частицами. Надо следить, чтобы в ходе игр дети ничего не брали в рот, поэтому </a:t>
            </a:r>
            <a:r>
              <a:rPr lang="ru-RU" sz="2800" b="1" i="1" dirty="0" smtClean="0">
                <a:ea typeface="Times New Roman" panose="02020603050405020304" pitchFamily="18" charset="0"/>
                <a:cs typeface="Times New Roman" panose="02020603050405020304" pitchFamily="18" charset="0"/>
              </a:rPr>
              <a:t>лучше использовать </a:t>
            </a:r>
            <a:r>
              <a:rPr lang="ru-RU" sz="2800" b="1" i="1" dirty="0">
                <a:ea typeface="Times New Roman" panose="02020603050405020304" pitchFamily="18" charset="0"/>
                <a:cs typeface="Times New Roman" panose="02020603050405020304" pitchFamily="18" charset="0"/>
              </a:rPr>
              <a:t>фасоль и более крупные крупы.</a:t>
            </a:r>
            <a:endParaRPr lang="ru-RU" sz="2800" b="1" i="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200"/>
              </a:spcBef>
              <a:spcAft>
                <a:spcPts val="1200"/>
              </a:spcAft>
            </a:pPr>
            <a:r>
              <a:rPr lang="ru-RU" sz="2800" b="1" i="1" dirty="0">
                <a:ea typeface="Times New Roman" panose="02020603050405020304" pitchFamily="18" charset="0"/>
                <a:cs typeface="Times New Roman" panose="02020603050405020304" pitchFamily="18" charset="0"/>
              </a:rPr>
              <a:t>Итак, давайте немного поиграем! В глубокую ёмкость насыпаем фасоль и запускаем в неё  руки и изображаем, как будто мы начинаем месить тесто, приговаривая: </a:t>
            </a:r>
            <a:endParaRPr lang="ru-RU" sz="2800" b="1" i="1" dirty="0">
              <a:latin typeface="Calibri" panose="020F0502020204030204" pitchFamily="34" charset="0"/>
              <a:ea typeface="Calibri" panose="020F0502020204030204" pitchFamily="34" charset="0"/>
              <a:cs typeface="Times New Roman" panose="02020603050405020304" pitchFamily="18" charset="0"/>
            </a:endParaRPr>
          </a:p>
          <a:p>
            <a:pPr>
              <a:spcBef>
                <a:spcPts val="1200"/>
              </a:spcBef>
              <a:spcAft>
                <a:spcPts val="1200"/>
              </a:spcAft>
            </a:pPr>
            <a:r>
              <a:rPr lang="ru-RU" sz="2800" b="1" i="1" dirty="0">
                <a:ea typeface="Times New Roman" panose="02020603050405020304" pitchFamily="18" charset="0"/>
                <a:cs typeface="Times New Roman" panose="02020603050405020304" pitchFamily="18" charset="0"/>
              </a:rPr>
              <a:t>Месим, месим </a:t>
            </a:r>
            <a:r>
              <a:rPr lang="ru-RU" sz="2800" b="1" i="1" dirty="0" smtClean="0">
                <a:ea typeface="Times New Roman" panose="02020603050405020304" pitchFamily="18" charset="0"/>
                <a:cs typeface="Times New Roman" panose="02020603050405020304" pitchFamily="18" charset="0"/>
              </a:rPr>
              <a:t>тесто. Есть </a:t>
            </a:r>
            <a:r>
              <a:rPr lang="ru-RU" sz="2800" b="1" i="1" dirty="0">
                <a:ea typeface="Times New Roman" panose="02020603050405020304" pitchFamily="18" charset="0"/>
                <a:cs typeface="Times New Roman" panose="02020603050405020304" pitchFamily="18" charset="0"/>
              </a:rPr>
              <a:t>в печи </a:t>
            </a:r>
            <a:r>
              <a:rPr lang="ru-RU" sz="2800" b="1" i="1" dirty="0" smtClean="0">
                <a:ea typeface="Times New Roman" panose="02020603050405020304" pitchFamily="18" charset="0"/>
                <a:cs typeface="Times New Roman" panose="02020603050405020304" pitchFamily="18" charset="0"/>
              </a:rPr>
              <a:t>место. Будут-будут </a:t>
            </a:r>
            <a:r>
              <a:rPr lang="ru-RU" sz="2800" b="1" i="1" dirty="0">
                <a:ea typeface="Times New Roman" panose="02020603050405020304" pitchFamily="18" charset="0"/>
                <a:cs typeface="Times New Roman" panose="02020603050405020304" pitchFamily="18" charset="0"/>
              </a:rPr>
              <a:t>из </a:t>
            </a:r>
            <a:r>
              <a:rPr lang="ru-RU" sz="2800" b="1" i="1" dirty="0" smtClean="0">
                <a:ea typeface="Times New Roman" panose="02020603050405020304" pitchFamily="18" charset="0"/>
                <a:cs typeface="Times New Roman" panose="02020603050405020304" pitchFamily="18" charset="0"/>
              </a:rPr>
              <a:t>печи булочки </a:t>
            </a:r>
            <a:r>
              <a:rPr lang="ru-RU" sz="2800" b="1" i="1" dirty="0">
                <a:ea typeface="Times New Roman" panose="02020603050405020304" pitchFamily="18" charset="0"/>
                <a:cs typeface="Times New Roman" panose="02020603050405020304" pitchFamily="18" charset="0"/>
              </a:rPr>
              <a:t>и калачи. </a:t>
            </a:r>
            <a:endParaRPr lang="ru-RU"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rcRect/>
          <a:stretch>
            <a:fillRect/>
          </a:stretch>
        </p:blipFill>
        <p:spPr bwMode="auto">
          <a:xfrm>
            <a:off x="0" y="0"/>
            <a:ext cx="9144000" cy="6858001"/>
          </a:xfrm>
          <a:prstGeom prst="rect">
            <a:avLst/>
          </a:prstGeom>
          <a:noFill/>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636" y="166328"/>
            <a:ext cx="6552728" cy="652534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rcRect/>
          <a:stretch>
            <a:fillRect/>
          </a:stretch>
        </p:blipFill>
        <p:spPr bwMode="auto">
          <a:xfrm>
            <a:off x="0" y="-1"/>
            <a:ext cx="9144000" cy="6858001"/>
          </a:xfrm>
          <a:prstGeom prst="rect">
            <a:avLst/>
          </a:prstGeom>
          <a:noFill/>
        </p:spPr>
      </p:pic>
      <p:sp>
        <p:nvSpPr>
          <p:cNvPr id="11" name="Прямоугольник 10"/>
          <p:cNvSpPr/>
          <p:nvPr/>
        </p:nvSpPr>
        <p:spPr>
          <a:xfrm>
            <a:off x="179512" y="-19968"/>
            <a:ext cx="8964488" cy="6432530"/>
          </a:xfrm>
          <a:prstGeom prst="rect">
            <a:avLst/>
          </a:prstGeom>
        </p:spPr>
        <p:txBody>
          <a:bodyPr wrap="square">
            <a:spAutoFit/>
          </a:bodyPr>
          <a:lstStyle/>
          <a:p>
            <a:pPr algn="just">
              <a:spcBef>
                <a:spcPts val="1200"/>
              </a:spcBef>
              <a:spcAft>
                <a:spcPts val="1200"/>
              </a:spcAft>
            </a:pPr>
            <a:r>
              <a:rPr lang="ru-RU" sz="2800" b="1" i="1" dirty="0" smtClean="0">
                <a:solidFill>
                  <a:srgbClr val="FF0000"/>
                </a:solidFill>
                <a:ea typeface="Times New Roman" panose="02020603050405020304" pitchFamily="18" charset="0"/>
                <a:cs typeface="Times New Roman" panose="02020603050405020304" pitchFamily="18" charset="0"/>
              </a:rPr>
              <a:t>3. </a:t>
            </a:r>
            <a:r>
              <a:rPr lang="ru-RU" sz="2800" b="1" i="1" dirty="0">
                <a:solidFill>
                  <a:srgbClr val="FF0000"/>
                </a:solidFill>
                <a:ea typeface="Times New Roman" panose="02020603050405020304" pitchFamily="18" charset="0"/>
                <a:cs typeface="Times New Roman" panose="02020603050405020304" pitchFamily="18" charset="0"/>
              </a:rPr>
              <a:t>Игра «Мозаика из пробок».</a:t>
            </a:r>
            <a:r>
              <a:rPr lang="ru-RU" sz="2800" b="1" i="1" dirty="0">
                <a:solidFill>
                  <a:srgbClr val="383838"/>
                </a:solidFill>
                <a:ea typeface="Times New Roman" panose="02020603050405020304" pitchFamily="18" charset="0"/>
                <a:cs typeface="Times New Roman" panose="02020603050405020304" pitchFamily="18" charset="0"/>
              </a:rPr>
              <a:t> </a:t>
            </a:r>
            <a:r>
              <a:rPr lang="ru-RU" sz="2800" b="1" i="1" dirty="0">
                <a:ea typeface="Times New Roman" panose="02020603050405020304" pitchFamily="18" charset="0"/>
                <a:cs typeface="Times New Roman" panose="02020603050405020304" pitchFamily="18" charset="0"/>
              </a:rPr>
              <a:t>Подберите пуговицы разного цвета и размера, а еще, можно использовать разноцветные пробки от пластиковых бутылок. Сначала выложите рисунок сами, затем попросите малыша сделать то же самостоятельно. После того, как ребенок научится выполнять задание без вашей помощи, предложите ему придумывать свои варианты рисунков. Из пуговичной мозаики можно выложить неваляшку, бабочку, снеговика, мячики, бусы и т.д.</a:t>
            </a:r>
            <a:endParaRPr lang="ru-RU" b="1" i="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200"/>
              </a:spcBef>
              <a:spcAft>
                <a:spcPts val="1200"/>
              </a:spcAft>
            </a:pPr>
            <a:r>
              <a:rPr lang="ru-RU" sz="2800" b="1" i="1" dirty="0">
                <a:ea typeface="Times New Roman" panose="02020603050405020304" pitchFamily="18" charset="0"/>
                <a:cs typeface="Times New Roman" panose="02020603050405020304" pitchFamily="18" charset="0"/>
              </a:rPr>
              <a:t>В таких играх мы закрепляем формирование сенсорного эталона – цвет, а если использовать пуговицы, то и сенсорного эталона – форма (круг, квадрат, треугольник, овал).</a:t>
            </a:r>
            <a:endParaRPr lang="ru-RU"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9073" y="1600200"/>
            <a:ext cx="2545854"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107504" y="-1"/>
            <a:ext cx="9144000" cy="6858001"/>
          </a:xfrm>
          <a:prstGeom prst="rect">
            <a:avLst/>
          </a:prstGeom>
          <a:noFill/>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8" y="-1"/>
            <a:ext cx="4621945" cy="685800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174" y="0"/>
            <a:ext cx="466519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rcRect/>
          <a:stretch>
            <a:fillRect/>
          </a:stretch>
        </p:blipFill>
        <p:spPr bwMode="auto">
          <a:xfrm>
            <a:off x="107504" y="-1"/>
            <a:ext cx="9144000" cy="6858001"/>
          </a:xfrm>
          <a:prstGeom prst="rect">
            <a:avLst/>
          </a:prstGeom>
          <a:noFill/>
        </p:spPr>
      </p:pic>
      <p:sp>
        <p:nvSpPr>
          <p:cNvPr id="5" name="Прямоугольник 4"/>
          <p:cNvSpPr/>
          <p:nvPr/>
        </p:nvSpPr>
        <p:spPr>
          <a:xfrm>
            <a:off x="251520" y="476672"/>
            <a:ext cx="8892480" cy="6309420"/>
          </a:xfrm>
          <a:prstGeom prst="rect">
            <a:avLst/>
          </a:prstGeom>
        </p:spPr>
        <p:txBody>
          <a:bodyPr wrap="square">
            <a:spAutoFit/>
          </a:bodyPr>
          <a:lstStyle/>
          <a:p>
            <a:pPr algn="just">
              <a:spcBef>
                <a:spcPts val="1200"/>
              </a:spcBef>
              <a:spcAft>
                <a:spcPts val="1200"/>
              </a:spcAft>
            </a:pPr>
            <a:r>
              <a:rPr lang="ru-RU" sz="2800" b="1" i="1" dirty="0" smtClean="0">
                <a:ea typeface="Times New Roman" panose="02020603050405020304" pitchFamily="18" charset="0"/>
                <a:cs typeface="Times New Roman" panose="02020603050405020304" pitchFamily="18" charset="0"/>
              </a:rPr>
              <a:t> </a:t>
            </a:r>
            <a:r>
              <a:rPr lang="ru-RU" sz="2800" b="1" i="1" dirty="0" smtClean="0">
                <a:solidFill>
                  <a:srgbClr val="FF0000"/>
                </a:solidFill>
                <a:ea typeface="Times New Roman" panose="02020603050405020304" pitchFamily="18" charset="0"/>
                <a:cs typeface="Times New Roman" panose="02020603050405020304" pitchFamily="18" charset="0"/>
              </a:rPr>
              <a:t>4. Игра </a:t>
            </a:r>
            <a:r>
              <a:rPr lang="ru-RU" sz="2800" b="1" i="1" dirty="0">
                <a:solidFill>
                  <a:srgbClr val="FF0000"/>
                </a:solidFill>
                <a:ea typeface="Times New Roman" panose="02020603050405020304" pitchFamily="18" charset="0"/>
                <a:cs typeface="Times New Roman" panose="02020603050405020304" pitchFamily="18" charset="0"/>
              </a:rPr>
              <a:t>«Шагаем в пробках».</a:t>
            </a:r>
            <a:r>
              <a:rPr lang="ru-RU" sz="2800" b="1" i="1" dirty="0">
                <a:ea typeface="Times New Roman" panose="02020603050405020304" pitchFamily="18" charset="0"/>
                <a:cs typeface="Times New Roman" panose="02020603050405020304" pitchFamily="18" charset="0"/>
              </a:rPr>
              <a:t> Но не стоит далеко убирать пробки, они могут помочь нам еще и в развитии мелкой моторики и координации пальцев рук. Предлагаю устроить «лыжную эстафету». Две пробки от пластиковых бутылок кладем на столе резьбой вверх. Это — «лыжи». Указательный и средний пальцы встают в них, как ноги. Двигаемся на «лыжах», делая по шагу на каждый ударный слог.   </a:t>
            </a:r>
            <a:endParaRPr lang="ru-RU" sz="2800" b="1" i="1"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1200"/>
              </a:spcBef>
              <a:spcAft>
                <a:spcPts val="1200"/>
              </a:spcAft>
            </a:pPr>
            <a:r>
              <a:rPr lang="ru-RU" sz="2800" b="1" i="1" dirty="0" smtClean="0">
                <a:ea typeface="Times New Roman" panose="02020603050405020304" pitchFamily="18" charset="0"/>
                <a:cs typeface="Times New Roman" panose="02020603050405020304" pitchFamily="18" charset="0"/>
              </a:rPr>
              <a:t>Мы </a:t>
            </a:r>
            <a:r>
              <a:rPr lang="ru-RU" sz="2800" b="1" i="1" dirty="0">
                <a:ea typeface="Times New Roman" panose="02020603050405020304" pitchFamily="18" charset="0"/>
                <a:cs typeface="Times New Roman" panose="02020603050405020304" pitchFamily="18" charset="0"/>
              </a:rPr>
              <a:t>едем на лыжах, мы мчимся с горы,</a:t>
            </a:r>
            <a:br>
              <a:rPr lang="ru-RU" sz="2800" b="1" i="1" dirty="0">
                <a:ea typeface="Times New Roman" panose="02020603050405020304" pitchFamily="18" charset="0"/>
                <a:cs typeface="Times New Roman" panose="02020603050405020304" pitchFamily="18" charset="0"/>
              </a:rPr>
            </a:br>
            <a:r>
              <a:rPr lang="ru-RU" sz="2800" b="1" i="1" dirty="0">
                <a:ea typeface="Times New Roman" panose="02020603050405020304" pitchFamily="18" charset="0"/>
                <a:cs typeface="Times New Roman" panose="02020603050405020304" pitchFamily="18" charset="0"/>
              </a:rPr>
              <a:t>Мы любим забавы холодной зимы. </a:t>
            </a:r>
            <a:endParaRPr lang="ru-RU" sz="2800" b="1" i="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200"/>
              </a:spcBef>
              <a:spcAft>
                <a:spcPts val="1200"/>
              </a:spcAft>
            </a:pPr>
            <a:r>
              <a:rPr lang="ru-RU" sz="2800" b="1" i="1" dirty="0" smtClean="0">
                <a:ea typeface="Times New Roman" panose="02020603050405020304" pitchFamily="18" charset="0"/>
                <a:cs typeface="Times New Roman" panose="02020603050405020304" pitchFamily="18" charset="0"/>
              </a:rPr>
              <a:t>Здорово</a:t>
            </a:r>
            <a:r>
              <a:rPr lang="ru-RU" sz="2800" b="1" i="1" dirty="0">
                <a:ea typeface="Times New Roman" panose="02020603050405020304" pitchFamily="18" charset="0"/>
                <a:cs typeface="Times New Roman" panose="02020603050405020304" pitchFamily="18" charset="0"/>
              </a:rPr>
              <a:t>, если малыш будет не только «шагать» с пробками на пальчиках, но и сопровождать свою ходьбу любимыми стихотворениями.</a:t>
            </a:r>
            <a:endParaRPr lang="ru-RU"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5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107504" y="-1"/>
            <a:ext cx="9144000" cy="6858001"/>
          </a:xfrm>
          <a:prstGeom prst="rect">
            <a:avLst/>
          </a:prstGeom>
          <a:noFill/>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41"/>
            <a:ext cx="9144000" cy="6858000"/>
          </a:xfrm>
          <a:prstGeom prst="rect">
            <a:avLst/>
          </a:prstGeom>
        </p:spPr>
      </p:pic>
    </p:spTree>
    <p:extLst>
      <p:ext uri="{BB962C8B-B14F-4D97-AF65-F5344CB8AC3E}">
        <p14:creationId xmlns:p14="http://schemas.microsoft.com/office/powerpoint/2010/main" val="3462992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rcRect/>
          <a:stretch>
            <a:fillRect/>
          </a:stretch>
        </p:blipFill>
        <p:spPr bwMode="auto">
          <a:xfrm>
            <a:off x="107504" y="-1"/>
            <a:ext cx="9144000" cy="6858001"/>
          </a:xfrm>
          <a:prstGeom prst="rect">
            <a:avLst/>
          </a:prstGeom>
          <a:noFill/>
        </p:spPr>
      </p:pic>
      <p:sp>
        <p:nvSpPr>
          <p:cNvPr id="5" name="Прямоугольник 4"/>
          <p:cNvSpPr/>
          <p:nvPr/>
        </p:nvSpPr>
        <p:spPr>
          <a:xfrm>
            <a:off x="454918" y="274638"/>
            <a:ext cx="8435280" cy="5632311"/>
          </a:xfrm>
          <a:prstGeom prst="rect">
            <a:avLst/>
          </a:prstGeom>
        </p:spPr>
        <p:txBody>
          <a:bodyPr wrap="square">
            <a:spAutoFit/>
          </a:bodyPr>
          <a:lstStyle/>
          <a:p>
            <a:pPr algn="just">
              <a:spcBef>
                <a:spcPts val="1200"/>
              </a:spcBef>
              <a:spcAft>
                <a:spcPts val="1200"/>
              </a:spcAft>
            </a:pPr>
            <a:r>
              <a:rPr lang="ru-RU" sz="3200" b="1" i="1" dirty="0" smtClean="0">
                <a:solidFill>
                  <a:srgbClr val="FF0000"/>
                </a:solidFill>
                <a:ea typeface="Times New Roman" panose="02020603050405020304" pitchFamily="18" charset="0"/>
                <a:cs typeface="Times New Roman" panose="02020603050405020304" pitchFamily="18" charset="0"/>
              </a:rPr>
              <a:t>5. Игра с прищепками. </a:t>
            </a:r>
            <a:r>
              <a:rPr lang="ru-RU" sz="3200" b="1" i="1" dirty="0" smtClean="0">
                <a:ea typeface="Times New Roman" panose="02020603050405020304" pitchFamily="18" charset="0"/>
                <a:cs typeface="Times New Roman" panose="02020603050405020304" pitchFamily="18" charset="0"/>
              </a:rPr>
              <a:t>Взять </a:t>
            </a:r>
            <a:r>
              <a:rPr lang="ru-RU" sz="3200" b="1" i="1" dirty="0">
                <a:ea typeface="Times New Roman" panose="02020603050405020304" pitchFamily="18" charset="0"/>
                <a:cs typeface="Times New Roman" panose="02020603050405020304" pitchFamily="18" charset="0"/>
              </a:rPr>
              <a:t>круг из картона и прицепить к нему прищепки, что получится? – Солнышко! А солнышко, какое? – круглое! А какого оно цвета? – желтое! И вновь в доступной ребёнку форме мы закрепляем понятие основных сенсорных эталонов.</a:t>
            </a:r>
            <a:endParaRPr lang="ru-RU" sz="3200" b="1" i="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200"/>
              </a:spcBef>
              <a:spcAft>
                <a:spcPts val="1200"/>
              </a:spcAft>
            </a:pPr>
            <a:r>
              <a:rPr lang="ru-RU" sz="3200" b="1" i="1" dirty="0">
                <a:ea typeface="Times New Roman" panose="02020603050405020304" pitchFamily="18" charset="0"/>
                <a:cs typeface="Times New Roman" panose="02020603050405020304" pitchFamily="18" charset="0"/>
              </a:rPr>
              <a:t>А можно включить всю свою фантазию и из красного круга и прищепки сделать…что?</a:t>
            </a:r>
            <a:endParaRPr lang="ru-RU" sz="3200" b="1" i="1"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1200"/>
              </a:spcBef>
              <a:spcAft>
                <a:spcPts val="1200"/>
              </a:spcAft>
            </a:pPr>
            <a:r>
              <a:rPr lang="ru-RU" sz="3200" b="1" i="1" dirty="0">
                <a:ea typeface="Times New Roman" panose="02020603050405020304" pitchFamily="18" charset="0"/>
                <a:cs typeface="Times New Roman" panose="02020603050405020304" pitchFamily="18" charset="0"/>
              </a:rPr>
              <a:t>Яблоко! А ещё?</a:t>
            </a:r>
            <a:endParaRPr lang="ru-RU" sz="32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09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1" y="-1"/>
            <a:ext cx="9144000" cy="6858001"/>
          </a:xfrm>
          <a:prstGeom prst="rect">
            <a:avLst/>
          </a:prstGeom>
          <a:no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39652" y="8619"/>
            <a:ext cx="6480719" cy="68407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6632"/>
            <a:ext cx="9144000" cy="6741368"/>
          </a:xfrm>
        </p:spPr>
      </p:pic>
    </p:spTree>
    <p:extLst>
      <p:ext uri="{BB962C8B-B14F-4D97-AF65-F5344CB8AC3E}">
        <p14:creationId xmlns:p14="http://schemas.microsoft.com/office/powerpoint/2010/main" val="239798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dirty="0"/>
          </a:p>
        </p:txBody>
      </p:sp>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tretch>
            <a:fillRect/>
          </a:stretch>
        </p:blipFill>
        <p:spPr bwMode="auto">
          <a:xfrm>
            <a:off x="1" y="2307"/>
            <a:ext cx="9143999" cy="6858000"/>
          </a:xfrm>
          <a:prstGeom prst="rect">
            <a:avLst/>
          </a:prstGeom>
          <a:noFill/>
        </p:spPr>
      </p:pic>
      <p:sp>
        <p:nvSpPr>
          <p:cNvPr id="6" name="Прямоугольник 5"/>
          <p:cNvSpPr/>
          <p:nvPr/>
        </p:nvSpPr>
        <p:spPr>
          <a:xfrm>
            <a:off x="457200" y="980728"/>
            <a:ext cx="8435280" cy="4524315"/>
          </a:xfrm>
          <a:prstGeom prst="rect">
            <a:avLst/>
          </a:prstGeom>
        </p:spPr>
        <p:txBody>
          <a:bodyPr wrap="square">
            <a:spAutoFit/>
          </a:bodyPr>
          <a:lstStyle/>
          <a:p>
            <a:pPr algn="just">
              <a:spcBef>
                <a:spcPts val="1200"/>
              </a:spcBef>
              <a:spcAft>
                <a:spcPts val="1200"/>
              </a:spcAft>
            </a:pPr>
            <a:r>
              <a:rPr lang="ru-RU" sz="3600" b="1" i="1" dirty="0" smtClean="0">
                <a:solidFill>
                  <a:srgbClr val="FF0000"/>
                </a:solidFill>
                <a:ea typeface="Times New Roman" panose="02020603050405020304" pitchFamily="18" charset="0"/>
                <a:cs typeface="Times New Roman" panose="02020603050405020304" pitchFamily="18" charset="0"/>
              </a:rPr>
              <a:t>6. Найди клад. </a:t>
            </a:r>
            <a:r>
              <a:rPr lang="ru-RU" sz="3600" b="1" i="1" dirty="0" smtClean="0">
                <a:ea typeface="Times New Roman" panose="02020603050405020304" pitchFamily="18" charset="0"/>
                <a:cs typeface="Times New Roman" panose="02020603050405020304" pitchFamily="18" charset="0"/>
              </a:rPr>
              <a:t>Для этой игры так же подойдет крупа либо крупный песок, можно немного поиграть с песком, запустить в него руки, пересыпать с руки на руку, трогать. Ну, а </a:t>
            </a:r>
            <a:r>
              <a:rPr lang="ru-RU" sz="3600" b="1" i="1" dirty="0">
                <a:ea typeface="Times New Roman" panose="02020603050405020304" pitchFamily="18" charset="0"/>
                <a:cs typeface="Times New Roman" panose="02020603050405020304" pitchFamily="18" charset="0"/>
              </a:rPr>
              <a:t>если в конце игры ребёнок откопает «клад» (маленькая игрушка или конфета), поверьте, восторгу не будет предела!</a:t>
            </a:r>
            <a:endParaRPr lang="ru-RU" sz="36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689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a:bodyPr>
          <a:lstStyle/>
          <a:p>
            <a:r>
              <a:rPr lang="ru-RU" b="1" i="1" dirty="0">
                <a:solidFill>
                  <a:srgbClr val="FF0000"/>
                </a:solidFill>
                <a:latin typeface="Times New Roman" pitchFamily="18" charset="0"/>
                <a:cs typeface="Times New Roman" pitchFamily="18" charset="0"/>
              </a:rPr>
              <a:t>Сенсорное воспитание</a:t>
            </a:r>
          </a:p>
        </p:txBody>
      </p:sp>
      <p:sp>
        <p:nvSpPr>
          <p:cNvPr id="3" name="Содержимое 2"/>
          <p:cNvSpPr>
            <a:spLocks noGrp="1"/>
          </p:cNvSpPr>
          <p:nvPr>
            <p:ph idx="1"/>
          </p:nvPr>
        </p:nvSpPr>
        <p:spPr/>
        <p:txBody>
          <a:bodyPr/>
          <a:lstStyle/>
          <a:p>
            <a:r>
              <a:rPr lang="ru-RU" b="1" i="1" dirty="0">
                <a:cs typeface="Times New Roman" pitchFamily="18" charset="0"/>
              </a:rPr>
              <a:t>– </a:t>
            </a:r>
            <a:r>
              <a:rPr lang="ru-RU" b="1" i="1" dirty="0" smtClean="0">
                <a:cs typeface="Times New Roman" pitchFamily="18" charset="0"/>
              </a:rPr>
              <a:t>это </a:t>
            </a:r>
            <a:r>
              <a:rPr lang="ru-RU" b="1" i="1" dirty="0" smtClean="0">
                <a:cs typeface="Times New Roman" pitchFamily="18" charset="0"/>
              </a:rPr>
              <a:t>целенаправленное </a:t>
            </a:r>
            <a:r>
              <a:rPr lang="ru-RU" b="1" i="1" dirty="0">
                <a:cs typeface="Times New Roman" pitchFamily="18" charset="0"/>
              </a:rPr>
              <a:t>совершенствование, развитие у детей сенсорных процессов (ощущений, восприятий, представлений) .</a:t>
            </a:r>
          </a:p>
          <a:p>
            <a:endParaRPr lang="ru-RU"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0" y="17165"/>
            <a:ext cx="9144000" cy="6858001"/>
          </a:xfrm>
          <a:prstGeom prst="rect">
            <a:avLst/>
          </a:prstGeom>
          <a:noFill/>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3937" b="2549"/>
          <a:stretch/>
        </p:blipFill>
        <p:spPr>
          <a:xfrm rot="5400000">
            <a:off x="1274810" y="155133"/>
            <a:ext cx="6695726" cy="6582066"/>
          </a:xfrm>
          <a:prstGeom prst="rect">
            <a:avLst/>
          </a:prstGeom>
        </p:spPr>
      </p:pic>
    </p:spTree>
    <p:extLst>
      <p:ext uri="{BB962C8B-B14F-4D97-AF65-F5344CB8AC3E}">
        <p14:creationId xmlns:p14="http://schemas.microsoft.com/office/powerpoint/2010/main" val="130156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0" y="17165"/>
            <a:ext cx="9144000" cy="6858001"/>
          </a:xfrm>
          <a:prstGeom prst="rect">
            <a:avLst/>
          </a:prstGeom>
          <a:noFill/>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575" t="3402" r="14951" b="1050"/>
          <a:stretch/>
        </p:blipFill>
        <p:spPr>
          <a:xfrm rot="5400000">
            <a:off x="1241632" y="-225408"/>
            <a:ext cx="6552728" cy="7380824"/>
          </a:xfrm>
          <a:prstGeom prst="rect">
            <a:avLst/>
          </a:prstGeom>
        </p:spPr>
      </p:pic>
    </p:spTree>
    <p:extLst>
      <p:ext uri="{BB962C8B-B14F-4D97-AF65-F5344CB8AC3E}">
        <p14:creationId xmlns:p14="http://schemas.microsoft.com/office/powerpoint/2010/main" val="458751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rcRect/>
          <a:stretch>
            <a:fillRect/>
          </a:stretch>
        </p:blipFill>
        <p:spPr bwMode="auto">
          <a:xfrm>
            <a:off x="101804" y="116632"/>
            <a:ext cx="9144000" cy="6858001"/>
          </a:xfrm>
          <a:prstGeom prst="rect">
            <a:avLst/>
          </a:prstGeom>
          <a:noFill/>
        </p:spPr>
      </p:pic>
      <p:sp>
        <p:nvSpPr>
          <p:cNvPr id="5" name="Прямоугольник 4"/>
          <p:cNvSpPr/>
          <p:nvPr/>
        </p:nvSpPr>
        <p:spPr>
          <a:xfrm>
            <a:off x="427609" y="579358"/>
            <a:ext cx="8712968" cy="6278642"/>
          </a:xfrm>
          <a:prstGeom prst="rect">
            <a:avLst/>
          </a:prstGeom>
        </p:spPr>
        <p:txBody>
          <a:bodyPr wrap="square">
            <a:spAutoFit/>
          </a:bodyPr>
          <a:lstStyle/>
          <a:p>
            <a:pPr algn="just">
              <a:spcBef>
                <a:spcPts val="1200"/>
              </a:spcBef>
              <a:spcAft>
                <a:spcPts val="1200"/>
              </a:spcAft>
            </a:pPr>
            <a:r>
              <a:rPr lang="ru-RU" sz="2800" b="1" i="1" dirty="0" smtClean="0">
                <a:ea typeface="Times New Roman" panose="02020603050405020304" pitchFamily="18" charset="0"/>
                <a:cs typeface="Times New Roman" panose="02020603050405020304" pitchFamily="18" charset="0"/>
              </a:rPr>
              <a:t>Здесь показана </a:t>
            </a:r>
            <a:r>
              <a:rPr lang="ru-RU" sz="2800" b="1" i="1" dirty="0">
                <a:ea typeface="Times New Roman" panose="02020603050405020304" pitchFamily="18" charset="0"/>
                <a:cs typeface="Times New Roman" panose="02020603050405020304" pitchFamily="18" charset="0"/>
              </a:rPr>
              <a:t>лишь </a:t>
            </a:r>
            <a:r>
              <a:rPr lang="ru-RU" sz="2800" b="1" i="1" dirty="0" smtClean="0">
                <a:ea typeface="Times New Roman" panose="02020603050405020304" pitchFamily="18" charset="0"/>
                <a:cs typeface="Times New Roman" panose="02020603050405020304" pitchFamily="18" charset="0"/>
              </a:rPr>
              <a:t>малая часть </a:t>
            </a:r>
            <a:r>
              <a:rPr lang="ru-RU" sz="2800" b="1" i="1" dirty="0">
                <a:ea typeface="Times New Roman" panose="02020603050405020304" pitchFamily="18" charset="0"/>
                <a:cs typeface="Times New Roman" panose="02020603050405020304" pitchFamily="18" charset="0"/>
              </a:rPr>
              <a:t>того, </a:t>
            </a:r>
            <a:r>
              <a:rPr lang="ru-RU" sz="2800" b="1" i="1" dirty="0" smtClean="0">
                <a:ea typeface="Times New Roman" panose="02020603050405020304" pitchFamily="18" charset="0"/>
                <a:cs typeface="Times New Roman" panose="02020603050405020304" pitchFamily="18" charset="0"/>
              </a:rPr>
              <a:t>чем можно заняться с </a:t>
            </a:r>
            <a:r>
              <a:rPr lang="ru-RU" sz="2800" b="1" i="1" dirty="0">
                <a:ea typeface="Times New Roman" panose="02020603050405020304" pitchFamily="18" charset="0"/>
                <a:cs typeface="Times New Roman" panose="02020603050405020304" pitchFamily="18" charset="0"/>
              </a:rPr>
              <a:t>ребёнком дома. </a:t>
            </a:r>
            <a:r>
              <a:rPr lang="ru-RU" sz="2800" b="1" i="1" dirty="0" smtClean="0">
                <a:ea typeface="Times New Roman" panose="02020603050405020304" pitchFamily="18" charset="0"/>
                <a:cs typeface="Times New Roman" panose="02020603050405020304" pitchFamily="18" charset="0"/>
              </a:rPr>
              <a:t>Необходимо включать </a:t>
            </a:r>
            <a:r>
              <a:rPr lang="ru-RU" sz="2800" b="1" i="1" dirty="0">
                <a:ea typeface="Times New Roman" panose="02020603050405020304" pitchFamily="18" charset="0"/>
                <a:cs typeface="Times New Roman" panose="02020603050405020304" pitchFamily="18" charset="0"/>
              </a:rPr>
              <a:t>фантазию и самое главное, не </a:t>
            </a:r>
            <a:r>
              <a:rPr lang="ru-RU" sz="2800" b="1" i="1" dirty="0" smtClean="0">
                <a:ea typeface="Times New Roman" panose="02020603050405020304" pitchFamily="18" charset="0"/>
                <a:cs typeface="Times New Roman" panose="02020603050405020304" pitchFamily="18" charset="0"/>
              </a:rPr>
              <a:t>уставать </a:t>
            </a:r>
            <a:r>
              <a:rPr lang="ru-RU" sz="2800" b="1" i="1" dirty="0">
                <a:ea typeface="Times New Roman" panose="02020603050405020304" pitchFamily="18" charset="0"/>
                <a:cs typeface="Times New Roman" panose="02020603050405020304" pitchFamily="18" charset="0"/>
              </a:rPr>
              <a:t>постоянно разговаривать </a:t>
            </a:r>
            <a:r>
              <a:rPr lang="ru-RU" sz="2800" b="1" i="1" dirty="0" smtClean="0">
                <a:ea typeface="Times New Roman" panose="02020603050405020304" pitchFamily="18" charset="0"/>
                <a:cs typeface="Times New Roman" panose="02020603050405020304" pitchFamily="18" charset="0"/>
              </a:rPr>
              <a:t>с </a:t>
            </a:r>
            <a:r>
              <a:rPr lang="ru-RU" sz="2800" b="1" i="1" dirty="0">
                <a:ea typeface="Times New Roman" panose="02020603050405020304" pitchFamily="18" charset="0"/>
                <a:cs typeface="Times New Roman" panose="02020603050405020304" pitchFamily="18" charset="0"/>
              </a:rPr>
              <a:t>малышами, </a:t>
            </a:r>
            <a:r>
              <a:rPr lang="ru-RU" sz="2800" b="1" i="1" dirty="0" smtClean="0">
                <a:ea typeface="Times New Roman" panose="02020603050405020304" pitchFamily="18" charset="0"/>
                <a:cs typeface="Times New Roman" panose="02020603050405020304" pitchFamily="18" charset="0"/>
              </a:rPr>
              <a:t>называть </a:t>
            </a:r>
            <a:r>
              <a:rPr lang="ru-RU" sz="2800" b="1" i="1" dirty="0">
                <a:ea typeface="Times New Roman" panose="02020603050405020304" pitchFamily="18" charset="0"/>
                <a:cs typeface="Times New Roman" panose="02020603050405020304" pitchFamily="18" charset="0"/>
              </a:rPr>
              <a:t>все свои действия, явления природы, цвета и формы. Пусть ребенок находится в постоянном потоке </a:t>
            </a:r>
            <a:r>
              <a:rPr lang="ru-RU" sz="2800" b="1" i="1" dirty="0" smtClean="0">
                <a:ea typeface="Times New Roman" panose="02020603050405020304" pitchFamily="18" charset="0"/>
                <a:cs typeface="Times New Roman" panose="02020603050405020304" pitchFamily="18" charset="0"/>
              </a:rPr>
              <a:t>информации. </a:t>
            </a:r>
            <a:r>
              <a:rPr lang="ru-RU" sz="2800" b="1" i="1" dirty="0">
                <a:ea typeface="Times New Roman" panose="02020603050405020304" pitchFamily="18" charset="0"/>
                <a:cs typeface="Times New Roman" panose="02020603050405020304" pitchFamily="18" charset="0"/>
              </a:rPr>
              <a:t>Чем непринужденнее будет обучение, тем легче и быстрее оно будет проходить. Побуждайте ребенка к игре, насколько возможно, играйте с малышом в развивающие и веселые игры. Участвуйте в игровом процессе. Это будет отличным способом для установления более прочной связи между Вами и Вашим ребенком! </a:t>
            </a:r>
            <a:endParaRPr lang="ru-RU" b="1" i="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ru-RU" sz="2800" b="1" i="1" dirty="0">
                <a:ea typeface="Calibri" panose="020F0502020204030204" pitchFamily="34" charset="0"/>
                <a:cs typeface="Times New Roman" panose="02020603050405020304" pitchFamily="18" charset="0"/>
              </a:rPr>
              <a:t> </a:t>
            </a:r>
            <a:endParaRPr lang="ru-RU"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719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101804" y="116632"/>
            <a:ext cx="9144000" cy="6858001"/>
          </a:xfrm>
          <a:prstGeom prst="rect">
            <a:avLst/>
          </a:prstGeom>
          <a:no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408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0" y="14289"/>
            <a:ext cx="9144000" cy="6858001"/>
          </a:xfrm>
          <a:prstGeom prst="rect">
            <a:avLst/>
          </a:prstGeom>
          <a:noFill/>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14747" y="-628341"/>
            <a:ext cx="6843712" cy="8100394"/>
          </a:xfrm>
          <a:prstGeom prst="rect">
            <a:avLst/>
          </a:prstGeom>
        </p:spPr>
      </p:pic>
    </p:spTree>
    <p:extLst>
      <p:ext uri="{BB962C8B-B14F-4D97-AF65-F5344CB8AC3E}">
        <p14:creationId xmlns:p14="http://schemas.microsoft.com/office/powerpoint/2010/main" val="224182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0" y="0"/>
            <a:ext cx="9144000" cy="6858001"/>
          </a:xfrm>
          <a:prstGeom prst="rect">
            <a:avLst/>
          </a:prstGeom>
          <a:noFill/>
        </p:spPr>
      </p:pic>
      <p:sp>
        <p:nvSpPr>
          <p:cNvPr id="6" name="Прямоугольник 5"/>
          <p:cNvSpPr/>
          <p:nvPr/>
        </p:nvSpPr>
        <p:spPr>
          <a:xfrm rot="20835642">
            <a:off x="116794" y="392445"/>
            <a:ext cx="4572000" cy="1754326"/>
          </a:xfrm>
          <a:prstGeom prst="rect">
            <a:avLst/>
          </a:prstGeom>
        </p:spPr>
        <p:txBody>
          <a:bodyPr>
            <a:spAutoFit/>
          </a:bodyPr>
          <a:lstStyle/>
          <a:p>
            <a:pPr algn="ctr"/>
            <a:r>
              <a:rPr lang="ru-RU" sz="3600" b="1" i="1" dirty="0" smtClean="0">
                <a:solidFill>
                  <a:srgbClr val="FF0000"/>
                </a:solidFill>
                <a:latin typeface="Monotype Corsiva" pitchFamily="66" charset="0"/>
              </a:rPr>
              <a:t>СПАСИБО</a:t>
            </a:r>
            <a:br>
              <a:rPr lang="ru-RU" sz="3600" b="1" i="1" dirty="0" smtClean="0">
                <a:solidFill>
                  <a:srgbClr val="FF0000"/>
                </a:solidFill>
                <a:latin typeface="Monotype Corsiva" pitchFamily="66" charset="0"/>
              </a:rPr>
            </a:br>
            <a:r>
              <a:rPr lang="ru-RU" sz="3600" b="1" i="1" dirty="0" smtClean="0">
                <a:solidFill>
                  <a:srgbClr val="FF0000"/>
                </a:solidFill>
                <a:latin typeface="Monotype Corsiva" pitchFamily="66" charset="0"/>
              </a:rPr>
              <a:t> ЗА </a:t>
            </a:r>
            <a:br>
              <a:rPr lang="ru-RU" sz="3600" b="1" i="1" dirty="0" smtClean="0">
                <a:solidFill>
                  <a:srgbClr val="FF0000"/>
                </a:solidFill>
                <a:latin typeface="Monotype Corsiva" pitchFamily="66" charset="0"/>
              </a:rPr>
            </a:br>
            <a:r>
              <a:rPr lang="ru-RU" sz="3600" b="1" i="1" dirty="0" smtClean="0">
                <a:solidFill>
                  <a:srgbClr val="FF0000"/>
                </a:solidFill>
                <a:latin typeface="Monotype Corsiva" pitchFamily="66" charset="0"/>
              </a:rPr>
              <a:t>ВНИМАНИЕ!!!</a:t>
            </a:r>
            <a:endParaRPr lang="ru-RU" sz="3600" i="1" dirty="0">
              <a:latin typeface="Monotype Corsiva" pitchFamily="66"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14590" y="160230"/>
            <a:ext cx="6770805" cy="6624738"/>
          </a:xfrm>
          <a:prstGeom prst="rect">
            <a:avLst/>
          </a:prstGeom>
        </p:spPr>
      </p:pic>
    </p:spTree>
    <p:extLst>
      <p:ext uri="{BB962C8B-B14F-4D97-AF65-F5344CB8AC3E}">
        <p14:creationId xmlns:p14="http://schemas.microsoft.com/office/powerpoint/2010/main" val="95071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4" name="Picture 2" descr="Голден ретривер Бенджамин или просто Беня. - Страница 87 - Р…"/>
          <p:cNvPicPr>
            <a:picLocks noGrp="1" noChangeAspect="1" noChangeArrowheads="1"/>
          </p:cNvPicPr>
          <p:nvPr>
            <p:ph idx="1"/>
          </p:nvPr>
        </p:nvPicPr>
        <p:blipFill>
          <a:blip r:embed="rId3"/>
          <a:srcRect/>
          <a:stretch>
            <a:fillRect/>
          </a:stretch>
        </p:blipFill>
        <p:spPr bwMode="auto">
          <a:xfrm>
            <a:off x="12576" y="0"/>
            <a:ext cx="9144000" cy="6858001"/>
          </a:xfrm>
          <a:prstGeom prst="rect">
            <a:avLst/>
          </a:prstGeom>
          <a:noFill/>
        </p:spPr>
      </p:pic>
      <p:sp>
        <p:nvSpPr>
          <p:cNvPr id="6" name="Прямоугольник 5"/>
          <p:cNvSpPr/>
          <p:nvPr/>
        </p:nvSpPr>
        <p:spPr>
          <a:xfrm rot="20835642">
            <a:off x="116794" y="392445"/>
            <a:ext cx="4572000" cy="1754326"/>
          </a:xfrm>
          <a:prstGeom prst="rect">
            <a:avLst/>
          </a:prstGeom>
        </p:spPr>
        <p:txBody>
          <a:bodyPr>
            <a:spAutoFit/>
          </a:bodyPr>
          <a:lstStyle/>
          <a:p>
            <a:pPr algn="ctr"/>
            <a:r>
              <a:rPr lang="ru-RU" sz="3600" b="1" i="1" dirty="0" smtClean="0">
                <a:solidFill>
                  <a:srgbClr val="FF0000"/>
                </a:solidFill>
                <a:latin typeface="Monotype Corsiva" pitchFamily="66" charset="0"/>
              </a:rPr>
              <a:t>СПАСИБО</a:t>
            </a:r>
            <a:br>
              <a:rPr lang="ru-RU" sz="3600" b="1" i="1" dirty="0" smtClean="0">
                <a:solidFill>
                  <a:srgbClr val="FF0000"/>
                </a:solidFill>
                <a:latin typeface="Monotype Corsiva" pitchFamily="66" charset="0"/>
              </a:rPr>
            </a:br>
            <a:r>
              <a:rPr lang="ru-RU" sz="3600" b="1" i="1" dirty="0" smtClean="0">
                <a:solidFill>
                  <a:srgbClr val="FF0000"/>
                </a:solidFill>
                <a:latin typeface="Monotype Corsiva" pitchFamily="66" charset="0"/>
              </a:rPr>
              <a:t> ЗА </a:t>
            </a:r>
            <a:br>
              <a:rPr lang="ru-RU" sz="3600" b="1" i="1" dirty="0" smtClean="0">
                <a:solidFill>
                  <a:srgbClr val="FF0000"/>
                </a:solidFill>
                <a:latin typeface="Monotype Corsiva" pitchFamily="66" charset="0"/>
              </a:rPr>
            </a:br>
            <a:r>
              <a:rPr lang="ru-RU" sz="3600" b="1" i="1" dirty="0" smtClean="0">
                <a:solidFill>
                  <a:srgbClr val="FF0000"/>
                </a:solidFill>
                <a:latin typeface="Monotype Corsiva" pitchFamily="66" charset="0"/>
              </a:rPr>
              <a:t>ВНИМАНИЕ!!!</a:t>
            </a:r>
            <a:endParaRPr lang="ru-RU" sz="3600" i="1" dirty="0">
              <a:latin typeface="Monotype Corsiva" pitchFamily="66"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0361" y="0"/>
            <a:ext cx="9144000" cy="6948062"/>
          </a:xfrm>
          <a:prstGeom prst="rect">
            <a:avLst/>
          </a:prstGeom>
        </p:spPr>
      </p:pic>
    </p:spTree>
    <p:extLst>
      <p:ext uri="{BB962C8B-B14F-4D97-AF65-F5344CB8AC3E}">
        <p14:creationId xmlns:p14="http://schemas.microsoft.com/office/powerpoint/2010/main" val="1972042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4" name="Picture 2" descr="Голден ретривер Бенджамин или просто Беня. - Страница 87 - Р…"/>
          <p:cNvPicPr>
            <a:picLocks noGrp="1" noChangeAspect="1" noChangeArrowheads="1"/>
          </p:cNvPicPr>
          <p:nvPr>
            <p:ph idx="1"/>
          </p:nvPr>
        </p:nvPicPr>
        <p:blipFill>
          <a:blip r:embed="rId2"/>
          <a:srcRect/>
          <a:stretch>
            <a:fillRect/>
          </a:stretch>
        </p:blipFill>
        <p:spPr bwMode="auto">
          <a:xfrm>
            <a:off x="0" y="6325"/>
            <a:ext cx="9144000" cy="6858001"/>
          </a:xfrm>
          <a:prstGeom prst="rect">
            <a:avLst/>
          </a:prstGeom>
          <a:noFill/>
        </p:spPr>
      </p:pic>
      <p:sp>
        <p:nvSpPr>
          <p:cNvPr id="6" name="Прямоугольник 5"/>
          <p:cNvSpPr/>
          <p:nvPr/>
        </p:nvSpPr>
        <p:spPr>
          <a:xfrm rot="20835642">
            <a:off x="2908955" y="1460659"/>
            <a:ext cx="4572000" cy="2585323"/>
          </a:xfrm>
          <a:prstGeom prst="rect">
            <a:avLst/>
          </a:prstGeom>
        </p:spPr>
        <p:txBody>
          <a:bodyPr>
            <a:spAutoFit/>
          </a:bodyPr>
          <a:lstStyle/>
          <a:p>
            <a:pPr algn="ctr"/>
            <a:r>
              <a:rPr lang="ru-RU" sz="5400" b="1" i="1" dirty="0" smtClean="0">
                <a:solidFill>
                  <a:srgbClr val="FF0000"/>
                </a:solidFill>
                <a:latin typeface="Monotype Corsiva" pitchFamily="66" charset="0"/>
              </a:rPr>
              <a:t>СПАСИБО</a:t>
            </a:r>
            <a:br>
              <a:rPr lang="ru-RU" sz="5400" b="1" i="1" dirty="0" smtClean="0">
                <a:solidFill>
                  <a:srgbClr val="FF0000"/>
                </a:solidFill>
                <a:latin typeface="Monotype Corsiva" pitchFamily="66" charset="0"/>
              </a:rPr>
            </a:br>
            <a:r>
              <a:rPr lang="ru-RU" sz="5400" b="1" i="1" dirty="0" smtClean="0">
                <a:solidFill>
                  <a:srgbClr val="FF0000"/>
                </a:solidFill>
                <a:latin typeface="Monotype Corsiva" pitchFamily="66" charset="0"/>
              </a:rPr>
              <a:t> ЗА </a:t>
            </a:r>
            <a:br>
              <a:rPr lang="ru-RU" sz="5400" b="1" i="1" dirty="0" smtClean="0">
                <a:solidFill>
                  <a:srgbClr val="FF0000"/>
                </a:solidFill>
                <a:latin typeface="Monotype Corsiva" pitchFamily="66" charset="0"/>
              </a:rPr>
            </a:br>
            <a:r>
              <a:rPr lang="ru-RU" sz="5400" b="1" i="1" dirty="0" smtClean="0">
                <a:solidFill>
                  <a:srgbClr val="FF0000"/>
                </a:solidFill>
                <a:latin typeface="Monotype Corsiva" pitchFamily="66" charset="0"/>
              </a:rPr>
              <a:t>ВНИМАНИЕ!!!</a:t>
            </a:r>
            <a:endParaRPr lang="ru-RU" sz="5400" b="1" i="1" dirty="0">
              <a:latin typeface="Monotype Corsiva" pitchFamily="66" charset="0"/>
            </a:endParaRPr>
          </a:p>
        </p:txBody>
      </p:sp>
    </p:spTree>
    <p:extLst>
      <p:ext uri="{BB962C8B-B14F-4D97-AF65-F5344CB8AC3E}">
        <p14:creationId xmlns:p14="http://schemas.microsoft.com/office/powerpoint/2010/main" val="3097567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785789" y="3357563"/>
            <a:ext cx="8064529" cy="2482851"/>
          </a:xfrm>
        </p:spPr>
        <p:txBody>
          <a:bodyPr>
            <a:normAutofit fontScale="90000"/>
          </a:bodyPr>
          <a:lstStyle/>
          <a:p>
            <a:r>
              <a:rPr lang="ru-RU" sz="3100" i="1" cap="none" dirty="0" smtClean="0">
                <a:solidFill>
                  <a:srgbClr val="FF0000"/>
                </a:solidFill>
                <a:latin typeface="Times New Roman" pitchFamily="18" charset="0"/>
                <a:cs typeface="Times New Roman" pitchFamily="18" charset="0"/>
              </a:rPr>
              <a:t>• Слуховые ощущения – </a:t>
            </a:r>
            <a:r>
              <a:rPr lang="ru-RU" sz="3100" i="1" cap="none" dirty="0" smtClean="0">
                <a:latin typeface="Times New Roman" pitchFamily="18" charset="0"/>
                <a:cs typeface="Times New Roman" pitchFamily="18" charset="0"/>
              </a:rPr>
              <a:t>ребенок слышит разнообразные звуки – музыку, звуки природы, шумы города, человеческую речь, и учится их различать; </a:t>
            </a:r>
            <a:r>
              <a:rPr lang="ru-RU" i="1" dirty="0" smtClean="0">
                <a:latin typeface="Arial" pitchFamily="34" charset="0"/>
                <a:cs typeface="Arial" pitchFamily="34" charset="0"/>
              </a:rPr>
              <a:t/>
            </a:r>
            <a:br>
              <a:rPr lang="ru-RU" i="1" dirty="0" smtClean="0">
                <a:latin typeface="Arial" pitchFamily="34" charset="0"/>
                <a:cs typeface="Arial" pitchFamily="34" charset="0"/>
              </a:rPr>
            </a:br>
            <a:endParaRPr lang="ru-RU" i="1" dirty="0"/>
          </a:p>
        </p:txBody>
      </p:sp>
      <p:sp>
        <p:nvSpPr>
          <p:cNvPr id="3" name="Текст 2"/>
          <p:cNvSpPr>
            <a:spLocks noGrp="1"/>
          </p:cNvSpPr>
          <p:nvPr>
            <p:ph type="body" idx="1"/>
          </p:nvPr>
        </p:nvSpPr>
        <p:spPr>
          <a:xfrm>
            <a:off x="722315" y="857235"/>
            <a:ext cx="7278711" cy="2428891"/>
          </a:xfrm>
        </p:spPr>
        <p:txBody>
          <a:bodyPr tIns="216000">
            <a:noAutofit/>
          </a:bodyPr>
          <a:lstStyle/>
          <a:p>
            <a:r>
              <a:rPr lang="ru-RU" sz="2800" b="1" i="1" dirty="0" smtClean="0">
                <a:solidFill>
                  <a:schemeClr val="tx1"/>
                </a:solidFill>
                <a:latin typeface="Times New Roman" pitchFamily="18" charset="0"/>
                <a:cs typeface="Times New Roman" pitchFamily="18" charset="0"/>
              </a:rPr>
              <a:t>Сенсорные ощущения могут быть разными: </a:t>
            </a:r>
            <a:r>
              <a:rPr lang="ru-RU" sz="2800" i="1" dirty="0" smtClean="0">
                <a:solidFill>
                  <a:schemeClr val="tx1"/>
                </a:solidFill>
                <a:latin typeface="Times New Roman" pitchFamily="18" charset="0"/>
                <a:cs typeface="Times New Roman" pitchFamily="18" charset="0"/>
              </a:rPr>
              <a:t> </a:t>
            </a:r>
            <a:br>
              <a:rPr lang="ru-RU" sz="2800" i="1" dirty="0" smtClean="0">
                <a:solidFill>
                  <a:schemeClr val="tx1"/>
                </a:solidFill>
                <a:latin typeface="Times New Roman" pitchFamily="18" charset="0"/>
                <a:cs typeface="Times New Roman" pitchFamily="18" charset="0"/>
              </a:rPr>
            </a:br>
            <a:r>
              <a:rPr lang="ru-RU" sz="2800" b="1" i="1" dirty="0" smtClean="0">
                <a:solidFill>
                  <a:srgbClr val="FF0000"/>
                </a:solidFill>
                <a:latin typeface="Times New Roman" pitchFamily="18" charset="0"/>
                <a:cs typeface="Times New Roman" pitchFamily="18" charset="0"/>
              </a:rPr>
              <a:t>• Зрительные ощущения – </a:t>
            </a:r>
            <a:r>
              <a:rPr lang="ru-RU" sz="2800" b="1" i="1" dirty="0" smtClean="0">
                <a:solidFill>
                  <a:schemeClr val="tx1"/>
                </a:solidFill>
                <a:latin typeface="Times New Roman" pitchFamily="18" charset="0"/>
                <a:cs typeface="Times New Roman" pitchFamily="18" charset="0"/>
              </a:rPr>
              <a:t>ребенок видит контраст между светом и темнотой, различает цвета и оттенки, форму и величину предметов, их количество и расположение в пространстве;</a:t>
            </a:r>
            <a:endParaRPr lang="ru-RU" sz="2800" b="1" i="1" dirty="0">
              <a:solidFill>
                <a:schemeClr val="tx1"/>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b="1" i="1" dirty="0">
                <a:solidFill>
                  <a:srgbClr val="FF0000"/>
                </a:solidFill>
              </a:rPr>
              <a:t>Значение </a:t>
            </a:r>
            <a:r>
              <a:rPr lang="ru-RU" b="1" i="1" dirty="0" smtClean="0">
                <a:solidFill>
                  <a:srgbClr val="FF0000"/>
                </a:solidFill>
              </a:rPr>
              <a:t>сенсорного воспитания</a:t>
            </a:r>
            <a:endParaRPr lang="ru-RU" b="1" i="1" dirty="0">
              <a:solidFill>
                <a:srgbClr val="FF0000"/>
              </a:solidFill>
            </a:endParaRPr>
          </a:p>
        </p:txBody>
      </p:sp>
      <p:sp>
        <p:nvSpPr>
          <p:cNvPr id="3" name="Содержимое 2"/>
          <p:cNvSpPr>
            <a:spLocks noGrp="1"/>
          </p:cNvSpPr>
          <p:nvPr>
            <p:ph idx="1"/>
          </p:nvPr>
        </p:nvSpPr>
        <p:spPr/>
        <p:txBody>
          <a:bodyPr>
            <a:normAutofit/>
          </a:bodyPr>
          <a:lstStyle/>
          <a:p>
            <a:r>
              <a:rPr lang="ru-RU" sz="2800" b="1" i="1" dirty="0"/>
              <a:t>Значение сенсорного </a:t>
            </a:r>
            <a:r>
              <a:rPr lang="ru-RU" sz="2800" b="1" i="1" dirty="0" smtClean="0"/>
              <a:t>воспитания  </a:t>
            </a:r>
            <a:r>
              <a:rPr lang="ru-RU" sz="2800" b="1" i="1" dirty="0"/>
              <a:t>в раннем и дошкольном детстве трудно переоценить. Именно этот возраст наиболее благоприятен для совершенствования деятельности органов чувств, формировании сенсорных эталонов – цвет, форма, величина, накопления </a:t>
            </a:r>
            <a:r>
              <a:rPr lang="ru-RU" sz="2800" b="1" i="1" dirty="0" smtClean="0"/>
              <a:t>преставлений </a:t>
            </a:r>
            <a:r>
              <a:rPr lang="ru-RU" sz="2800" b="1" i="1" dirty="0"/>
              <a:t>об окружающем мире.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42804" y="0"/>
            <a:ext cx="9144000" cy="6858000"/>
          </a:xfrm>
          <a:prstGeom prst="rect">
            <a:avLst/>
          </a:prstGeom>
          <a:noFill/>
        </p:spPr>
      </p:pic>
      <p:sp>
        <p:nvSpPr>
          <p:cNvPr id="2" name="Заголовок 1"/>
          <p:cNvSpPr>
            <a:spLocks noGrp="1"/>
          </p:cNvSpPr>
          <p:nvPr>
            <p:ph type="title"/>
          </p:nvPr>
        </p:nvSpPr>
        <p:spPr>
          <a:xfrm>
            <a:off x="457200" y="274638"/>
            <a:ext cx="8229600" cy="6394722"/>
          </a:xfrm>
        </p:spPr>
        <p:txBody>
          <a:bodyPr>
            <a:normAutofit/>
          </a:bodyPr>
          <a:lstStyle/>
          <a:p>
            <a:r>
              <a:rPr lang="ru-RU" sz="3600" b="1" i="1" dirty="0"/>
              <a:t>Что любят больше всего на свете делать дети? Конечно, играть! Дети играют дома, в детском саду, на улице, в гостях. Любое увлекательное занятие обозначается для них словом «игра». Через игру ребёнок познаёт окружающую его действительность, свой внутренний мир.</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Заголовок 3"/>
          <p:cNvSpPr>
            <a:spLocks noGrp="1"/>
          </p:cNvSpPr>
          <p:nvPr>
            <p:ph type="title"/>
          </p:nvPr>
        </p:nvSpPr>
        <p:spPr>
          <a:xfrm>
            <a:off x="457200" y="274638"/>
            <a:ext cx="8229600" cy="6466730"/>
          </a:xfrm>
        </p:spPr>
        <p:txBody>
          <a:bodyPr>
            <a:noAutofit/>
          </a:bodyPr>
          <a:lstStyle/>
          <a:p>
            <a:r>
              <a:rPr lang="ru-RU" sz="2800" b="1" i="1" dirty="0"/>
              <a:t>В младенческом возрасте посредством игры развиваются органы чувств малыша, происходит накопление зрительных, слуховых, тактильных, вкусовых ощущений. В этот период закладывается основа познавательной деятельности и физической активности ребёнка. Малыш с увлечением исследует предметы, его окружающие, применяя при этом все доступные ему способы: рассмотреть, потрогать, попробовать на вкус. С возрастом игра становится более осмысленной, предметной, но её цель – познание мира, остаётся неизменной.</a:t>
            </a:r>
            <a:br>
              <a:rPr lang="ru-RU" sz="2800" b="1" i="1" dirty="0"/>
            </a:br>
            <a:endParaRPr lang="ru-RU" sz="2800" b="1" i="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Заголовок 3"/>
          <p:cNvSpPr>
            <a:spLocks noGrp="1"/>
          </p:cNvSpPr>
          <p:nvPr>
            <p:ph type="title"/>
          </p:nvPr>
        </p:nvSpPr>
        <p:spPr>
          <a:xfrm>
            <a:off x="457200" y="274638"/>
            <a:ext cx="8229600" cy="6322714"/>
          </a:xfrm>
        </p:spPr>
        <p:txBody>
          <a:bodyPr>
            <a:normAutofit fontScale="90000"/>
          </a:bodyPr>
          <a:lstStyle/>
          <a:p>
            <a:r>
              <a:rPr lang="ru-RU" sz="4000" b="1" i="1" dirty="0" smtClean="0"/>
              <a:t> Я предлагаю </a:t>
            </a:r>
            <a:r>
              <a:rPr lang="ru-RU" sz="4000" b="1" i="1" dirty="0"/>
              <a:t>простые, но в тоже время очень интересные, а главное познавательные игры, </a:t>
            </a:r>
            <a:r>
              <a:rPr lang="ru-RU" sz="4000" b="1" i="1" dirty="0" smtClean="0"/>
              <a:t>которые можно </a:t>
            </a:r>
            <a:r>
              <a:rPr lang="ru-RU" sz="4000" b="1" i="1" dirty="0"/>
              <a:t>организовать с детьми прямо на кухне. А самое главное, что такие игры не требуют особой подготовки, а материалом для игр послужит то, что легко найти в доме каждой хозяйки.</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a:lstStyle/>
          <a:p>
            <a:endParaRPr lang="ru-RU"/>
          </a:p>
        </p:txBody>
      </p:sp>
      <p:sp>
        <p:nvSpPr>
          <p:cNvPr id="12" name="Объект 11"/>
          <p:cNvSpPr>
            <a:spLocks noGrp="1"/>
          </p:cNvSpPr>
          <p:nvPr>
            <p:ph idx="1"/>
          </p:nvPr>
        </p:nvSpPr>
        <p:spPr/>
        <p:txBody>
          <a:bodyPr/>
          <a:lstStyle/>
          <a:p>
            <a:endParaRPr lang="ru-RU"/>
          </a:p>
        </p:txBody>
      </p:sp>
      <p:pic>
        <p:nvPicPr>
          <p:cNvPr id="25602"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4" name="Прямоугольник 13"/>
          <p:cNvSpPr/>
          <p:nvPr/>
        </p:nvSpPr>
        <p:spPr>
          <a:xfrm>
            <a:off x="755576" y="22895"/>
            <a:ext cx="7632848" cy="6186309"/>
          </a:xfrm>
          <a:prstGeom prst="rect">
            <a:avLst/>
          </a:prstGeom>
        </p:spPr>
        <p:txBody>
          <a:bodyPr wrap="square">
            <a:spAutoFit/>
          </a:bodyPr>
          <a:lstStyle/>
          <a:p>
            <a:r>
              <a:rPr lang="ru-RU" sz="2400" b="1" i="1" dirty="0">
                <a:solidFill>
                  <a:srgbClr val="FF0000"/>
                </a:solidFill>
                <a:ea typeface="Times New Roman" panose="02020603050405020304" pitchFamily="18" charset="0"/>
                <a:cs typeface="Times New Roman" panose="02020603050405020304" pitchFamily="18" charset="0"/>
              </a:rPr>
              <a:t>1. </a:t>
            </a:r>
            <a:r>
              <a:rPr lang="ru-RU" sz="2800" b="1" i="1" dirty="0">
                <a:solidFill>
                  <a:srgbClr val="FF0000"/>
                </a:solidFill>
                <a:ea typeface="Times New Roman" panose="02020603050405020304" pitchFamily="18" charset="0"/>
                <a:cs typeface="Times New Roman" panose="02020603050405020304" pitchFamily="18" charset="0"/>
              </a:rPr>
              <a:t>Игра «Песочница» на кухне.</a:t>
            </a:r>
            <a:r>
              <a:rPr lang="ru-RU" sz="2800" b="1" i="1" dirty="0">
                <a:ea typeface="Times New Roman" panose="02020603050405020304" pitchFamily="18" charset="0"/>
                <a:cs typeface="Times New Roman" panose="02020603050405020304" pitchFamily="18" charset="0"/>
              </a:rPr>
              <a:t> Возьмите поднос или плоское блюдо с ярким рисунком. Тонким </a:t>
            </a:r>
            <a:r>
              <a:rPr lang="ru-RU" sz="3200" b="1" i="1" dirty="0">
                <a:ea typeface="Times New Roman" panose="02020603050405020304" pitchFamily="18" charset="0"/>
                <a:cs typeface="Times New Roman" panose="02020603050405020304" pitchFamily="18" charset="0"/>
              </a:rPr>
              <a:t>равномерным</a:t>
            </a:r>
            <a:r>
              <a:rPr lang="ru-RU" sz="2800" b="1" i="1" dirty="0">
                <a:ea typeface="Times New Roman" panose="02020603050405020304" pitchFamily="18" charset="0"/>
                <a:cs typeface="Times New Roman" panose="02020603050405020304" pitchFamily="18" charset="0"/>
              </a:rPr>
              <a:t> слоем рассыпьте по подносу любую мелкую крупу. Проведите пальчиком ребенка по крупе. Получится яркая контрастная линия. Позвольте малышу самому нарисовать несколько линий. Затем попробуйте вместе нарисовать какие-нибудь предметы (забор, дождик, волны), буквы. Такое рисование способствует развитию не только мелкой моторики рук, но и массажирует пальчики Вашего малыша. И плюс ко всему развитие фантазии и воображения.</a:t>
            </a:r>
            <a:endParaRPr lang="ru-RU" sz="1400" b="1"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5602" name="Picture 2" descr="Голден ретривер Бенджамин или просто Беня. - Страница 87 - Р…"/>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7" name="Picture 2" descr="Рисуем манной крупой - Поделки"/>
          <p:cNvPicPr>
            <a:picLocks noChangeAspect="1" noChangeArrowheads="1"/>
          </p:cNvPicPr>
          <p:nvPr/>
        </p:nvPicPr>
        <p:blipFill>
          <a:blip r:embed="rId3">
            <a:extLst>
              <a:ext uri="{28A0092B-C50C-407E-A947-70E740481C1C}">
                <a14:useLocalDpi xmlns:a14="http://schemas.microsoft.com/office/drawing/2010/main" val="0"/>
              </a:ext>
            </a:extLst>
          </a:blip>
          <a:srcRect l="5942" r="5942"/>
          <a:stretch>
            <a:fillRect/>
          </a:stretch>
        </p:blipFill>
        <p:spPr bwMode="auto">
          <a:xfrm>
            <a:off x="457200" y="404664"/>
            <a:ext cx="8435280" cy="5904656"/>
          </a:xfrm>
          <a:prstGeom prst="rect">
            <a:avLst/>
          </a:prstGeom>
          <a:noFill/>
          <a:ln w="3000" cap="rnd">
            <a:solidFill>
              <a:srgbClr val="C0C0C0"/>
            </a:solidFill>
            <a:round/>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6588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534</Words>
  <Application>Microsoft Office PowerPoint</Application>
  <PresentationFormat>Экран (4:3)</PresentationFormat>
  <Paragraphs>32</Paragraphs>
  <Slides>27</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Arial</vt:lpstr>
      <vt:lpstr>Calibri</vt:lpstr>
      <vt:lpstr>Monotype Corsiva</vt:lpstr>
      <vt:lpstr>Segoe Script</vt:lpstr>
      <vt:lpstr>Times New Roman</vt:lpstr>
      <vt:lpstr>Тема Office</vt:lpstr>
      <vt:lpstr>МБДОУ «ЦРР – детский сад №5»     </vt:lpstr>
      <vt:lpstr>Сенсорное воспитание</vt:lpstr>
      <vt:lpstr>• Слуховые ощущения – ребенок слышит разнообразные звуки – музыку, звуки природы, шумы города, человеческую речь, и учится их различать;  </vt:lpstr>
      <vt:lpstr>Значение сенсорного воспитания</vt:lpstr>
      <vt:lpstr>Что любят больше всего на свете делать дети? Конечно, играть! Дети играют дома, в детском саду, на улице, в гостях. Любое увлекательное занятие обозначается для них словом «игра». Через игру ребёнок познаёт окружающую его действительность, свой внутренний мир.</vt:lpstr>
      <vt:lpstr>В младенческом возрасте посредством игры развиваются органы чувств малыша, происходит накопление зрительных, слуховых, тактильных, вкусовых ощущений. В этот период закладывается основа познавательной деятельности и физической активности ребёнка. Малыш с увлечением исследует предметы, его окружающие, применяя при этом все доступные ему способы: рассмотреть, потрогать, попробовать на вкус. С возрастом игра становится более осмысленной, предметной, но её цель – познание мира, остаётся неизменной. </vt:lpstr>
      <vt:lpstr> Я предлагаю простые, но в тоже время очень интересные, а главное познавательные игры, которые можно организовать с детьми прямо на кухне. А самое главное, что такие игры не требуют особой подготовки, а материалом для игр послужит то, что легко найти в доме каждой хозяйки.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дошкольное образовательное учреждение «Крапивинский детский сад «Светлячок» Каракозова Софья Викторовна</dc:title>
  <dc:creator>777</dc:creator>
  <cp:lastModifiedBy>Windows User</cp:lastModifiedBy>
  <cp:revision>39</cp:revision>
  <dcterms:created xsi:type="dcterms:W3CDTF">2014-10-16T13:51:55Z</dcterms:created>
  <dcterms:modified xsi:type="dcterms:W3CDTF">2017-11-12T08:27:54Z</dcterms:modified>
</cp:coreProperties>
</file>