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3" r:id="rId5"/>
    <p:sldId id="258" r:id="rId6"/>
    <p:sldId id="302" r:id="rId7"/>
    <p:sldId id="274" r:id="rId8"/>
    <p:sldId id="261" r:id="rId9"/>
    <p:sldId id="259" r:id="rId10"/>
    <p:sldId id="276" r:id="rId11"/>
    <p:sldId id="277" r:id="rId12"/>
    <p:sldId id="260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2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январь 2016 г.</c:v>
                </c:pt>
                <c:pt idx="1">
                  <c:v>декабрь 2016 г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0.33</c:v>
                </c:pt>
                <c:pt idx="1">
                  <c:v>0.28000000000000003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январь 2016 г.</c:v>
                </c:pt>
                <c:pt idx="1">
                  <c:v>декабрь 2016 г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0.57999999999999996</c:v>
                </c:pt>
                <c:pt idx="1">
                  <c:v>0.54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уроверь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январь 2016 г.</c:v>
                </c:pt>
                <c:pt idx="1">
                  <c:v>декабрь 2016 г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0.09</c:v>
                </c:pt>
                <c:pt idx="1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53613312"/>
        <c:axId val="53614848"/>
        <c:axId val="0"/>
      </c:bar3DChart>
      <c:catAx>
        <c:axId val="53613312"/>
        <c:scaling>
          <c:orientation val="minMax"/>
        </c:scaling>
        <c:delete val="0"/>
        <c:axPos val="b"/>
        <c:majorTickMark val="out"/>
        <c:minorTickMark val="none"/>
        <c:tickLblPos val="nextTo"/>
        <c:crossAx val="53614848"/>
        <c:crosses val="autoZero"/>
        <c:auto val="1"/>
        <c:lblAlgn val="ctr"/>
        <c:lblOffset val="100"/>
        <c:noMultiLvlLbl val="0"/>
      </c:catAx>
      <c:valAx>
        <c:axId val="53614848"/>
        <c:scaling>
          <c:orientation val="minMax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36133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2" b="6953"/>
          <a:stretch/>
        </p:blipFill>
        <p:spPr>
          <a:xfrm>
            <a:off x="-167597" y="-60325"/>
            <a:ext cx="9631351" cy="69183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5479" y="0"/>
            <a:ext cx="89644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муниципальное бюджетное дошкольное образовательное учреждение детский сад общеразвивающего вида № 7</a:t>
            </a:r>
            <a:br>
              <a:rPr lang="ru-RU" b="1" dirty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Bookman Old Style" pitchFamily="18" charset="0"/>
              </a:rPr>
              <a:t>пгт</a:t>
            </a:r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Bookman Old Style" pitchFamily="18" charset="0"/>
              </a:rPr>
              <a:t>Ильского</a:t>
            </a:r>
            <a:r>
              <a:rPr lang="ru-RU" b="1" dirty="0">
                <a:solidFill>
                  <a:srgbClr val="7030A0"/>
                </a:solidFill>
                <a:latin typeface="Bookman Old Style" pitchFamily="18" charset="0"/>
              </a:rPr>
              <a:t> МО Северский район</a:t>
            </a:r>
            <a:r>
              <a:rPr lang="ru-RU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Bookman Old Style" pitchFamily="18" charset="0"/>
              </a:rPr>
            </a:br>
            <a:endParaRPr lang="ru-RU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Тема</a:t>
            </a:r>
            <a:r>
              <a:rPr lang="ru-RU" sz="3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: «Проектная деятельность по физическому развитию в ДОУ  в соответствии с ФГОС </a:t>
            </a:r>
            <a:r>
              <a:rPr lang="ru-RU" sz="3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ДО»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Воспитатель: Журавлева Е.С.</a:t>
            </a:r>
            <a:endParaRPr lang="ru-RU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44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86"/>
          <a:stretch/>
        </p:blipFill>
        <p:spPr bwMode="auto">
          <a:xfrm flipH="1">
            <a:off x="0" y="-6350"/>
            <a:ext cx="9143996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131949"/>
            <a:ext cx="7704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latin typeface="Bookman Old Style" pitchFamily="18" charset="0"/>
              </a:rPr>
              <a:t>Взаимодействие с родителями</a:t>
            </a:r>
            <a:r>
              <a:rPr lang="ru-RU" sz="3200" b="1" u="sng" dirty="0" smtClean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latin typeface="Bookman Old Style" pitchFamily="18" charset="0"/>
              </a:rPr>
              <a:t>:</a:t>
            </a:r>
          </a:p>
          <a:p>
            <a:pPr algn="ctr"/>
            <a:endParaRPr lang="ru-RU" sz="2800" b="1" u="sng" dirty="0">
              <a:solidFill>
                <a:srgbClr val="0070C0"/>
              </a:solidFill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0070C0"/>
                </a:solidFill>
                <a:latin typeface="Bookman Old Style" pitchFamily="18" charset="0"/>
              </a:rPr>
              <a:t>привлечение </a:t>
            </a:r>
            <a:r>
              <a:rPr lang="ru-RU" sz="2800" b="1" i="1" dirty="0">
                <a:solidFill>
                  <a:srgbClr val="0070C0"/>
                </a:solidFill>
                <a:latin typeface="Bookman Old Style" pitchFamily="18" charset="0"/>
              </a:rPr>
              <a:t>к созданию предметно – развивающей среды в </a:t>
            </a:r>
            <a:r>
              <a:rPr lang="ru-RU" sz="2800" b="1" i="1" dirty="0" smtClean="0">
                <a:solidFill>
                  <a:srgbClr val="0070C0"/>
                </a:solidFill>
                <a:latin typeface="Bookman Old Style" pitchFamily="18" charset="0"/>
              </a:rPr>
              <a:t>группе</a:t>
            </a:r>
          </a:p>
          <a:p>
            <a:pPr>
              <a:buFontTx/>
              <a:buChar char="-"/>
            </a:pPr>
            <a:endParaRPr lang="ru-RU" sz="2800" b="1" i="1" dirty="0">
              <a:solidFill>
                <a:srgbClr val="0070C0"/>
              </a:solidFill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800" b="1" i="1" dirty="0">
                <a:solidFill>
                  <a:srgbClr val="0070C0"/>
                </a:solidFill>
                <a:latin typeface="Bookman Old Style" pitchFamily="18" charset="0"/>
              </a:rPr>
              <a:t>оформление наглядной информации в родительском </a:t>
            </a:r>
            <a:r>
              <a:rPr lang="ru-RU" sz="2800" b="1" i="1" dirty="0" smtClean="0">
                <a:solidFill>
                  <a:srgbClr val="0070C0"/>
                </a:solidFill>
                <a:latin typeface="Bookman Old Style" pitchFamily="18" charset="0"/>
              </a:rPr>
              <a:t>уголке</a:t>
            </a:r>
          </a:p>
          <a:p>
            <a:pPr>
              <a:buFontTx/>
              <a:buChar char="-"/>
            </a:pPr>
            <a:endParaRPr lang="ru-RU" sz="2800" b="1" i="1" dirty="0">
              <a:solidFill>
                <a:srgbClr val="0070C0"/>
              </a:solidFill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800" b="1" i="1" dirty="0">
                <a:solidFill>
                  <a:srgbClr val="0070C0"/>
                </a:solidFill>
                <a:latin typeface="Bookman Old Style" pitchFamily="18" charset="0"/>
              </a:rPr>
              <a:t>выставка литературы по </a:t>
            </a:r>
            <a:r>
              <a:rPr lang="ru-RU" sz="2800" b="1" i="1" dirty="0" smtClean="0">
                <a:solidFill>
                  <a:srgbClr val="0070C0"/>
                </a:solidFill>
                <a:latin typeface="Bookman Old Style" pitchFamily="18" charset="0"/>
              </a:rPr>
              <a:t>теме</a:t>
            </a:r>
          </a:p>
          <a:p>
            <a:pPr>
              <a:buFontTx/>
              <a:buChar char="-"/>
            </a:pPr>
            <a:endParaRPr lang="ru-RU" sz="2800" b="1" i="1" dirty="0">
              <a:solidFill>
                <a:srgbClr val="0070C0"/>
              </a:solidFill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0070C0"/>
                </a:solidFill>
                <a:latin typeface="Bookman Old Style" pitchFamily="18" charset="0"/>
              </a:rPr>
              <a:t>проведение </a:t>
            </a:r>
            <a:r>
              <a:rPr lang="ru-RU" sz="2800" b="1" i="1" dirty="0">
                <a:solidFill>
                  <a:srgbClr val="0070C0"/>
                </a:solidFill>
                <a:latin typeface="Bookman Old Style" pitchFamily="18" charset="0"/>
              </a:rPr>
              <a:t>мастер-классов </a:t>
            </a:r>
          </a:p>
        </p:txBody>
      </p:sp>
    </p:spTree>
    <p:extLst>
      <p:ext uri="{BB962C8B-B14F-4D97-AF65-F5344CB8AC3E}">
        <p14:creationId xmlns:p14="http://schemas.microsoft.com/office/powerpoint/2010/main" val="247127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2" b="6953"/>
          <a:stretch/>
        </p:blipFill>
        <p:spPr>
          <a:xfrm>
            <a:off x="-173959" y="-31368"/>
            <a:ext cx="9631351" cy="6918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87017"/>
            <a:ext cx="87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Проект: «Безопасность на дорогах»</a:t>
            </a: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Melodiya_-_Fon_tanca_na_svadbu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6879" y="792554"/>
            <a:ext cx="87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Проект: « Здравствуй, Солнце!»</a:t>
            </a: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484" y="1377329"/>
            <a:ext cx="87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Проект: «Будьте здоровы!»</a:t>
            </a: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879" y="1982866"/>
            <a:ext cx="87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Проект: «Быстрые ракеты»</a:t>
            </a: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83799" y="2588403"/>
            <a:ext cx="9463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Проект: «За веру, Кубань и Отечество!»</a:t>
            </a: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617" y="3427794"/>
            <a:ext cx="87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Проект: «Летнее путешествие»</a:t>
            </a: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768" y="4033331"/>
            <a:ext cx="87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Проект: «Масленица»</a:t>
            </a: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94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window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568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641882"/>
              </p:ext>
            </p:extLst>
          </p:nvPr>
        </p:nvGraphicFramePr>
        <p:xfrm>
          <a:off x="971600" y="1340768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50879" y="476672"/>
            <a:ext cx="5295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Результативность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3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14:prism isContent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5" y="188640"/>
            <a:ext cx="8424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Советы воспитателю по работе над </a:t>
            </a: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проектом: </a:t>
            </a:r>
            <a:endParaRPr lang="ru-RU" sz="2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50305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1. Глубоко изучить тематику проекта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884" y="101999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2. При составлении плана работы с </a:t>
            </a:r>
            <a:r>
              <a:rPr lang="ru-RU" b="1" dirty="0">
                <a:latin typeface="Bookman Old Style" panose="02050604050505020204" pitchFamily="18" charset="0"/>
              </a:rPr>
              <a:t>д</a:t>
            </a:r>
            <a:r>
              <a:rPr lang="ru-RU" b="1" dirty="0" smtClean="0">
                <a:latin typeface="Bookman Old Style" panose="02050604050505020204" pitchFamily="18" charset="0"/>
              </a:rPr>
              <a:t>етьми  над проектом поддерживать детскую инициативу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887" y="1635190"/>
            <a:ext cx="9143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3. Заинтересовать каждого ребенка тематикой проекта, поддерживать его любознательность и интерес к проблеме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552" y="2318605"/>
            <a:ext cx="8725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4. Создать игровую мотивацию опираясь на интересы детей, их эмоциональный отклик 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887" y="2976855"/>
            <a:ext cx="9173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5. Вводить детей в проблемную ситуацию, доступную для их понимания, с опорой на личный детский опыт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847" y="3623186"/>
            <a:ext cx="9173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6. Тактично рассматривать все предложенные детьми варианты решения проблемы – </a:t>
            </a:r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ребенок должен иметь право на ошибку и не бояться высказаться</a:t>
            </a:r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4548741"/>
            <a:ext cx="9115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7. Соблюдать принцип последовательности и регулярности в работе над проектом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3746" y="5195072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8. В ходе работы над проектом создавать атмосферу сотворчества с ребенком, использовать индивидуальный подход 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7728" y="5841757"/>
            <a:ext cx="8916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9. Творчески подходить к реализации проекта, ориентировать детей на использование накопленных знаний, наблюдений, впечатлений</a:t>
            </a:r>
            <a:endParaRPr lang="ru-RU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1000">
        <p14:ripple/>
      </p:transition>
    </mc:Choice>
    <mc:Fallback xmlns="">
      <p:transition spd="slow" advClick="0" advTm="2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25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86"/>
          <a:stretch/>
        </p:blipFill>
        <p:spPr bwMode="auto">
          <a:xfrm flipH="1">
            <a:off x="0" y="-6350"/>
            <a:ext cx="9143996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849474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ln w="28575">
                  <a:solidFill>
                    <a:srgbClr val="AF2795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Умение пользоваться методом проектов — показатель высокой квалификации педагога, его прогрессивной методики обучения и развития </a:t>
            </a:r>
            <a:r>
              <a:rPr lang="ru-RU" sz="4400" b="1" i="1" dirty="0" smtClean="0">
                <a:ln w="28575">
                  <a:solidFill>
                    <a:srgbClr val="AF2795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детей </a:t>
            </a:r>
            <a:endParaRPr lang="ru-RU" sz="4400" i="1" dirty="0">
              <a:ln w="28575">
                <a:solidFill>
                  <a:srgbClr val="AF2795"/>
                </a:solidFill>
              </a:ln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53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prism isContent="1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55" y="0"/>
            <a:ext cx="9143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5724" y="1412776"/>
            <a:ext cx="8763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8100" cmpd="sng">
                  <a:solidFill>
                    <a:srgbClr val="AF279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  <a:t>Спасибо за внимание!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671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85" y="-11864"/>
            <a:ext cx="9204545" cy="68698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44303"/>
            <a:ext cx="50405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ctr">
              <a:defRPr/>
            </a:pPr>
            <a:r>
              <a:rPr lang="ru-RU" sz="2800" b="1" i="1" dirty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«Любая реформа образования должна опираться на личность человека. Если мы  будем следовать этому правилу, ребенок, вместо того, чтобы обременять нас, проявит себя как самое великое и утешительное чудо природы</a:t>
            </a:r>
            <a:r>
              <a:rPr lang="ru-RU" sz="2800" b="1" i="1" dirty="0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».</a:t>
            </a:r>
          </a:p>
          <a:p>
            <a:pPr marL="82296" algn="ctr">
              <a:defRPr/>
            </a:pPr>
            <a:endParaRPr lang="ru-RU" sz="2800" b="1" i="1" dirty="0">
              <a:solidFill>
                <a:srgbClr val="0070C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marL="365760" indent="-283464">
              <a:defRPr/>
            </a:pPr>
            <a:r>
              <a:rPr lang="ru-RU" sz="2800" b="1" i="1" dirty="0" err="1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М.Монтессори</a:t>
            </a:r>
            <a:endParaRPr lang="ru-RU" sz="2800" b="1" i="1" dirty="0">
              <a:solidFill>
                <a:srgbClr val="0070C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ligauspexa.ru/wp-content/uploads/2013/01/%D0%B7%D0%B0%D0%B3%D1%80%D1%83%D0%B6%D0%B5%D0%BD%D0%BD%D0%BE%D0%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9067"/>
            <a:ext cx="4041800" cy="3043056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42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03"/>
          <a:stretch/>
        </p:blipFill>
        <p:spPr bwMode="auto">
          <a:xfrm flipH="1" flipV="1">
            <a:off x="-443346" y="-17868"/>
            <a:ext cx="96154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85066" y="116632"/>
            <a:ext cx="5979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понятия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697" y="908720"/>
            <a:ext cx="26260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Проект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05552" y="1096984"/>
            <a:ext cx="6086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– это специально </a:t>
            </a:r>
            <a:r>
              <a:rPr lang="ru-RU" sz="2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организованный </a:t>
            </a:r>
            <a:r>
              <a:rPr lang="ru-RU" sz="24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взрослым и выполняемый детьми комплекс действий, завершающийся созданием творческих работ.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08520" y="3035976"/>
            <a:ext cx="3441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Метод проектов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33474" y="3035976"/>
            <a:ext cx="570302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2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– система обучения, при которой дети приобретают знания в процессе планирования и выполнения постоянно усложняющихся практических заданий – проектов.</a:t>
            </a:r>
            <a:endParaRPr lang="ru-RU" sz="2200" b="1" i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1230" y="5301208"/>
            <a:ext cx="81327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>
                <a:latin typeface="Bookman Old Style" panose="02050604050505020204" pitchFamily="18" charset="0"/>
              </a:rPr>
              <a:t>Метод проектов всегда предполагает решение воспитанниками какой-то  проблемы.</a:t>
            </a:r>
          </a:p>
        </p:txBody>
      </p:sp>
    </p:spTree>
    <p:extLst>
      <p:ext uri="{BB962C8B-B14F-4D97-AF65-F5344CB8AC3E}">
        <p14:creationId xmlns:p14="http://schemas.microsoft.com/office/powerpoint/2010/main" val="2598857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5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3" b="1404"/>
          <a:stretch/>
        </p:blipFill>
        <p:spPr bwMode="auto">
          <a:xfrm flipH="1" flipV="1">
            <a:off x="-2" y="0"/>
            <a:ext cx="9252517" cy="690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6064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accent6"/>
                  </a:solidFill>
                </a:ln>
                <a:solidFill>
                  <a:srgbClr val="C00000"/>
                </a:solidFill>
                <a:latin typeface="Bookman Old Style" panose="02050604050505020204" pitchFamily="18" charset="0"/>
                <a:cs typeface="Aharoni" pitchFamily="2" charset="-79"/>
              </a:rPr>
              <a:t>ТИПЫ ПРОЕКТОВ  В  ДОУ</a:t>
            </a:r>
            <a:endParaRPr lang="ru-RU" sz="3600" b="1" dirty="0"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2961" y="1233612"/>
            <a:ext cx="7802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AF2795"/>
                </a:solidFill>
                <a:latin typeface="Bookman Old Style" panose="02050604050505020204" pitchFamily="18" charset="0"/>
                <a:cs typeface="Times New Roman" pitchFamily="18" charset="0"/>
              </a:rPr>
              <a:t>1. ИССЛЕДОВАТЕЛЬСКО-ТВОРЧЕСКИЙ</a:t>
            </a:r>
            <a:endParaRPr lang="ru-RU" sz="2800" b="1" dirty="0">
              <a:solidFill>
                <a:srgbClr val="AF2795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645247"/>
            <a:ext cx="3968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AF2795"/>
                </a:solidFill>
                <a:latin typeface="Times New Roman" pitchFamily="18" charset="0"/>
                <a:cs typeface="Times New Roman" pitchFamily="18" charset="0"/>
              </a:rPr>
              <a:t>2. РОЛЕВО-ИГРОВОЙ</a:t>
            </a:r>
            <a:endParaRPr lang="ru-RU" sz="2800" b="1" dirty="0">
              <a:solidFill>
                <a:srgbClr val="AF279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8126" y="3933056"/>
            <a:ext cx="78859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AF2795"/>
                </a:solidFill>
                <a:latin typeface="Times New Roman" pitchFamily="18" charset="0"/>
                <a:cs typeface="Times New Roman" pitchFamily="18" charset="0"/>
              </a:rPr>
              <a:t>3. ИНФОРМАЦИОННО-ПРАКТИЧЕСКО</a:t>
            </a:r>
          </a:p>
          <a:p>
            <a:r>
              <a:rPr lang="ru-RU" sz="2800" b="1" dirty="0" smtClean="0">
                <a:solidFill>
                  <a:srgbClr val="AF2795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solidFill>
                  <a:srgbClr val="AF2795"/>
                </a:solidFill>
                <a:latin typeface="Times New Roman" pitchFamily="18" charset="0"/>
                <a:cs typeface="Times New Roman" pitchFamily="18" charset="0"/>
              </a:rPr>
              <a:t>ОРИЕНТИРОВАННЫЙ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6560" y="5517232"/>
            <a:ext cx="3694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AF2795"/>
                </a:solidFill>
                <a:latin typeface="Times New Roman" pitchFamily="18" charset="0"/>
                <a:cs typeface="Times New Roman" pitchFamily="18" charset="0"/>
              </a:rPr>
              <a:t>4. ТВОРЧЕСКИЙ</a:t>
            </a:r>
            <a:endParaRPr lang="ru-RU" sz="2800" b="1" dirty="0">
              <a:solidFill>
                <a:srgbClr val="AF279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20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2587" y="335845"/>
            <a:ext cx="856895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Цель опыта: </a:t>
            </a:r>
            <a:r>
              <a:rPr lang="ru-RU" sz="22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формирование социальной и личностной мотивации детей </a:t>
            </a:r>
            <a:r>
              <a:rPr lang="ru-RU" sz="22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дошкольного </a:t>
            </a:r>
            <a:r>
              <a:rPr lang="ru-RU" sz="22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возраста и их родителей на сохранение и укрепление своего здоровья и воспитания социально – значимых личностных качеств.</a:t>
            </a:r>
          </a:p>
          <a:p>
            <a:endParaRPr lang="ru-RU" sz="1600" b="1" i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  <a:p>
            <a:r>
              <a:rPr lang="ru-RU" sz="2200" b="1" i="1" dirty="0">
                <a:solidFill>
                  <a:srgbClr val="00B050"/>
                </a:solidFill>
                <a:latin typeface="Bookman Old Style" panose="02050604050505020204" pitchFamily="18" charset="0"/>
              </a:rPr>
              <a:t>Задачи </a:t>
            </a:r>
            <a:r>
              <a:rPr lang="ru-RU" sz="2200" b="1" i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опыта</a:t>
            </a:r>
            <a:r>
              <a:rPr lang="ru-RU" sz="2200" b="1" i="1" dirty="0">
                <a:solidFill>
                  <a:srgbClr val="00B050"/>
                </a:solidFill>
                <a:latin typeface="Bookman Old Style" panose="02050604050505020204" pitchFamily="18" charset="0"/>
              </a:rPr>
              <a:t>:</a:t>
            </a:r>
          </a:p>
          <a:p>
            <a:r>
              <a:rPr lang="ru-RU" sz="22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- пропаганда </a:t>
            </a:r>
            <a:r>
              <a:rPr lang="ru-RU" sz="22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здорового образа жизни;</a:t>
            </a:r>
          </a:p>
          <a:p>
            <a:r>
              <a:rPr lang="ru-RU" sz="22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- создание </a:t>
            </a:r>
            <a:r>
              <a:rPr lang="ru-RU" sz="22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комфортных условий для занятии </a:t>
            </a:r>
            <a:r>
              <a:rPr lang="ru-RU" sz="22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физической </a:t>
            </a:r>
            <a:r>
              <a:rPr lang="ru-RU" sz="22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культурой дома и в ДОУ</a:t>
            </a:r>
          </a:p>
          <a:p>
            <a:r>
              <a:rPr lang="ru-RU" sz="22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- поддержать </a:t>
            </a:r>
            <a:r>
              <a:rPr lang="ru-RU" sz="22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интерес у детей к </a:t>
            </a:r>
            <a:r>
              <a:rPr lang="ru-RU" sz="2200" b="1" i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физкультурно</a:t>
            </a:r>
            <a:r>
              <a:rPr lang="ru-RU" sz="22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 – оздоровительным занятиям</a:t>
            </a:r>
          </a:p>
          <a:p>
            <a:r>
              <a:rPr lang="ru-RU" sz="22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- подготовить </a:t>
            </a:r>
            <a:r>
              <a:rPr lang="ru-RU" sz="22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дошкольников к осуществлению проектной деятельности;</a:t>
            </a:r>
          </a:p>
          <a:p>
            <a:r>
              <a:rPr lang="ru-RU" sz="22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- создать </a:t>
            </a:r>
            <a:r>
              <a:rPr lang="ru-RU" sz="22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условия для развития коммуникативных навыков и рефлексии </a:t>
            </a:r>
            <a:r>
              <a:rPr lang="ru-RU" sz="22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дошкольников;</a:t>
            </a:r>
          </a:p>
          <a:p>
            <a:r>
              <a:rPr lang="ru-RU" sz="22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- способствовать практическому применению имеющихся у детей знаний и умений.</a:t>
            </a:r>
            <a:endParaRPr lang="ru-RU" sz="2200" b="1" i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69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47864" y="332656"/>
            <a:ext cx="2781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Новизна</a:t>
            </a:r>
            <a:endParaRPr lang="ru-RU" sz="5400" b="1" cap="none" spc="5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7750" y="1520785"/>
            <a:ext cx="736176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latin typeface="Bookman Old Style" panose="02050604050505020204" pitchFamily="18" charset="0"/>
              </a:rPr>
              <a:t>предоставление детям возможности самостоятельного приобретения знаний при решении практических задач или проблем, требующих интеграции знаний из различных предметных областей. Как следствие, проектная деятельность дает возможность воспитывать “деятеля”, а не “исполнителя”, развивать волевые качества личности, навыки партнерского </a:t>
            </a:r>
            <a:r>
              <a:rPr lang="ru-RU" sz="2200" b="1" i="1" dirty="0" smtClean="0">
                <a:latin typeface="Bookman Old Style" panose="02050604050505020204" pitchFamily="18" charset="0"/>
              </a:rPr>
              <a:t>взаимодействия, что соответствует требованиям ФГОС ДО</a:t>
            </a:r>
            <a:endParaRPr lang="ru-RU" sz="2200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92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76"/>
          <a:stretch/>
        </p:blipFill>
        <p:spPr bwMode="auto">
          <a:xfrm flipH="1">
            <a:off x="0" y="-6350"/>
            <a:ext cx="914399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5014" y="476672"/>
            <a:ext cx="4487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2857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</a:t>
            </a:r>
            <a:endParaRPr lang="ru-RU" sz="5400" b="1" cap="none" spc="50" dirty="0">
              <a:ln w="28575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553" y="1400002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Bookman Old Style" panose="02050604050505020204" pitchFamily="18" charset="0"/>
              </a:rPr>
              <a:t>1</a:t>
            </a:r>
            <a:r>
              <a:rPr lang="ru-RU" sz="2000" b="1" i="1" dirty="0">
                <a:latin typeface="Bookman Old Style" panose="02050604050505020204" pitchFamily="18" charset="0"/>
              </a:rPr>
              <a:t>. </a:t>
            </a:r>
            <a:r>
              <a:rPr lang="ru-RU" sz="2000" b="1" i="1" dirty="0" smtClean="0">
                <a:latin typeface="Bookman Old Style" panose="02050604050505020204" pitchFamily="18" charset="0"/>
              </a:rPr>
              <a:t>Возможность </a:t>
            </a:r>
            <a:r>
              <a:rPr lang="ru-RU" sz="2000" b="1" i="1" dirty="0">
                <a:latin typeface="Bookman Old Style" panose="02050604050505020204" pitchFamily="18" charset="0"/>
              </a:rPr>
              <a:t>использовать в сочетании с другими программами обучения и воспитания детей в детском саду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87588" y="2554574"/>
            <a:ext cx="79639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Bookman Old Style" panose="02050604050505020204" pitchFamily="18" charset="0"/>
              </a:rPr>
              <a:t>2. </a:t>
            </a:r>
            <a:r>
              <a:rPr lang="ru-RU" sz="2000" b="1" i="1" dirty="0" smtClean="0">
                <a:latin typeface="Bookman Old Style" panose="02050604050505020204" pitchFamily="18" charset="0"/>
              </a:rPr>
              <a:t>Один </a:t>
            </a:r>
            <a:r>
              <a:rPr lang="ru-RU" sz="2000" b="1" i="1" dirty="0">
                <a:latin typeface="Bookman Old Style" panose="02050604050505020204" pitchFamily="18" charset="0"/>
              </a:rPr>
              <a:t>из методов интегрированного обучения дошкольников, </a:t>
            </a:r>
            <a:r>
              <a:rPr lang="ru-RU" sz="2000" b="1" i="1" dirty="0" smtClean="0">
                <a:latin typeface="Bookman Old Style" panose="02050604050505020204" pitchFamily="18" charset="0"/>
              </a:rPr>
              <a:t>который основывается </a:t>
            </a:r>
            <a:r>
              <a:rPr lang="ru-RU" sz="2000" b="1" i="1" dirty="0">
                <a:latin typeface="Bookman Old Style" panose="02050604050505020204" pitchFamily="18" charset="0"/>
              </a:rPr>
              <a:t>на интересах детей.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5100" y="3861048"/>
            <a:ext cx="79182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Bookman Old Style" panose="02050604050505020204" pitchFamily="18" charset="0"/>
              </a:rPr>
              <a:t>3. Метод проекта можно рассматривать как особый механизм взаимодействия семьи и ДОУ.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7183" y="4911551"/>
            <a:ext cx="79182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Bookman Old Style" panose="02050604050505020204" pitchFamily="18" charset="0"/>
              </a:rPr>
              <a:t>4. </a:t>
            </a:r>
            <a:r>
              <a:rPr lang="ru-RU" sz="2000" b="1" i="1" dirty="0" smtClean="0">
                <a:latin typeface="Bookman Old Style" panose="02050604050505020204" pitchFamily="18" charset="0"/>
              </a:rPr>
              <a:t>Использование метода проектов в работе с дошкольниками способствует </a:t>
            </a:r>
            <a:r>
              <a:rPr lang="ru-RU" sz="2000" b="1" i="1" dirty="0">
                <a:latin typeface="Bookman Old Style" panose="02050604050505020204" pitchFamily="18" charset="0"/>
              </a:rPr>
              <a:t>повышению самооценки ребенка. </a:t>
            </a:r>
          </a:p>
        </p:txBody>
      </p:sp>
    </p:spTree>
    <p:extLst>
      <p:ext uri="{BB962C8B-B14F-4D97-AF65-F5344CB8AC3E}">
        <p14:creationId xmlns:p14="http://schemas.microsoft.com/office/powerpoint/2010/main" val="294404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0" y="-1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788" y="188640"/>
            <a:ext cx="84969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28575">
                  <a:solidFill>
                    <a:srgbClr val="FFFF00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Преимущества проектного метода:</a:t>
            </a:r>
            <a:endParaRPr lang="ru-RU" sz="4000" dirty="0">
              <a:ln w="28575">
                <a:solidFill>
                  <a:srgbClr val="FFFF00"/>
                </a:solidFill>
              </a:ln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является одним из методов развивающего обучения, т.к. в его основе лежит развитие познавательных навыков детей, умение самостоятельно конструировать свои знания, ориентироваться в информационном </a:t>
            </a:r>
            <a:r>
              <a:rPr lang="ru-RU" sz="2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пространстве;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повышает </a:t>
            </a:r>
            <a:r>
              <a:rPr lang="ru-RU" sz="24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качество образовательного </a:t>
            </a:r>
            <a:r>
              <a:rPr lang="ru-RU" sz="2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процесса;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служит </a:t>
            </a:r>
            <a:r>
              <a:rPr lang="ru-RU" sz="24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развитию критического и творческого </a:t>
            </a:r>
            <a:r>
              <a:rPr lang="ru-RU" sz="2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мышления.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способствует </a:t>
            </a:r>
            <a:r>
              <a:rPr lang="ru-RU" sz="2400" b="1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повышению компетентности педагогов.</a:t>
            </a:r>
          </a:p>
        </p:txBody>
      </p:sp>
    </p:spTree>
    <p:extLst>
      <p:ext uri="{BB962C8B-B14F-4D97-AF65-F5344CB8AC3E}">
        <p14:creationId xmlns:p14="http://schemas.microsoft.com/office/powerpoint/2010/main" val="242035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303" y="-459432"/>
            <a:ext cx="9144000" cy="732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188640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0070C0"/>
                </a:solidFill>
                <a:latin typeface="Bookman Old Style" panose="02050604050505020204" pitchFamily="18" charset="0"/>
              </a:rPr>
              <a:t>Планирование работы по подготовке проекта</a:t>
            </a:r>
            <a:endParaRPr lang="ru-RU" sz="4000" dirty="0">
              <a:ln>
                <a:solidFill>
                  <a:srgbClr val="FFFF00"/>
                </a:solidFill>
              </a:ln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62880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I этап – </a:t>
            </a: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организационно-подготовительный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968171"/>
            <a:ext cx="58128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II этап - </a:t>
            </a: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рефлексивно-</a:t>
            </a:r>
          </a:p>
          <a:p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диагностический</a:t>
            </a:r>
            <a:endParaRPr lang="ru-RU" sz="36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6873" y="4437112"/>
            <a:ext cx="61350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II</a:t>
            </a:r>
            <a:r>
              <a:rPr lang="en-US" sz="3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I</a:t>
            </a: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36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этап - практический</a:t>
            </a:r>
            <a:endParaRPr lang="ru-RU" sz="36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5374385"/>
            <a:ext cx="68515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IV этап - заключительный</a:t>
            </a:r>
            <a:endParaRPr lang="ru-RU" sz="36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93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626</Words>
  <Application>Microsoft Office PowerPoint</Application>
  <PresentationFormat>Экран (4:3)</PresentationFormat>
  <Paragraphs>74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Андрей</cp:lastModifiedBy>
  <cp:revision>46</cp:revision>
  <dcterms:created xsi:type="dcterms:W3CDTF">2016-12-10T08:00:36Z</dcterms:created>
  <dcterms:modified xsi:type="dcterms:W3CDTF">2017-09-20T04:20:42Z</dcterms:modified>
</cp:coreProperties>
</file>