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4" r:id="rId4"/>
    <p:sldId id="275" r:id="rId5"/>
    <p:sldId id="272" r:id="rId6"/>
    <p:sldId id="273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0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3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3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1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6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Соблюдение прав ребенка в семье и ДОУ</a:t>
            </a: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828799"/>
            <a:ext cx="6172200" cy="45243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4433336"/>
            <a:ext cx="31273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: Чернова Ирина Владимировна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0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u="sng" smtClean="0"/>
              <a:t>Формы жестокого обращения с детьми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</a:t>
            </a:r>
            <a:r>
              <a:rPr lang="ru-RU" altLang="ru-RU" sz="2400" u="sng" smtClean="0"/>
              <a:t>Нарушение прав ребенка связано с низким уровнем правовой и психолого-педагогической культуры их родителей.</a:t>
            </a:r>
            <a:r>
              <a:rPr lang="ru-RU" altLang="ru-RU" sz="24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smtClean="0"/>
              <a:t>• </a:t>
            </a:r>
            <a:r>
              <a:rPr lang="ru-RU" altLang="ru-RU" sz="2400" b="1" u="sng" smtClean="0"/>
              <a:t>физическое насилие</a:t>
            </a:r>
            <a:r>
              <a:rPr lang="ru-RU" altLang="ru-RU" sz="2400" smtClean="0"/>
              <a:t> (преднамеренное нанесение физических повреждений ребенку); </a:t>
            </a:r>
            <a:br>
              <a:rPr lang="ru-RU" altLang="ru-RU" sz="2400" smtClean="0"/>
            </a:br>
            <a:r>
              <a:rPr lang="ru-RU" altLang="ru-RU" sz="2400" smtClean="0"/>
              <a:t>• </a:t>
            </a:r>
            <a:r>
              <a:rPr lang="ru-RU" altLang="ru-RU" sz="2400" b="1" u="sng" smtClean="0"/>
              <a:t>сексуальное насилие</a:t>
            </a:r>
            <a:r>
              <a:rPr lang="ru-RU" altLang="ru-RU" sz="2400" smtClean="0"/>
              <a:t> (вовлечение ребенка с его согласия или без такого в сексуальные действия со взрослыми); </a:t>
            </a:r>
            <a:br>
              <a:rPr lang="ru-RU" altLang="ru-RU" sz="2400" smtClean="0"/>
            </a:br>
            <a:r>
              <a:rPr lang="ru-RU" altLang="ru-RU" sz="2400" u="sng" smtClean="0"/>
              <a:t>• </a:t>
            </a:r>
            <a:r>
              <a:rPr lang="ru-RU" altLang="ru-RU" sz="2400" b="1" u="sng" smtClean="0"/>
              <a:t>психическое насилие</a:t>
            </a:r>
            <a:r>
              <a:rPr lang="ru-RU" altLang="ru-RU" sz="2400" smtClean="0"/>
              <a:t> (периодическое, длительное или постоянное психическое воздействие на ребенка, тормозящее развитие личности и приводящее к формированию патологических черт характера). </a:t>
            </a:r>
            <a:br>
              <a:rPr lang="ru-RU" altLang="ru-RU" sz="2400" smtClean="0"/>
            </a:br>
            <a:r>
              <a:rPr lang="ru-RU" altLang="ru-RU" sz="2400" smtClean="0"/>
              <a:t>• </a:t>
            </a:r>
            <a:r>
              <a:rPr lang="ru-RU" altLang="ru-RU" sz="2400" b="1" u="sng" smtClean="0"/>
              <a:t>пренебрежение нуждами ребенка</a:t>
            </a:r>
            <a:r>
              <a:rPr lang="ru-RU" altLang="ru-RU" sz="2400" smtClean="0"/>
              <a:t> (заброшенные дети, отсутствие элементарной заботы о ребенке, в результате которого нарушается его эмоциональное состояние и появляется угроза его здоровью и развитию). </a:t>
            </a:r>
            <a:br>
              <a:rPr lang="ru-RU" altLang="ru-RU" sz="2400" smtClean="0"/>
            </a:br>
            <a:endParaRPr lang="ru-RU" altLang="ru-RU" sz="2400" smtClean="0"/>
          </a:p>
        </p:txBody>
      </p:sp>
    </p:spTree>
    <p:extLst>
      <p:ext uri="{BB962C8B-B14F-4D97-AF65-F5344CB8AC3E}">
        <p14:creationId xmlns:p14="http://schemas.microsoft.com/office/powerpoint/2010/main" val="24916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fc372946c0b98fb8d7f87d4c38ea83a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810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renkligozlubebeklerd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9575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96574_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9" y="3071691"/>
            <a:ext cx="4038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Нарушение прав в сказках: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1. Какие права главных героев  были нарушены в сказках </a:t>
            </a:r>
            <a:r>
              <a:rPr lang="ru-RU" altLang="ru-RU" sz="1800" i="1" smtClean="0"/>
              <a:t>«Три поросенка» и  зайки из сказки «Заюшкина избушка»?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i="1" smtClean="0"/>
              <a:t> </a:t>
            </a:r>
            <a:r>
              <a:rPr lang="ru-RU" altLang="ru-RU" sz="1800" b="1" smtClean="0"/>
              <a:t>(право на неприкосновенность жилища)</a:t>
            </a:r>
            <a:endParaRPr lang="ru-RU" altLang="ru-RU" sz="1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2. Каким правом пользовалась лягушка в сказке В. Гаршина «Лягушка-путешественница»? (</a:t>
            </a:r>
            <a:r>
              <a:rPr lang="ru-RU" altLang="ru-RU" sz="1800" b="1" i="1" smtClean="0"/>
              <a:t>Право на свободу передвижений</a:t>
            </a:r>
            <a:r>
              <a:rPr lang="ru-RU" altLang="ru-RU" sz="1800" smtClean="0"/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3. Какое право нарушила Баба-Яга и гуси-лебеди, украв малолетнего мальчика в сказке «Гуси-лебеди»? (</a:t>
            </a:r>
            <a:r>
              <a:rPr lang="ru-RU" altLang="ru-RU" sz="1800" b="1" i="1" smtClean="0"/>
              <a:t>Право ребенка жить со своими родителями</a:t>
            </a:r>
            <a:r>
              <a:rPr lang="ru-RU" altLang="ru-RU" sz="1800" smtClean="0"/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4. Какое право нарушено?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«- Плаваешь, глупая, ныряешь? Ныряй, ныряй, а я тебя все равно съем!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 - Выходи лучше сама! – сказала Лиса». (Д. Мамин-Сибиряк «Серая шейка»)</a:t>
            </a:r>
            <a:endParaRPr lang="ru-RU" altLang="ru-RU" sz="1800" b="1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( </a:t>
            </a:r>
            <a:r>
              <a:rPr lang="ru-RU" altLang="ru-RU" sz="1800" b="1" i="1" smtClean="0"/>
              <a:t>Больные дети, дети-инвалиды имеют право на полноценную и достойную жизнь в условиях, которые обеспечивают их достоинство, способствуют уверенности в себе и облегчают их активное участие в жизни общества</a:t>
            </a:r>
            <a:r>
              <a:rPr lang="ru-RU" altLang="ru-RU" sz="1800" b="1" smtClean="0"/>
              <a:t>)</a:t>
            </a:r>
            <a:endParaRPr lang="ru-RU" altLang="ru-RU" sz="1800" smtClean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1800" smtClean="0"/>
              <a:t>5. Почему обитатели двора в сказке Г. Х. Андерсена «Гадкий утенок» обижали                          гадкого утенка? Какое право они нарушили? (</a:t>
            </a:r>
            <a:r>
              <a:rPr lang="ru-RU" altLang="ru-RU" sz="1800" b="1" i="1" smtClean="0"/>
              <a:t>Он не похож на других. Нарушено право на индивидуальность</a:t>
            </a:r>
            <a:r>
              <a:rPr lang="ru-RU" altLang="ru-RU" sz="1800" b="1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4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67528"/>
            <a:ext cx="4932856" cy="6933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9900"/>
            <a:ext cx="5510935" cy="66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27144"/>
            <a:ext cx="6969000" cy="7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128" y="2967335"/>
            <a:ext cx="7811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внимание!!!!!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9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/>
              <a:t>Основные международные документы по защите прав детей: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b="1" smtClean="0"/>
              <a:t>1. </a:t>
            </a:r>
            <a:r>
              <a:rPr lang="ru-RU" altLang="ru-RU" b="1" i="1" smtClean="0"/>
              <a:t>"Декларация прав ребенка" — принята ООН в 1959 году. </a:t>
            </a:r>
          </a:p>
          <a:p>
            <a:pPr algn="ctr">
              <a:buFontTx/>
              <a:buNone/>
            </a:pPr>
            <a:r>
              <a:rPr lang="ru-RU" altLang="ru-RU" b="1" i="1" smtClean="0"/>
              <a:t>2. "Конвенция о правах ребенка" — принята ООН в 1989 году.  </a:t>
            </a:r>
          </a:p>
          <a:p>
            <a:pPr algn="ctr">
              <a:buFontTx/>
              <a:buNone/>
            </a:pPr>
            <a:r>
              <a:rPr lang="ru-RU" altLang="ru-RU" b="1" i="1" smtClean="0"/>
              <a:t> 3. "Всемирная декларация об обеспечении выживания, защиты и развития детей" — принята ООН в 1990 году</a:t>
            </a:r>
            <a:r>
              <a:rPr lang="ru-RU" altLang="ru-RU" i="1" smtClean="0"/>
              <a:t>.  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57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«Декларации прав ребенка»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5410200" cy="4906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i="1" smtClean="0"/>
              <a:t>Основные права детей: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имя;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гражданство;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любовь;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понимание;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материальное обеспечение;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социальную защиту;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 возможность получать образование, развиваться физически, нравственно, духовно в условиях свободы и достоинства;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на своевременное получение помощи;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Ш"/>
            </a:pPr>
            <a:r>
              <a:rPr lang="ru-RU" altLang="ru-RU" sz="2000" smtClean="0"/>
              <a:t> быть защищенным от всех форм небрежного отношения, жестокости, эксплуатации. </a:t>
            </a:r>
          </a:p>
          <a:p>
            <a:pPr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7172" name="Picture 4" descr="1209111629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7574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«Конвенция о правах ребенка»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i="1" smtClean="0"/>
              <a:t>В Конвенции впервые ребенок рассматривается не только как объект, требующий социальной защиты, но и как субъект права, которому даны все права человека: </a:t>
            </a:r>
            <a:br>
              <a:rPr lang="ru-RU" altLang="ru-RU" sz="1800" b="1" i="1" smtClean="0"/>
            </a:br>
            <a:endParaRPr lang="ru-RU" altLang="ru-RU" sz="1800" b="1" i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воспитание и уважение к правам человека и основным свободам;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 воспитание и уважение к родителям ребенка и его культурной самобытности, к национальным ценностям страны, в которой ребенок проживает;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altLang="ru-RU" sz="20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подготовка ребенка к сознательной жизни в свободном обществе, в духе понимания, мира, терпимости, равноправия, дружбы между народами. </a:t>
            </a:r>
            <a:br>
              <a:rPr lang="ru-RU" altLang="ru-RU" sz="20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8196" name="Picture 4" descr="flagge-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«Конвенция о правах ребенка»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i="1" smtClean="0"/>
              <a:t>В Конвенции впервые ребенок рассматривается не только как объект, требующий социальной защиты, но и как субъект права, которому даны все права человека: </a:t>
            </a:r>
            <a:br>
              <a:rPr lang="ru-RU" altLang="ru-RU" sz="1800" b="1" i="1" smtClean="0"/>
            </a:br>
            <a:endParaRPr lang="ru-RU" altLang="ru-RU" sz="1800" b="1" i="1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воспитание и уважение к правам человека и основным свободам;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 воспитание и уважение к родителям ребенка и его культурной самобытности, к национальным ценностям страны, в которой ребенок проживает; 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endParaRPr lang="ru-RU" altLang="ru-RU" sz="200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ь"/>
            </a:pPr>
            <a:r>
              <a:rPr lang="ru-RU" altLang="ru-RU" sz="2000" smtClean="0"/>
              <a:t>подготовка ребенка к сознательной жизни в свободном обществе, в духе понимания, мира, терпимости, равноправия, дружбы между народами. </a:t>
            </a:r>
            <a:br>
              <a:rPr lang="ru-RU" altLang="ru-RU" sz="2000" smtClean="0"/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pic>
        <p:nvPicPr>
          <p:cNvPr id="8196" name="Picture 4" descr="flagge-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ava-det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u="sng" smtClean="0"/>
              <a:t>Права, соблюдение и защиту которых могут обеспечить педагоги ДОУ: 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• право на охрану здоровья;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• право на образование;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• право участвовать в играх;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• право на сохранение своей индивидуальности;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• право на защиту от всех форм физического или психического насилия, оскорбления, отсутствие заботы или небрежного и грубого обращения. </a:t>
            </a:r>
          </a:p>
          <a:p>
            <a:pPr>
              <a:lnSpc>
                <a:spcPct val="90000"/>
              </a:lnSpc>
            </a:pPr>
            <a:endParaRPr lang="ru-RU" altLang="ru-RU" dirty="0" smtClean="0"/>
          </a:p>
        </p:txBody>
      </p:sp>
      <p:pic>
        <p:nvPicPr>
          <p:cNvPr id="10244" name="Picture 4" descr="gallery_221_15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194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/>
              <a:t>Нормативно-правовые документы федерального и регионального уровня:</a:t>
            </a:r>
            <a:r>
              <a:rPr lang="ru-RU" altLang="ru-RU" sz="2800"/>
              <a:t> 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• Конституция РФ. </a:t>
            </a:r>
          </a:p>
          <a:p>
            <a:pPr>
              <a:buFontTx/>
              <a:buNone/>
            </a:pPr>
            <a:r>
              <a:rPr lang="ru-RU" altLang="ru-RU" smtClean="0"/>
              <a:t>• Семейный кодекс РФ. </a:t>
            </a:r>
          </a:p>
          <a:p>
            <a:pPr>
              <a:buFontTx/>
              <a:buNone/>
            </a:pPr>
            <a:r>
              <a:rPr lang="ru-RU" altLang="ru-RU" smtClean="0"/>
              <a:t>• Закон "Об основных гарантиях и правах ребенка в РФ". </a:t>
            </a:r>
          </a:p>
          <a:p>
            <a:pPr>
              <a:buFontTx/>
              <a:buNone/>
            </a:pPr>
            <a:r>
              <a:rPr lang="ru-RU" altLang="ru-RU" smtClean="0"/>
              <a:t>• Закон "Об образовании". </a:t>
            </a:r>
          </a:p>
          <a:p>
            <a:endParaRPr lang="ru-RU" altLang="ru-RU" smtClean="0"/>
          </a:p>
        </p:txBody>
      </p:sp>
      <p:pic>
        <p:nvPicPr>
          <p:cNvPr id="11268" name="Picture 4" descr="1266320257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393382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Семейный кодекс РФ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i="1" smtClean="0"/>
              <a:t>Семейный кодекс вступил в силу 1 апреля 1996 года.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000" i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Ст. 54</a:t>
            </a:r>
            <a:r>
              <a:rPr lang="ru-RU" altLang="ru-RU" sz="2000" smtClean="0"/>
              <a:t> гарантирует ребенку право жить и воспитываться в семье, знать своих родителей, право на их заботу и совместное с ними проживание, на воспитание, обеспечение его интересов, всестороннее развитие, уважение его человеческого достоинства.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Ст. 55</a:t>
            </a:r>
            <a:r>
              <a:rPr lang="ru-RU" altLang="ru-RU" sz="2000" smtClean="0"/>
              <a:t> — право ребенка на общение с родителями и другими родственниками.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Ст. 56</a:t>
            </a:r>
            <a:r>
              <a:rPr lang="ru-RU" altLang="ru-RU" sz="2000" smtClean="0"/>
              <a:t> гарантирует защиту прав и законных интересов ребенка родителями или законными представителями, органами опеки и попечительства.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Ст. 63</a:t>
            </a:r>
            <a:r>
              <a:rPr lang="ru-RU" altLang="ru-RU" sz="2000" smtClean="0"/>
              <a:t> — оговариваются права и обязанности родителей по воспитанию и образованию детей (ответственность родителей за воспитание, здоровье, физическое, психическое, духовное и нравственное развитие ребенка). </a:t>
            </a:r>
            <a:r>
              <a:rPr lang="ru-RU" altLang="ru-RU" sz="600" smtClean="0"/>
              <a:t/>
            </a:r>
            <a:br>
              <a:rPr lang="ru-RU" altLang="ru-RU" sz="600" smtClean="0"/>
            </a:br>
            <a:endParaRPr lang="ru-RU" altLang="ru-RU" sz="600" smtClean="0"/>
          </a:p>
        </p:txBody>
      </p:sp>
    </p:spTree>
    <p:extLst>
      <p:ext uri="{BB962C8B-B14F-4D97-AF65-F5344CB8AC3E}">
        <p14:creationId xmlns:p14="http://schemas.microsoft.com/office/powerpoint/2010/main" val="28840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u="sng"/>
              <a:t>ФЗ РФ «Об основных гарантиях прав ребенка в РФ»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Особые категории детей: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• дети-инвалиды; </a:t>
            </a:r>
            <a:br>
              <a:rPr lang="ru-RU" altLang="ru-RU" sz="2400" smtClean="0"/>
            </a:br>
            <a:r>
              <a:rPr lang="ru-RU" altLang="ru-RU" sz="2400" smtClean="0"/>
              <a:t>• дети — жертвы межнациональных конфликтов; </a:t>
            </a:r>
            <a:br>
              <a:rPr lang="ru-RU" altLang="ru-RU" sz="2400" smtClean="0"/>
            </a:br>
            <a:r>
              <a:rPr lang="ru-RU" altLang="ru-RU" sz="2400" smtClean="0"/>
              <a:t>• дети с отклонением в поведении; </a:t>
            </a:r>
            <a:br>
              <a:rPr lang="ru-RU" altLang="ru-RU" sz="2400" smtClean="0"/>
            </a:br>
            <a:r>
              <a:rPr lang="ru-RU" altLang="ru-RU" sz="2400" smtClean="0"/>
              <a:t>• дети с ограниченными возможностями.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13316" name="Picture 4" descr="76762866_large_3241851_5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339151422_oli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</TotalTime>
  <Words>468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Соблюдение прав ребенка в семье и ДОУ</vt:lpstr>
      <vt:lpstr>Основные международные документы по защите прав детей:</vt:lpstr>
      <vt:lpstr>«Декларации прав ребенка»</vt:lpstr>
      <vt:lpstr>«Конвенция о правах ребенка»</vt:lpstr>
      <vt:lpstr>«Конвенция о правах ребенка»</vt:lpstr>
      <vt:lpstr>Права, соблюдение и защиту которых могут обеспечить педагоги ДОУ: </vt:lpstr>
      <vt:lpstr>Нормативно-правовые документы федерального и регионального уровня:  </vt:lpstr>
      <vt:lpstr>Семейный кодекс РФ</vt:lpstr>
      <vt:lpstr>ФЗ РФ «Об основных гарантиях прав ребенка в РФ»</vt:lpstr>
      <vt:lpstr>Формы жестокого обращения с детьми</vt:lpstr>
      <vt:lpstr>Презентация PowerPoint</vt:lpstr>
      <vt:lpstr>Нарушение прав в сказках: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Соблюдение прав ребенка в семье и ДОУ</dc:title>
  <dc:creator>chernov 100rehamO-</dc:creator>
  <cp:lastModifiedBy>chernov 100rehamO-</cp:lastModifiedBy>
  <cp:revision>6</cp:revision>
  <dcterms:created xsi:type="dcterms:W3CDTF">2015-01-22T10:36:51Z</dcterms:created>
  <dcterms:modified xsi:type="dcterms:W3CDTF">2017-08-21T16:04:49Z</dcterms:modified>
</cp:coreProperties>
</file>