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5" r:id="rId14"/>
    <p:sldId id="266" r:id="rId15"/>
    <p:sldId id="268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1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2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13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1048614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15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16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40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41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42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3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22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2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2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27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2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2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5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47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04864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4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52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53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54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55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56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58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048659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048660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61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62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63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64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18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19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0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58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86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66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67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6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6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7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32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63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4863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63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48638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048579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048580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8C3C3A4-C50B-4A7F-9E64-068EDB6BE8C5}" type="datetimeFigureOut">
              <a:rPr lang="uk-UA" smtClean="0"/>
              <a:pPr/>
              <a:t>07.02.2025</a:t>
            </a:fld>
            <a:endParaRPr lang="uk-UA"/>
          </a:p>
        </p:txBody>
      </p:sp>
      <p:sp>
        <p:nvSpPr>
          <p:cNvPr id="1048581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048582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7BF4E1E-E7E2-4C9E-8986-17FC31C631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5917" y="4149080"/>
            <a:ext cx="2268083" cy="2344490"/>
          </a:xfrm>
          <a:prstGeom prst="rect">
            <a:avLst/>
          </a:prstGeom>
        </p:spPr>
      </p:pic>
      <p:sp>
        <p:nvSpPr>
          <p:cNvPr id="1048587" name="Прямокутник 1"/>
          <p:cNvSpPr/>
          <p:nvPr/>
        </p:nvSpPr>
        <p:spPr>
          <a:xfrm>
            <a:off x="611560" y="764704"/>
            <a:ext cx="8073409" cy="32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К </a:t>
            </a: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нему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стремятся все, кто хочет реализовать себя как личность.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Это здорово, когда ты </a:t>
            </a: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его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достиг.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Его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сравнивают с вершиной счастья.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Он</a:t>
            </a:r>
            <a:r>
              <a:rPr lang="ru-RU" sz="2200" i="1" dirty="0">
                <a:latin typeface="Gotham Pro" panose="02000503040000020004" pitchFamily="2" charset="0"/>
                <a:cs typeface="Gotham Pro" panose="02000503040000020004" pitchFamily="2" charset="0"/>
              </a:rPr>
              <a:t> 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стоит рядом со словом «удача», и их часто путают.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В </a:t>
            </a: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него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нужно верить.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Чтобы </a:t>
            </a: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его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достичь, обязательно нужно приложить массу усилий.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Это на пути к </a:t>
            </a:r>
            <a:r>
              <a:rPr lang="ru-RU" sz="2200" b="1" i="1" dirty="0">
                <a:latin typeface="Gotham Pro" panose="02000503040000020004" pitchFamily="2" charset="0"/>
                <a:cs typeface="Gotham Pro" panose="02000503040000020004" pitchFamily="2" charset="0"/>
              </a:rPr>
              <a:t>нему</a:t>
            </a:r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 человеку говорят – «Дорогу осилит идущий».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1331640" y="5136659"/>
            <a:ext cx="4572000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Gotham Pro" panose="02000503040000020004" pitchFamily="2" charset="0"/>
                <a:cs typeface="Gotham Pro" panose="02000503040000020004" pitchFamily="2" charset="0"/>
              </a:rPr>
              <a:t>О каком понятии идет речь?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1"/>
          <p:cNvSpPr>
            <a:spLocks noChangeArrowheads="1"/>
          </p:cNvSpPr>
          <p:nvPr/>
        </p:nvSpPr>
        <p:spPr bwMode="auto">
          <a:xfrm>
            <a:off x="683568" y="1392108"/>
            <a:ext cx="9144000" cy="167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	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«Тот, кто ничего не делает наполовину». 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«Тот, кто счастлив в семейной жизни».</a:t>
            </a:r>
            <a:endParaRPr lang="uk-UA" sz="22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«Интересный другим людям человек».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«Тот, кто многого добился в жизни».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97177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564904"/>
            <a:ext cx="2238375" cy="3409950"/>
          </a:xfrm>
          <a:prstGeom prst="rect">
            <a:avLst/>
          </a:prstGeom>
        </p:spPr>
      </p:pic>
      <p:sp>
        <p:nvSpPr>
          <p:cNvPr id="1048605" name="TextBox 5"/>
          <p:cNvSpPr txBox="1"/>
          <p:nvPr/>
        </p:nvSpPr>
        <p:spPr>
          <a:xfrm>
            <a:off x="683568" y="692696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b="1" dirty="0"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У</a:t>
            </a: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спешный человек - это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Рисунок 209718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8" y="0"/>
            <a:ext cx="8676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Рисунок 209718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0"/>
            <a:ext cx="9144000" cy="6831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Рисунок 209718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9"/>
            <a:ext cx="9144000" cy="66869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3"/>
          <p:cNvPicPr>
            <a:picLocks noChangeAspect="1" noChangeArrowheads="1"/>
          </p:cNvPicPr>
          <p:nvPr/>
        </p:nvPicPr>
        <p:blipFill>
          <a:blip r:embed="rId2"/>
          <a:srcRect l="13051" t="18750" r="36765" b="21679"/>
          <a:stretch>
            <a:fillRect/>
          </a:stretch>
        </p:blipFill>
        <p:spPr bwMode="auto">
          <a:xfrm>
            <a:off x="4786314" y="3500438"/>
            <a:ext cx="3730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79" name="Picture 7" descr="1022_babochki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4114816" cy="41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293096"/>
            <a:ext cx="2247900" cy="2247900"/>
          </a:xfrm>
          <a:prstGeom prst="rect">
            <a:avLst/>
          </a:prstGeom>
        </p:spPr>
      </p:pic>
      <p:sp>
        <p:nvSpPr>
          <p:cNvPr id="1048607" name="Rectangle 1"/>
          <p:cNvSpPr>
            <a:spLocks noChangeArrowheads="1"/>
          </p:cNvSpPr>
          <p:nvPr/>
        </p:nvSpPr>
        <p:spPr bwMode="auto">
          <a:xfrm>
            <a:off x="770412" y="3228944"/>
            <a:ext cx="760317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48608" name="TextBox 4"/>
          <p:cNvSpPr txBox="1"/>
          <p:nvPr/>
        </p:nvSpPr>
        <p:spPr>
          <a:xfrm>
            <a:off x="539552" y="493407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ПАМЯТКА «10 ШАГОВ К УСПЕХУ» 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48609" name="TextBox 8"/>
          <p:cNvSpPr txBox="1"/>
          <p:nvPr/>
        </p:nvSpPr>
        <p:spPr>
          <a:xfrm>
            <a:off x="770412" y="1104822"/>
            <a:ext cx="7603176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Верю в себя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Ставлю перед собой реальные цели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Вдохновляю себя, настраиваюсь на то, что у меня все получится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Искренне радуюсь своим успехам и успехам других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Бескорыстно помогаю другим (для поднятия собственной самооценки)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Не обвиняю в неудачах других людей </a:t>
            </a:r>
            <a:endParaRPr lang="uk-UA" sz="2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Извлекаю из неудачи пользу, ведь неудача – это возможность начать снова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Постоянно учусь, тружусь.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Нахожу новые применения своим талантам и способностям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 Держу слово!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2097186"/>
          <p:cNvPicPr>
            <a:picLocks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2615651" y="694598"/>
            <a:ext cx="3912699" cy="54688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0" descr="C:\Users\Учень\Downloads\BTJ-PQS15TU-XrrcweaPRiGgljc6PChboUG7lZa1tmd60LUpNKcu-61FW-cOm1Gh-YBmP74MnKkahmfbxpkL2pf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790" y="1334055"/>
            <a:ext cx="2850705" cy="2191122"/>
          </a:xfrm>
          <a:prstGeom prst="rect">
            <a:avLst/>
          </a:prstGeom>
          <a:noFill/>
        </p:spPr>
      </p:pic>
      <p:sp>
        <p:nvSpPr>
          <p:cNvPr id="1048589" name="Rectangle 1"/>
          <p:cNvSpPr>
            <a:spLocks noChangeArrowheads="1"/>
          </p:cNvSpPr>
          <p:nvPr/>
        </p:nvSpPr>
        <p:spPr bwMode="auto">
          <a:xfrm>
            <a:off x="2195736" y="442898"/>
            <a:ext cx="7905156" cy="115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600" b="1" dirty="0">
                <a:solidFill>
                  <a:srgbClr val="222222"/>
                </a:solidFill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У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спешный человек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Какой он?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48590" name="AutoShape 6" descr="https://gas-kvas.com/grafic/uploads/posts/2023-10/1696498080_gas-kvas-com-p-kartinki-pushkin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97154" name="Picture 8" descr="C:\Users\Учень\Downloads\e36b3f033da1cdce9ccc7132b8ded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34" y="4500570"/>
            <a:ext cx="310751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5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4075">
            <a:off x="1969249" y="3732887"/>
            <a:ext cx="1789841" cy="2495550"/>
          </a:xfrm>
          <a:prstGeom prst="rect">
            <a:avLst/>
          </a:prstGeom>
        </p:spPr>
      </p:pic>
      <p:pic>
        <p:nvPicPr>
          <p:cNvPr id="2097156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1747">
            <a:off x="3434873" y="3007620"/>
            <a:ext cx="2796245" cy="2739469"/>
          </a:xfrm>
          <a:prstGeom prst="rect">
            <a:avLst/>
          </a:prstGeom>
        </p:spPr>
      </p:pic>
      <p:pic>
        <p:nvPicPr>
          <p:cNvPr id="209715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5390">
            <a:off x="2486217" y="2335984"/>
            <a:ext cx="1424248" cy="1587885"/>
          </a:xfrm>
          <a:prstGeom prst="rect">
            <a:avLst/>
          </a:prstGeom>
        </p:spPr>
      </p:pic>
      <p:pic>
        <p:nvPicPr>
          <p:cNvPr id="2097158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708" y="452589"/>
            <a:ext cx="2343443" cy="4646130"/>
          </a:xfrm>
          <a:prstGeom prst="rect">
            <a:avLst/>
          </a:prstGeom>
        </p:spPr>
      </p:pic>
      <p:pic>
        <p:nvPicPr>
          <p:cNvPr id="209715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52986">
            <a:off x="503999" y="2300762"/>
            <a:ext cx="1840347" cy="2631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Прямокутник 1"/>
          <p:cNvSpPr/>
          <p:nvPr/>
        </p:nvSpPr>
        <p:spPr>
          <a:xfrm>
            <a:off x="731987" y="452631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Gotham Pro" panose="02000503040000020004" pitchFamily="2" charset="0"/>
                <a:cs typeface="Gotham Pro" panose="02000503040000020004" pitchFamily="2" charset="0"/>
              </a:rPr>
              <a:t>Подберите слова – ассоциации </a:t>
            </a:r>
            <a:endParaRPr lang="uk-UA" sz="3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97160" name="Picture 2" descr="C:\Users\User\Desktop\imagesZNI6ED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710" y="1307173"/>
            <a:ext cx="2642272" cy="197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r:embed="rId3"/>
          <a:srcRect l="42463" t="30273" r="36029" b="30664"/>
          <a:stretch>
            <a:fillRect/>
          </a:stretch>
        </p:blipFill>
        <p:spPr bwMode="auto">
          <a:xfrm>
            <a:off x="827584" y="1153940"/>
            <a:ext cx="2426248" cy="248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r:embed="rId4"/>
          <a:srcRect l="42279" t="30469" r="35110" b="29492"/>
          <a:stretch>
            <a:fillRect/>
          </a:stretch>
        </p:blipFill>
        <p:spPr bwMode="auto">
          <a:xfrm>
            <a:off x="755576" y="3672865"/>
            <a:ext cx="2732503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3" name="Picture 4" descr="C:\Users\Учень\Downloads\kKeD_WaSm4v7kN99_Gvyg9YwqmU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61582" y="3770824"/>
            <a:ext cx="2567754" cy="256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92" name="TextBox 7"/>
          <p:cNvSpPr txBox="1"/>
          <p:nvPr/>
        </p:nvSpPr>
        <p:spPr>
          <a:xfrm>
            <a:off x="3265687" y="3126045"/>
            <a:ext cx="2952534" cy="6059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latin typeface="Gotham Pro" panose="02000503040000020004" pitchFamily="2" charset="0"/>
                <a:cs typeface="Gotham Pro" panose="02000503040000020004" pitchFamily="2" charset="0"/>
              </a:rPr>
              <a:t>УСПЕШНЫЙ</a:t>
            </a:r>
            <a:endParaRPr 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1697">
            <a:off x="2948840" y="683398"/>
            <a:ext cx="4125281" cy="3106094"/>
          </a:xfrm>
          <a:prstGeom prst="rect">
            <a:avLst/>
          </a:prstGeom>
        </p:spPr>
      </p:pic>
      <p:sp>
        <p:nvSpPr>
          <p:cNvPr id="1048593" name="Прямокутник 1"/>
          <p:cNvSpPr/>
          <p:nvPr/>
        </p:nvSpPr>
        <p:spPr>
          <a:xfrm>
            <a:off x="3586276" y="1516297"/>
            <a:ext cx="3384376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Gotham Pro" panose="02000503040000020004" pitchFamily="2" charset="0"/>
                <a:cs typeface="Gotham Pro" panose="02000503040000020004" pitchFamily="2" charset="0"/>
              </a:rPr>
              <a:t>«Успех – это  удача в достижении чего–</a:t>
            </a:r>
            <a:r>
              <a:rPr lang="ru-RU" b="1" i="1" dirty="0" err="1">
                <a:latin typeface="Gotham Pro" panose="02000503040000020004" pitchFamily="2" charset="0"/>
                <a:cs typeface="Gotham Pro" panose="02000503040000020004" pitchFamily="2" charset="0"/>
              </a:rPr>
              <a:t>нибудь</a:t>
            </a:r>
            <a:r>
              <a:rPr lang="ru-RU" b="1" i="1" dirty="0">
                <a:latin typeface="Gotham Pro" panose="02000503040000020004" pitchFamily="2" charset="0"/>
                <a:cs typeface="Gotham Pro" panose="02000503040000020004" pitchFamily="2" charset="0"/>
              </a:rPr>
              <a:t>» </a:t>
            </a:r>
          </a:p>
          <a:p>
            <a:endParaRPr lang="ru-RU" i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97165" name="Picture 2" descr="C:\Users\Учень\Downloads\100558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0875">
            <a:off x="5765345" y="3420739"/>
            <a:ext cx="1674638" cy="2312124"/>
          </a:xfrm>
          <a:prstGeom prst="rect">
            <a:avLst/>
          </a:prstGeom>
          <a:noFill/>
        </p:spPr>
      </p:pic>
      <p:pic>
        <p:nvPicPr>
          <p:cNvPr id="2097166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69" y="1737421"/>
            <a:ext cx="2592289" cy="3383157"/>
          </a:xfrm>
          <a:prstGeom prst="rect">
            <a:avLst/>
          </a:prstGeom>
        </p:spPr>
      </p:pic>
      <p:sp>
        <p:nvSpPr>
          <p:cNvPr id="1048594" name="TextBox 10"/>
          <p:cNvSpPr txBox="1"/>
          <p:nvPr/>
        </p:nvSpPr>
        <p:spPr>
          <a:xfrm>
            <a:off x="607958" y="5013366"/>
            <a:ext cx="3359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Сергей Иванович Ожегов —доктор филологических наук, профессор</a:t>
            </a:r>
            <a:endParaRPr lang="ru-RU" sz="12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708920"/>
            <a:ext cx="4363988" cy="4363988"/>
          </a:xfrm>
          <a:prstGeom prst="rect">
            <a:avLst/>
          </a:prstGeom>
        </p:spPr>
      </p:pic>
      <p:sp>
        <p:nvSpPr>
          <p:cNvPr id="1048595" name="Rectangle 1"/>
          <p:cNvSpPr>
            <a:spLocks noChangeArrowheads="1"/>
          </p:cNvSpPr>
          <p:nvPr/>
        </p:nvSpPr>
        <p:spPr bwMode="auto">
          <a:xfrm>
            <a:off x="395536" y="2018832"/>
            <a:ext cx="864096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Знакомы ли вы с успешными людьми?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222222"/>
                </a:solidFill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П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очему вы решили, что они успешны?</a:t>
            </a:r>
            <a:endParaRPr lang="ru-RU" sz="2200" dirty="0">
              <a:solidFill>
                <a:srgbClr val="222222"/>
              </a:solidFill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Какие черты характера преобладают в этих людях?</a:t>
            </a:r>
            <a:endParaRPr lang="ru-RU" sz="2200" dirty="0">
              <a:solidFill>
                <a:srgbClr val="222222"/>
              </a:solidFill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222222"/>
                </a:solidFill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В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ажно ли быть успешным человеком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?</a:t>
            </a:r>
            <a:endParaRPr lang="ru-RU" sz="2200" dirty="0">
              <a:solidFill>
                <a:srgbClr val="222222"/>
              </a:solidFill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Зачем быть успешным человеком?</a:t>
            </a:r>
            <a:endParaRPr lang="ru-RU" sz="2200" dirty="0">
              <a:solidFill>
                <a:srgbClr val="222222"/>
              </a:solidFill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Каких людей больше успешных или неуспешных?</a:t>
            </a:r>
            <a:endParaRPr lang="ru-RU" sz="2200" dirty="0"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</p:txBody>
      </p:sp>
      <p:sp>
        <p:nvSpPr>
          <p:cNvPr id="1048596" name="TextBox 3"/>
          <p:cNvSpPr txBox="1"/>
          <p:nvPr/>
        </p:nvSpPr>
        <p:spPr>
          <a:xfrm>
            <a:off x="755576" y="620688"/>
            <a:ext cx="4733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Gotham Pro" panose="02000503040000020004" pitchFamily="2" charset="0"/>
                <a:cs typeface="Gotham Pro" panose="02000503040000020004" pitchFamily="2" charset="0"/>
              </a:rPr>
              <a:t>Беседа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Прямокутник 1"/>
          <p:cNvSpPr/>
          <p:nvPr/>
        </p:nvSpPr>
        <p:spPr>
          <a:xfrm>
            <a:off x="523641" y="62068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Gotham Pro" panose="02000503040000020004" pitchFamily="2" charset="0"/>
                <a:cs typeface="Gotham Pro" panose="02000503040000020004" pitchFamily="2" charset="0"/>
              </a:rPr>
              <a:t>Расскажите о своих успехах</a:t>
            </a:r>
            <a:endParaRPr lang="uk-UA" sz="36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97168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37" y="1889829"/>
            <a:ext cx="4104456" cy="3078342"/>
          </a:xfrm>
          <a:prstGeom prst="rect">
            <a:avLst/>
          </a:prstGeom>
        </p:spPr>
      </p:pic>
      <p:pic>
        <p:nvPicPr>
          <p:cNvPr id="2097169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2157">
            <a:off x="5999454" y="3337713"/>
            <a:ext cx="3320622" cy="2785946"/>
          </a:xfrm>
          <a:prstGeom prst="rect">
            <a:avLst/>
          </a:prstGeom>
        </p:spPr>
      </p:pic>
      <p:pic>
        <p:nvPicPr>
          <p:cNvPr id="2097170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4847">
            <a:off x="542454" y="1775718"/>
            <a:ext cx="22479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Прямокутник 1"/>
          <p:cNvSpPr/>
          <p:nvPr/>
        </p:nvSpPr>
        <p:spPr>
          <a:xfrm>
            <a:off x="500034" y="500042"/>
            <a:ext cx="8072494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Gotham Pro" panose="02000503040000020004" pitchFamily="2" charset="0"/>
                <a:cs typeface="Gotham Pro" panose="02000503040000020004" pitchFamily="2" charset="0"/>
              </a:rPr>
              <a:t>«Успех – это когда тебя любят за то, что ты делаешь» </a:t>
            </a:r>
            <a:endParaRPr lang="uk-UA" sz="3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097171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852936"/>
            <a:ext cx="3288998" cy="3288998"/>
          </a:xfrm>
          <a:prstGeom prst="rect">
            <a:avLst/>
          </a:prstGeom>
        </p:spPr>
      </p:pic>
      <p:pic>
        <p:nvPicPr>
          <p:cNvPr id="2097172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986" y="1988840"/>
            <a:ext cx="2332497" cy="2332497"/>
          </a:xfrm>
          <a:prstGeom prst="rect">
            <a:avLst/>
          </a:prstGeom>
        </p:spPr>
      </p:pic>
      <p:pic>
        <p:nvPicPr>
          <p:cNvPr id="2097173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859">
            <a:off x="2992019" y="2318473"/>
            <a:ext cx="3159962" cy="3159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1"/>
          <p:cNvSpPr>
            <a:spLocks noChangeArrowheads="1"/>
          </p:cNvSpPr>
          <p:nvPr/>
        </p:nvSpPr>
        <p:spPr bwMode="auto">
          <a:xfrm>
            <a:off x="629816" y="718939"/>
            <a:ext cx="7884368" cy="112371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Психологи утверждают, что успешный человек успешен в любом деле. Он должен иметь цель. Правильную постановку цели</a:t>
            </a:r>
            <a:r>
              <a:rPr lang="ru-RU" sz="2000" b="1" dirty="0"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tham Pro" panose="02000503040000020004" pitchFamily="2" charset="0"/>
              <a:ea typeface="Times New Roman" pitchFamily="18" charset="0"/>
              <a:cs typeface="Gotham Pro" panose="02000503040000020004" pitchFamily="2" charset="0"/>
            </a:endParaRPr>
          </a:p>
        </p:txBody>
      </p:sp>
      <p:pic>
        <p:nvPicPr>
          <p:cNvPr id="209717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04664"/>
            <a:ext cx="4238025" cy="6858000"/>
          </a:xfrm>
          <a:prstGeom prst="rect">
            <a:avLst/>
          </a:prstGeom>
        </p:spPr>
      </p:pic>
      <p:pic>
        <p:nvPicPr>
          <p:cNvPr id="209717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68" y="3284984"/>
            <a:ext cx="2461259" cy="3076574"/>
          </a:xfrm>
          <a:prstGeom prst="rect">
            <a:avLst/>
          </a:prstGeom>
        </p:spPr>
      </p:pic>
      <p:sp>
        <p:nvSpPr>
          <p:cNvPr id="1048600" name="TextBox 6"/>
          <p:cNvSpPr txBox="1"/>
          <p:nvPr/>
        </p:nvSpPr>
        <p:spPr>
          <a:xfrm>
            <a:off x="2206050" y="2521332"/>
            <a:ext cx="4238025" cy="195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- Скажите, пожалуйста, куда мне отсюда идти?</a:t>
            </a:r>
            <a:b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</a:b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﻿- А куда ты хочешь  попасть? - ответил Кот.</a:t>
            </a:r>
            <a:b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</a:b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﻿- Мне всё равно...- сказала Алиса.</a:t>
            </a:r>
            <a:b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</a:b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ea typeface="Times New Roman" pitchFamily="18" charset="0"/>
                <a:cs typeface="Gotham Pro" panose="02000503040000020004" pitchFamily="2" charset="0"/>
              </a:rPr>
              <a:t>﻿- Тогда всё равно, куда и идти, -заметил Кот.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87" y="1988840"/>
            <a:ext cx="3528533" cy="5016758"/>
          </a:xfrm>
          <a:prstGeom prst="rect">
            <a:avLst/>
          </a:prstGeom>
        </p:spPr>
      </p:pic>
      <p:sp>
        <p:nvSpPr>
          <p:cNvPr id="1048601" name="Прямокутник 1"/>
          <p:cNvSpPr/>
          <p:nvPr/>
        </p:nvSpPr>
        <p:spPr>
          <a:xfrm>
            <a:off x="-180528" y="368457"/>
            <a:ext cx="9110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Какие качества помогают стать успешным, </a:t>
            </a:r>
            <a:b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2000" b="1" dirty="0">
                <a:latin typeface="Gotham Pro" panose="02000503040000020004" pitchFamily="2" charset="0"/>
                <a:cs typeface="Gotham Pro" panose="02000503040000020004" pitchFamily="2" charset="0"/>
              </a:rPr>
              <a:t>а какие мешают?</a:t>
            </a:r>
            <a:endParaRPr lang="uk-UA" sz="2000" b="1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48602" name="Прямокутник 2"/>
          <p:cNvSpPr/>
          <p:nvPr/>
        </p:nvSpPr>
        <p:spPr>
          <a:xfrm>
            <a:off x="539552" y="1299372"/>
            <a:ext cx="3571900" cy="467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доброта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порядочность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любознательность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дух соперничества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оптимизм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честность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озабоченность материальным успехом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независимость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способность к творчеству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трудолюбие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целеустремленность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интеллектуальная развитость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послушание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предприимчивость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уравновешенность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креативность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недостаток поддержки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48603" name="Прямокутник 3"/>
          <p:cNvSpPr/>
          <p:nvPr/>
        </p:nvSpPr>
        <p:spPr>
          <a:xfrm>
            <a:off x="4687516" y="1299372"/>
            <a:ext cx="4572000" cy="44348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храбрость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равнодушие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наличие собственных убеждений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организованность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чувство юмора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эмоциональность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вера в себя и в свои силы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профессионализм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ответственность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неуверенность в себе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искренность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настойчивость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воспитанность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активность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зависть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лицемерие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уверенность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tham Pro" panose="02000503040000020004" pitchFamily="2" charset="0"/>
                <a:cs typeface="Gotham Pro" panose="02000503040000020004" pitchFamily="2" charset="0"/>
              </a:rPr>
              <a:t>преждевременное разочарование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Gotham Pro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Учень</dc:creator>
  <cp:lastModifiedBy>14</cp:lastModifiedBy>
  <cp:revision>3</cp:revision>
  <dcterms:created xsi:type="dcterms:W3CDTF">2023-12-06T05:56:03Z</dcterms:created>
  <dcterms:modified xsi:type="dcterms:W3CDTF">2025-02-07T06:58:39Z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8421b3a0225e4fa3976ed11cceb99f48</vt:lpwstr>
  </property>
</Properties>
</file>