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3" r:id="rId3"/>
    <p:sldId id="265" r:id="rId4"/>
    <p:sldId id="266" r:id="rId5"/>
    <p:sldId id="267" r:id="rId6"/>
    <p:sldId id="26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AB27-0285-4FF1-A61E-0EE7FAC50367}" type="datetimeFigureOut">
              <a:rPr lang="ru-RU" smtClean="0"/>
              <a:pPr/>
              <a:t>27.01.2024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923833AD-68CE-4DCA-8545-4D1F99C4ED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936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AB27-0285-4FF1-A61E-0EE7FAC50367}" type="datetimeFigureOut">
              <a:rPr lang="ru-RU" smtClean="0"/>
              <a:pPr/>
              <a:t>27.01.2024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833AD-68CE-4DCA-8545-4D1F99C4ED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656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AB27-0285-4FF1-A61E-0EE7FAC50367}" type="datetimeFigureOut">
              <a:rPr lang="ru-RU" smtClean="0"/>
              <a:pPr/>
              <a:t>27.01.2024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833AD-68CE-4DCA-8545-4D1F99C4ED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565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AB27-0285-4FF1-A61E-0EE7FAC50367}" type="datetimeFigureOut">
              <a:rPr lang="ru-RU" smtClean="0"/>
              <a:pPr/>
              <a:t>27.01.2024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833AD-68CE-4DCA-8545-4D1F99C4ED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496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57BAB27-0285-4FF1-A61E-0EE7FAC50367}" type="datetimeFigureOut">
              <a:rPr lang="ru-RU" smtClean="0"/>
              <a:pPr/>
              <a:t>27.01.2024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923833AD-68CE-4DCA-8545-4D1F99C4ED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7509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AB27-0285-4FF1-A61E-0EE7FAC50367}" type="datetimeFigureOut">
              <a:rPr lang="ru-RU" smtClean="0"/>
              <a:pPr/>
              <a:t>27.01.2024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833AD-68CE-4DCA-8545-4D1F99C4ED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064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AB27-0285-4FF1-A61E-0EE7FAC50367}" type="datetimeFigureOut">
              <a:rPr lang="ru-RU" smtClean="0"/>
              <a:pPr/>
              <a:t>27.01.2024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833AD-68CE-4DCA-8545-4D1F99C4ED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757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57BAB27-0285-4FF1-A61E-0EE7FAC50367}" type="datetimeFigureOut">
              <a:rPr lang="ru-RU" smtClean="0"/>
              <a:pPr/>
              <a:t>27.01.2024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833AD-68CE-4DCA-8545-4D1F99C4ED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689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AB27-0285-4FF1-A61E-0EE7FAC50367}" type="datetimeFigureOut">
              <a:rPr lang="ru-RU" smtClean="0"/>
              <a:pPr/>
              <a:t>27.01.2024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833AD-68CE-4DCA-8545-4D1F99C4ED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18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AB27-0285-4FF1-A61E-0EE7FAC50367}" type="datetimeFigureOut">
              <a:rPr lang="ru-RU" smtClean="0"/>
              <a:pPr/>
              <a:t>27.01.2024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833AD-68CE-4DCA-8545-4D1F99C4ED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489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AB27-0285-4FF1-A61E-0EE7FAC50367}" type="datetimeFigureOut">
              <a:rPr lang="ru-RU" smtClean="0"/>
              <a:pPr/>
              <a:t>27.01.2024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833AD-68CE-4DCA-8545-4D1F99C4ED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918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57BAB27-0285-4FF1-A61E-0EE7FAC50367}" type="datetimeFigureOut">
              <a:rPr lang="ru-RU" smtClean="0"/>
              <a:pPr/>
              <a:t>27.01.2024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923833AD-68CE-4DCA-8545-4D1F99C4ED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37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5038" y="1988840"/>
            <a:ext cx="7541722" cy="1184144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Педагогический проект</a:t>
            </a:r>
            <a:br>
              <a:rPr lang="ru-RU" sz="3600" dirty="0" smtClean="0"/>
            </a:br>
            <a:r>
              <a:rPr lang="ru-RU" sz="3600" dirty="0" smtClean="0"/>
              <a:t>«Знакомство с гласными»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5301208"/>
            <a:ext cx="7861762" cy="613949"/>
          </a:xfrm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 i="1" dirty="0" smtClean="0">
                <a:solidFill>
                  <a:schemeClr val="tx1"/>
                </a:solidFill>
              </a:rPr>
              <a:t>Егорова М.Л</a:t>
            </a:r>
            <a:r>
              <a:rPr lang="ru-RU" sz="1600" i="1" dirty="0" smtClean="0">
                <a:solidFill>
                  <a:schemeClr val="tx1"/>
                </a:solidFill>
              </a:rPr>
              <a:t>.</a:t>
            </a:r>
            <a:endParaRPr lang="ru-RU" sz="1600" i="1" dirty="0" smtClean="0">
              <a:solidFill>
                <a:schemeClr val="tx1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Государственное бюджетное дошкольное образовательное учреждение детский сад </a:t>
            </a:r>
            <a:b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№ 44 компенсирующего вида Кировского района Санкт-Петербурга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8120" y="0"/>
            <a:ext cx="7539176" cy="69269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Актуальность</a:t>
            </a:r>
            <a:endParaRPr lang="ru-RU" sz="2800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657414"/>
            <a:ext cx="820668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Звуковая</a:t>
            </a:r>
            <a:r>
              <a:rPr lang="ru-RU" dirty="0"/>
              <a:t> культура речи - составная часть общей речевой культуры. Дети дошкольного возраста овладевают ею в процессе общения с окружающими их людьми. Большое влияние на формирование высокой культуры речи у детей оказывают родители и воспитатели.</a:t>
            </a:r>
          </a:p>
          <a:p>
            <a:pPr algn="just"/>
            <a:r>
              <a:rPr lang="ru-RU" dirty="0"/>
              <a:t>Формирование грамматически, лексически богатой и фонетически четкой речи, дающей возможность речевого общения и подготавливающей к обучению в школе - одна из важнейших задач в общей системе образовательной работы в детском саду и семье.</a:t>
            </a:r>
          </a:p>
          <a:p>
            <a:pPr algn="just"/>
            <a:r>
              <a:rPr lang="ru-RU" dirty="0"/>
              <a:t>В ходе реализации программных задач по речевому развитию мы знакомим детей </a:t>
            </a:r>
            <a:r>
              <a:rPr lang="ru-RU" dirty="0" smtClean="0"/>
              <a:t>с</a:t>
            </a:r>
            <a:r>
              <a:rPr lang="ru-RU" dirty="0"/>
              <a:t>о</a:t>
            </a:r>
            <a:r>
              <a:rPr lang="ru-RU" b="1" dirty="0" smtClean="0"/>
              <a:t> </a:t>
            </a:r>
            <a:r>
              <a:rPr lang="ru-RU" b="1" dirty="0"/>
              <a:t>звуками</a:t>
            </a:r>
            <a:r>
              <a:rPr lang="ru-RU" dirty="0" smtClean="0"/>
              <a:t>. </a:t>
            </a:r>
          </a:p>
          <a:p>
            <a:r>
              <a:rPr lang="ru-RU" dirty="0"/>
              <a:t>Цель </a:t>
            </a:r>
            <a:r>
              <a:rPr lang="ru-RU" b="1" dirty="0"/>
              <a:t>проекта</a:t>
            </a:r>
            <a:r>
              <a:rPr lang="ru-RU" dirty="0"/>
              <a:t> - формирование представлений детей </a:t>
            </a:r>
            <a:r>
              <a:rPr lang="ru-RU" b="1" dirty="0" smtClean="0"/>
              <a:t>среднего</a:t>
            </a:r>
            <a:r>
              <a:rPr lang="ru-RU" dirty="0"/>
              <a:t> дошкольного возраста о </a:t>
            </a:r>
            <a:r>
              <a:rPr lang="ru-RU" b="1" dirty="0"/>
              <a:t>гласных </a:t>
            </a:r>
            <a:r>
              <a:rPr lang="ru-RU" b="1" dirty="0" smtClean="0"/>
              <a:t>звуках</a:t>
            </a:r>
            <a:r>
              <a:rPr lang="ru-RU" dirty="0"/>
              <a:t>.</a:t>
            </a:r>
          </a:p>
          <a:p>
            <a:r>
              <a:rPr lang="ru-RU" dirty="0"/>
              <a:t>Задачи </a:t>
            </a:r>
            <a:r>
              <a:rPr lang="ru-RU" b="1" dirty="0"/>
              <a:t>проекта</a:t>
            </a:r>
            <a:r>
              <a:rPr lang="ru-RU" dirty="0"/>
              <a:t>:</a:t>
            </a:r>
          </a:p>
          <a:p>
            <a:r>
              <a:rPr lang="ru-RU" dirty="0"/>
              <a:t>1. Создать условия для расширения представлений детей о </a:t>
            </a:r>
            <a:r>
              <a:rPr lang="ru-RU" b="1" dirty="0"/>
              <a:t>гласных </a:t>
            </a:r>
            <a:r>
              <a:rPr lang="ru-RU" b="1" dirty="0" smtClean="0"/>
              <a:t>звуках</a:t>
            </a:r>
            <a:r>
              <a:rPr lang="ru-RU" dirty="0"/>
              <a:t>.</a:t>
            </a:r>
          </a:p>
          <a:p>
            <a:r>
              <a:rPr lang="ru-RU" dirty="0"/>
              <a:t>2. Способствовать формированию знаний детей о </a:t>
            </a:r>
            <a:r>
              <a:rPr lang="ru-RU" b="1" dirty="0"/>
              <a:t>гласных звуках</a:t>
            </a:r>
            <a:r>
              <a:rPr lang="ru-RU" dirty="0"/>
              <a:t>, особенностях их артикуляции.</a:t>
            </a:r>
          </a:p>
          <a:p>
            <a:r>
              <a:rPr lang="ru-RU" dirty="0"/>
              <a:t>3. Привлечь родителей к более тесному сотрудничеству в работе по изучению </a:t>
            </a:r>
            <a:r>
              <a:rPr lang="ru-RU" b="1" dirty="0"/>
              <a:t>гласных </a:t>
            </a:r>
            <a:r>
              <a:rPr lang="ru-RU" b="1" dirty="0" smtClean="0"/>
              <a:t>звуков</a:t>
            </a:r>
            <a:r>
              <a:rPr lang="ru-RU" dirty="0"/>
              <a:t>.</a:t>
            </a:r>
          </a:p>
          <a:p>
            <a:r>
              <a:rPr lang="ru-RU" dirty="0"/>
              <a:t>Участники </a:t>
            </a:r>
            <a:r>
              <a:rPr lang="ru-RU" b="1" dirty="0"/>
              <a:t>проекта и их функции</a:t>
            </a:r>
            <a:r>
              <a:rPr lang="ru-RU" dirty="0"/>
              <a:t>: воспитанники </a:t>
            </a:r>
            <a:r>
              <a:rPr lang="ru-RU" b="1" dirty="0" smtClean="0"/>
              <a:t>средней </a:t>
            </a:r>
            <a:r>
              <a:rPr lang="ru-RU" b="1" dirty="0"/>
              <a:t>группы</a:t>
            </a:r>
            <a:r>
              <a:rPr lang="ru-RU" dirty="0"/>
              <a:t>; воспитатель; родители </a:t>
            </a:r>
            <a:r>
              <a:rPr lang="ru-RU" i="1" dirty="0"/>
              <a:t>(законные представители воспитанников </a:t>
            </a:r>
            <a:r>
              <a:rPr lang="ru-RU" b="1" i="1" dirty="0"/>
              <a:t>группы</a:t>
            </a:r>
            <a:r>
              <a:rPr lang="ru-RU" i="1" dirty="0"/>
              <a:t>)</a:t>
            </a:r>
            <a:r>
              <a:rPr lang="ru-RU" dirty="0"/>
              <a:t>.</a:t>
            </a:r>
          </a:p>
          <a:p>
            <a:r>
              <a:rPr lang="ru-RU" u="sng" dirty="0"/>
              <a:t>Срок реализации</a:t>
            </a:r>
            <a:r>
              <a:rPr lang="ru-RU" dirty="0"/>
              <a:t>: </a:t>
            </a:r>
            <a:r>
              <a:rPr lang="ru-RU" dirty="0" smtClean="0"/>
              <a:t>2 </a:t>
            </a:r>
            <a:r>
              <a:rPr lang="ru-RU" dirty="0"/>
              <a:t>месяца </a:t>
            </a:r>
            <a:r>
              <a:rPr lang="ru-RU" i="1" dirty="0" smtClean="0"/>
              <a:t>(март – апрель).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326884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8120" y="0"/>
            <a:ext cx="7539176" cy="69269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/>
              <a:t>Тип проекта:</a:t>
            </a: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657414"/>
            <a:ext cx="82066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По </a:t>
            </a:r>
            <a:r>
              <a:rPr lang="ru-RU" dirty="0"/>
              <a:t>доминирующей в </a:t>
            </a:r>
            <a:r>
              <a:rPr lang="ru-RU" b="1" dirty="0"/>
              <a:t>проекте деятельности</a:t>
            </a:r>
            <a:r>
              <a:rPr lang="ru-RU" dirty="0"/>
              <a:t>: </a:t>
            </a:r>
            <a:r>
              <a:rPr lang="ru-RU" dirty="0" smtClean="0"/>
              <a:t>информационно-творческий;</a:t>
            </a:r>
            <a:endParaRPr lang="ru-RU" dirty="0"/>
          </a:p>
          <a:p>
            <a:r>
              <a:rPr lang="ru-RU" dirty="0"/>
              <a:t>По числу участников </a:t>
            </a:r>
            <a:r>
              <a:rPr lang="ru-RU" b="1" dirty="0"/>
              <a:t>проекта</a:t>
            </a:r>
            <a:r>
              <a:rPr lang="ru-RU" dirty="0"/>
              <a:t>: </a:t>
            </a:r>
            <a:r>
              <a:rPr lang="ru-RU" b="1" dirty="0" smtClean="0"/>
              <a:t>групповой;</a:t>
            </a:r>
            <a:endParaRPr lang="ru-RU" dirty="0"/>
          </a:p>
          <a:p>
            <a:r>
              <a:rPr lang="ru-RU" dirty="0"/>
              <a:t>По времени проведения: </a:t>
            </a:r>
            <a:r>
              <a:rPr lang="ru-RU" b="1" dirty="0" smtClean="0"/>
              <a:t>краткосрочный;</a:t>
            </a:r>
            <a:endParaRPr lang="ru-RU" b="1" dirty="0"/>
          </a:p>
          <a:p>
            <a:endParaRPr lang="ru-RU" b="1" dirty="0" smtClean="0"/>
          </a:p>
          <a:p>
            <a:r>
              <a:rPr lang="ru-RU" b="1" dirty="0" smtClean="0"/>
              <a:t>Предполагаемый </a:t>
            </a:r>
            <a:r>
              <a:rPr lang="ru-RU" b="1" dirty="0"/>
              <a:t>результат:</a:t>
            </a:r>
          </a:p>
          <a:p>
            <a:r>
              <a:rPr lang="ru-RU" dirty="0"/>
              <a:t>- Выставка художественного </a:t>
            </a:r>
            <a:r>
              <a:rPr lang="ru-RU" dirty="0" smtClean="0"/>
              <a:t>творчество;</a:t>
            </a:r>
            <a:endParaRPr lang="ru-RU" dirty="0"/>
          </a:p>
          <a:p>
            <a:r>
              <a:rPr lang="ru-RU" dirty="0"/>
              <a:t>- У детей сформировано четкое представление о </a:t>
            </a:r>
            <a:r>
              <a:rPr lang="ru-RU" b="1" dirty="0"/>
              <a:t>гласных </a:t>
            </a:r>
            <a:r>
              <a:rPr lang="ru-RU" b="1" dirty="0" smtClean="0"/>
              <a:t>и </a:t>
            </a:r>
            <a:r>
              <a:rPr lang="ru-RU" b="1" dirty="0"/>
              <a:t>звуках</a:t>
            </a:r>
            <a:r>
              <a:rPr lang="ru-RU" dirty="0"/>
              <a:t>, артикуляции </a:t>
            </a:r>
            <a:r>
              <a:rPr lang="ru-RU" b="1" dirty="0"/>
              <a:t>гласных </a:t>
            </a:r>
            <a:r>
              <a:rPr lang="ru-RU" b="1" dirty="0" smtClean="0"/>
              <a:t>звуков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- Повышение заинтересованности, активности, творческого участия родителей в жизни своих детей, укрепление сотрудничества </a:t>
            </a:r>
            <a:r>
              <a:rPr lang="ru-RU" b="1" dirty="0"/>
              <a:t>педагогов</a:t>
            </a:r>
            <a:r>
              <a:rPr lang="ru-RU" dirty="0"/>
              <a:t> ДОУ и </a:t>
            </a:r>
            <a:r>
              <a:rPr lang="ru-RU" dirty="0" smtClean="0"/>
              <a:t>семей.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5705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8120" y="0"/>
            <a:ext cx="7539176" cy="692696"/>
          </a:xfrm>
        </p:spPr>
        <p:txBody>
          <a:bodyPr>
            <a:normAutofit/>
          </a:bodyPr>
          <a:lstStyle/>
          <a:p>
            <a:pPr algn="ctr"/>
            <a:r>
              <a:rPr lang="ru-RU" sz="2800" dirty="0"/>
              <a:t>Этапы реализации </a:t>
            </a:r>
            <a:r>
              <a:rPr lang="ru-RU" sz="2800" b="1" dirty="0"/>
              <a:t>проекта</a:t>
            </a:r>
            <a:r>
              <a:rPr lang="ru-RU" sz="2800" dirty="0"/>
              <a:t>.</a:t>
            </a: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7834" y="692696"/>
            <a:ext cx="898616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>
              <a:buAutoNum type="romanUcPeriod"/>
            </a:pPr>
            <a:r>
              <a:rPr lang="ru-RU" dirty="0" smtClean="0"/>
              <a:t>Организационный</a:t>
            </a:r>
            <a:r>
              <a:rPr lang="ru-RU" dirty="0"/>
              <a:t> </a:t>
            </a:r>
            <a:r>
              <a:rPr lang="ru-RU" i="1" dirty="0"/>
              <a:t>(подготовительный)</a:t>
            </a:r>
            <a:r>
              <a:rPr lang="ru-RU" dirty="0"/>
              <a:t> </a:t>
            </a:r>
            <a:r>
              <a:rPr lang="ru-RU" dirty="0" smtClean="0"/>
              <a:t>этап:</a:t>
            </a:r>
          </a:p>
          <a:p>
            <a:endParaRPr lang="ru-RU" dirty="0"/>
          </a:p>
          <a:p>
            <a:r>
              <a:rPr lang="ru-RU" dirty="0"/>
              <a:t>- постановка цели, задач, определение актуальности </a:t>
            </a:r>
            <a:r>
              <a:rPr lang="ru-RU" b="1" dirty="0"/>
              <a:t>проекта</a:t>
            </a:r>
            <a:r>
              <a:rPr lang="ru-RU" dirty="0"/>
              <a:t>;</a:t>
            </a:r>
          </a:p>
          <a:p>
            <a:r>
              <a:rPr lang="ru-RU" dirty="0"/>
              <a:t>- изучение методической литературы для реализации </a:t>
            </a:r>
            <a:r>
              <a:rPr lang="ru-RU" b="1" dirty="0"/>
              <a:t>проекта</a:t>
            </a:r>
            <a:r>
              <a:rPr lang="ru-RU" dirty="0"/>
              <a:t>;</a:t>
            </a:r>
          </a:p>
          <a:p>
            <a:r>
              <a:rPr lang="ru-RU" dirty="0" smtClean="0"/>
              <a:t>- подбор </a:t>
            </a:r>
            <a:r>
              <a:rPr lang="ru-RU" dirty="0"/>
              <a:t>наглядно-дидактического материала: </a:t>
            </a:r>
            <a:r>
              <a:rPr lang="ru-RU" dirty="0" smtClean="0"/>
              <a:t>дидактические </a:t>
            </a:r>
            <a:r>
              <a:rPr lang="ru-RU" dirty="0"/>
              <a:t>игры </a:t>
            </a:r>
            <a:r>
              <a:rPr lang="ru-RU" i="1" dirty="0"/>
              <a:t>«На какой </a:t>
            </a:r>
            <a:r>
              <a:rPr lang="ru-RU" b="1" i="1" dirty="0"/>
              <a:t>звук начинается слово</a:t>
            </a:r>
            <a:r>
              <a:rPr lang="ru-RU" i="1" dirty="0"/>
              <a:t>?»</a:t>
            </a:r>
            <a:r>
              <a:rPr lang="ru-RU" dirty="0"/>
              <a:t>, </a:t>
            </a:r>
            <a:r>
              <a:rPr lang="ru-RU" i="1" dirty="0"/>
              <a:t>«Моя первая азбука»</a:t>
            </a:r>
            <a:r>
              <a:rPr lang="ru-RU" dirty="0"/>
              <a:t>, </a:t>
            </a:r>
            <a:r>
              <a:rPr lang="ru-RU" i="1" dirty="0"/>
              <a:t>«Первый и последний </a:t>
            </a:r>
            <a:r>
              <a:rPr lang="ru-RU" b="1" i="1" dirty="0"/>
              <a:t>звук в слове</a:t>
            </a:r>
            <a:r>
              <a:rPr lang="ru-RU" i="1" dirty="0"/>
              <a:t>»</a:t>
            </a:r>
            <a:r>
              <a:rPr lang="ru-RU" dirty="0"/>
              <a:t>, дидактическая электронная игра </a:t>
            </a:r>
            <a:r>
              <a:rPr lang="ru-RU" i="1" dirty="0"/>
              <a:t>«Назови </a:t>
            </a:r>
            <a:r>
              <a:rPr lang="ru-RU" b="1" i="1" dirty="0"/>
              <a:t>гласный звук</a:t>
            </a:r>
            <a:r>
              <a:rPr lang="ru-RU" i="1" dirty="0" smtClean="0"/>
              <a:t>»;</a:t>
            </a:r>
            <a:endParaRPr lang="ru-RU" dirty="0"/>
          </a:p>
          <a:p>
            <a:r>
              <a:rPr lang="ru-RU" dirty="0"/>
              <a:t>- информация для родителей: </a:t>
            </a:r>
            <a:r>
              <a:rPr lang="ru-RU" i="1" dirty="0"/>
              <a:t>«Как помочь ребенку запомнить </a:t>
            </a:r>
            <a:r>
              <a:rPr lang="ru-RU" b="1" i="1" dirty="0" smtClean="0"/>
              <a:t>гласные звуки</a:t>
            </a:r>
            <a:r>
              <a:rPr lang="ru-RU" i="1" dirty="0" smtClean="0"/>
              <a:t>»;</a:t>
            </a:r>
            <a:endParaRPr lang="ru-RU" dirty="0"/>
          </a:p>
          <a:p>
            <a:r>
              <a:rPr lang="ru-RU" dirty="0" smtClean="0"/>
              <a:t>- оформление </a:t>
            </a:r>
            <a:r>
              <a:rPr lang="ru-RU" dirty="0"/>
              <a:t>альбома </a:t>
            </a:r>
            <a:r>
              <a:rPr lang="ru-RU" i="1" dirty="0"/>
              <a:t>«Веселые </a:t>
            </a:r>
            <a:r>
              <a:rPr lang="ru-RU" b="1" i="1" dirty="0"/>
              <a:t>гласные</a:t>
            </a:r>
            <a:r>
              <a:rPr lang="ru-RU" i="1" dirty="0" smtClean="0"/>
              <a:t>».</a:t>
            </a:r>
          </a:p>
          <a:p>
            <a:endParaRPr lang="ru-RU" i="1" dirty="0" smtClean="0"/>
          </a:p>
          <a:p>
            <a:r>
              <a:rPr lang="ru-RU" dirty="0"/>
              <a:t>II. Основной </a:t>
            </a:r>
            <a:r>
              <a:rPr lang="ru-RU" i="1" dirty="0"/>
              <a:t>(практический)</a:t>
            </a:r>
            <a:r>
              <a:rPr lang="ru-RU" dirty="0"/>
              <a:t> </a:t>
            </a:r>
            <a:r>
              <a:rPr lang="ru-RU" dirty="0" smtClean="0"/>
              <a:t>этап:</a:t>
            </a:r>
          </a:p>
          <a:p>
            <a:endParaRPr lang="ru-RU" dirty="0" smtClean="0"/>
          </a:p>
          <a:p>
            <a:r>
              <a:rPr lang="ru-RU" dirty="0" smtClean="0"/>
              <a:t>Проведение занятий</a:t>
            </a:r>
          </a:p>
          <a:p>
            <a:pPr marL="342900" indent="-342900">
              <a:buFontTx/>
              <a:buAutoNum type="arabicPeriod"/>
            </a:pPr>
            <a:r>
              <a:rPr lang="ru-RU" dirty="0"/>
              <a:t>Знакомство со </a:t>
            </a:r>
            <a:r>
              <a:rPr lang="ru-RU" b="1" dirty="0" smtClean="0"/>
              <a:t>звуками </a:t>
            </a:r>
            <a:r>
              <a:rPr lang="ru-RU" b="1" dirty="0"/>
              <a:t>[а</a:t>
            </a:r>
            <a:r>
              <a:rPr lang="ru-RU" b="1" dirty="0" smtClean="0"/>
              <a:t>], </a:t>
            </a:r>
            <a:r>
              <a:rPr lang="ru-RU" b="1" dirty="0"/>
              <a:t>[о</a:t>
            </a:r>
            <a:r>
              <a:rPr lang="ru-RU" b="1" dirty="0" smtClean="0"/>
              <a:t>]</a:t>
            </a:r>
            <a:r>
              <a:rPr lang="ru-RU" dirty="0" smtClean="0"/>
              <a:t>, </a:t>
            </a:r>
            <a:r>
              <a:rPr lang="ru-RU" b="1" dirty="0"/>
              <a:t>[у</a:t>
            </a:r>
            <a:r>
              <a:rPr lang="ru-RU" b="1" dirty="0" smtClean="0"/>
              <a:t>]</a:t>
            </a:r>
            <a:r>
              <a:rPr lang="ru-RU" dirty="0" smtClean="0"/>
              <a:t>, </a:t>
            </a:r>
            <a:r>
              <a:rPr lang="ru-RU" b="1" dirty="0" smtClean="0"/>
              <a:t>[и], [э], [ы].</a:t>
            </a:r>
            <a:r>
              <a:rPr lang="ru-RU" u="sng" dirty="0" smtClean="0"/>
              <a:t>Цель</a:t>
            </a:r>
            <a:r>
              <a:rPr lang="ru-RU" dirty="0"/>
              <a:t>: формирование представлений о </a:t>
            </a:r>
            <a:r>
              <a:rPr lang="ru-RU" b="1" dirty="0" smtClean="0"/>
              <a:t>звуках </a:t>
            </a:r>
            <a:r>
              <a:rPr lang="ru-RU" b="1" dirty="0"/>
              <a:t>[а], [о]</a:t>
            </a:r>
            <a:r>
              <a:rPr lang="ru-RU" dirty="0"/>
              <a:t>, </a:t>
            </a:r>
            <a:r>
              <a:rPr lang="ru-RU" b="1" dirty="0"/>
              <a:t>[у]</a:t>
            </a:r>
            <a:r>
              <a:rPr lang="ru-RU" dirty="0"/>
              <a:t>, </a:t>
            </a:r>
            <a:r>
              <a:rPr lang="ru-RU" b="1" dirty="0"/>
              <a:t>[и], [э], [ы</a:t>
            </a:r>
            <a:r>
              <a:rPr lang="ru-RU" b="1" dirty="0" smtClean="0"/>
              <a:t>].</a:t>
            </a:r>
            <a:endParaRPr lang="ru-RU" b="1" dirty="0"/>
          </a:p>
          <a:p>
            <a:pPr marL="342900" indent="-342900">
              <a:buAutoNum type="arabicPeriod"/>
            </a:pPr>
            <a:r>
              <a:rPr lang="ru-RU" dirty="0" smtClean="0"/>
              <a:t>Дидактические </a:t>
            </a:r>
            <a:r>
              <a:rPr lang="ru-RU" dirty="0"/>
              <a:t>игры: </a:t>
            </a:r>
            <a:r>
              <a:rPr lang="ru-RU" i="1" dirty="0"/>
              <a:t>«На какой </a:t>
            </a:r>
            <a:r>
              <a:rPr lang="ru-RU" b="1" i="1" dirty="0"/>
              <a:t>звук начинается слово</a:t>
            </a:r>
            <a:r>
              <a:rPr lang="ru-RU" i="1" dirty="0" smtClean="0"/>
              <a:t>?»</a:t>
            </a:r>
            <a:r>
              <a:rPr lang="ru-RU" dirty="0" smtClean="0"/>
              <a:t>,</a:t>
            </a:r>
            <a:r>
              <a:rPr lang="ru-RU" dirty="0"/>
              <a:t> </a:t>
            </a:r>
            <a:r>
              <a:rPr lang="ru-RU" i="1" dirty="0"/>
              <a:t>«Первый и последний </a:t>
            </a:r>
            <a:r>
              <a:rPr lang="ru-RU" b="1" i="1" dirty="0"/>
              <a:t>звук в слове</a:t>
            </a:r>
            <a:r>
              <a:rPr lang="ru-RU" i="1" dirty="0" smtClean="0"/>
              <a:t>»</a:t>
            </a:r>
            <a:r>
              <a:rPr lang="ru-RU" dirty="0" smtClean="0"/>
              <a:t>;</a:t>
            </a:r>
            <a:endParaRPr lang="ru-RU" dirty="0"/>
          </a:p>
          <a:p>
            <a:pPr marL="342900" indent="-342900">
              <a:buAutoNum type="arabicPeriod"/>
            </a:pPr>
            <a:r>
              <a:rPr lang="ru-RU" dirty="0" smtClean="0"/>
              <a:t>Художественное </a:t>
            </a:r>
            <a:r>
              <a:rPr lang="ru-RU" dirty="0"/>
              <a:t>творчество: раскрашивание </a:t>
            </a:r>
            <a:r>
              <a:rPr lang="ru-RU" b="1" dirty="0"/>
              <a:t>гласных букв</a:t>
            </a:r>
            <a:r>
              <a:rPr lang="ru-RU" dirty="0"/>
              <a:t>; рисование традиционными и нетрадиционными способами </a:t>
            </a:r>
            <a:r>
              <a:rPr lang="ru-RU" i="1" dirty="0"/>
              <a:t>(на манке)</a:t>
            </a:r>
            <a:r>
              <a:rPr lang="ru-RU" dirty="0"/>
              <a:t>; аппликация </a:t>
            </a:r>
            <a:r>
              <a:rPr lang="ru-RU" i="1" dirty="0"/>
              <a:t>(скатывание бумаги, обрывная аппликация)</a:t>
            </a:r>
            <a:r>
              <a:rPr lang="ru-RU" dirty="0"/>
              <a:t>; лепка из пластилина; конструирование </a:t>
            </a:r>
            <a:r>
              <a:rPr lang="ru-RU" i="1" dirty="0"/>
              <a:t>(счетные палочки, кубики, мозаика</a:t>
            </a:r>
            <a:r>
              <a:rPr lang="ru-RU" i="1" dirty="0" smtClean="0"/>
              <a:t>)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143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68952" cy="1216176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Художественное творчество:</a:t>
            </a:r>
          </a:p>
        </p:txBody>
      </p:sp>
      <p:sp>
        <p:nvSpPr>
          <p:cNvPr id="3" name="AutoShape 2" descr="blob:file:///8d533402-48af-4d32-9621-3e055907ffe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1" t="9052" r="8001" b="11150"/>
          <a:stretch/>
        </p:blipFill>
        <p:spPr>
          <a:xfrm>
            <a:off x="209127" y="1124744"/>
            <a:ext cx="3024336" cy="54726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01" t="13250" r="19200" b="31100"/>
          <a:stretch/>
        </p:blipFill>
        <p:spPr>
          <a:xfrm>
            <a:off x="6569460" y="1147867"/>
            <a:ext cx="2417589" cy="29798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1" t="5900" r="3800" b="17452"/>
          <a:stretch/>
        </p:blipFill>
        <p:spPr>
          <a:xfrm>
            <a:off x="5148064" y="4107604"/>
            <a:ext cx="2272691" cy="259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1" t="12201" r="2401" b="26900"/>
          <a:stretch/>
        </p:blipFill>
        <p:spPr>
          <a:xfrm>
            <a:off x="3152319" y="1124744"/>
            <a:ext cx="3417141" cy="30029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95002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8120" y="0"/>
            <a:ext cx="7539176" cy="692696"/>
          </a:xfrm>
        </p:spPr>
        <p:txBody>
          <a:bodyPr>
            <a:normAutofit/>
          </a:bodyPr>
          <a:lstStyle/>
          <a:p>
            <a:pPr algn="ctr"/>
            <a:r>
              <a:rPr lang="ru-RU" sz="2800" dirty="0"/>
              <a:t>Этапы реализации </a:t>
            </a:r>
            <a:r>
              <a:rPr lang="ru-RU" sz="2800" b="1" dirty="0"/>
              <a:t>проекта</a:t>
            </a:r>
            <a:r>
              <a:rPr lang="ru-RU" sz="2800" dirty="0"/>
              <a:t>.</a:t>
            </a: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7834" y="692696"/>
            <a:ext cx="819946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ambria" panose="02040503050406030204" pitchFamily="18" charset="0"/>
              </a:rPr>
              <a:t>III </a:t>
            </a:r>
            <a:r>
              <a:rPr lang="en-US" dirty="0" smtClean="0">
                <a:latin typeface="Cambria" panose="02040503050406030204" pitchFamily="18" charset="0"/>
              </a:rPr>
              <a:t>  </a:t>
            </a:r>
            <a:r>
              <a:rPr lang="ru-RU" dirty="0" smtClean="0">
                <a:latin typeface="Cambria" panose="02040503050406030204" pitchFamily="18" charset="0"/>
              </a:rPr>
              <a:t>Заключительный </a:t>
            </a:r>
            <a:r>
              <a:rPr lang="ru-RU" dirty="0"/>
              <a:t>этап.</a:t>
            </a:r>
          </a:p>
          <a:p>
            <a:pPr algn="just"/>
            <a:endParaRPr lang="en-US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/>
              <a:t>В </a:t>
            </a:r>
            <a:r>
              <a:rPr lang="ru-RU" dirty="0"/>
              <a:t>ходе совместной деятельности участники проявили творческие способности: раскрашивали, вырезали и наклеивали картинки, в названиях которых присутствует </a:t>
            </a:r>
            <a:r>
              <a:rPr lang="ru-RU" b="1" dirty="0"/>
              <a:t>звук</a:t>
            </a:r>
            <a:r>
              <a:rPr lang="ru-RU" dirty="0"/>
              <a:t>, с которым работает ребёнок, придумывали причудливые рисунки на кого или что похожа </a:t>
            </a:r>
            <a:r>
              <a:rPr lang="ru-RU" b="1" dirty="0"/>
              <a:t>буква</a:t>
            </a:r>
            <a:r>
              <a:rPr lang="ru-RU" dirty="0"/>
              <a:t>. </a:t>
            </a:r>
            <a:endParaRPr lang="en-US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/>
              <a:t>Выставка </a:t>
            </a:r>
            <a:r>
              <a:rPr lang="ru-RU" dirty="0"/>
              <a:t>поделок </a:t>
            </a:r>
            <a:r>
              <a:rPr lang="ru-RU" i="1" dirty="0"/>
              <a:t>«</a:t>
            </a:r>
            <a:r>
              <a:rPr lang="ru-RU" b="1" i="1" dirty="0"/>
              <a:t>Буквы гласные мы знаем</a:t>
            </a:r>
            <a:r>
              <a:rPr lang="ru-RU" i="1" dirty="0"/>
              <a:t>, без труда их различаем»</a:t>
            </a:r>
            <a:r>
              <a:rPr lang="ru-RU" dirty="0"/>
              <a:t> (поделки, аппликации по теме, объёмные </a:t>
            </a:r>
            <a:r>
              <a:rPr lang="ru-RU" b="1" dirty="0"/>
              <a:t>гласные буквы</a:t>
            </a:r>
            <a:r>
              <a:rPr lang="ru-RU" dirty="0"/>
              <a:t>, выполненные в разных техниках). Задачами данной работы стало сотрудничество с родителями, закрепление образа </a:t>
            </a:r>
            <a:r>
              <a:rPr lang="ru-RU" b="1" dirty="0"/>
              <a:t>буквы</a:t>
            </a:r>
            <a:r>
              <a:rPr lang="ru-RU" dirty="0"/>
              <a:t>, проявление творческих способностей детей и родителей.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7474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</TotalTime>
  <Words>50</Words>
  <Application>Microsoft Office PowerPoint</Application>
  <PresentationFormat>Экран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Cambria</vt:lpstr>
      <vt:lpstr>Rockwell</vt:lpstr>
      <vt:lpstr>Rockwell Condensed</vt:lpstr>
      <vt:lpstr>Wingdings</vt:lpstr>
      <vt:lpstr>Дерево</vt:lpstr>
      <vt:lpstr>Педагогический проект «Знакомство с гласными»</vt:lpstr>
      <vt:lpstr>Актуальность</vt:lpstr>
      <vt:lpstr>Тип проекта:</vt:lpstr>
      <vt:lpstr>Этапы реализации проекта.</vt:lpstr>
      <vt:lpstr>Художественное творчество:</vt:lpstr>
      <vt:lpstr>Этапы реализации проекта.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Аналитический отчет за 2020-2021 учебный год</dc:title>
  <dc:creator>User</dc:creator>
  <cp:lastModifiedBy>Пользователь</cp:lastModifiedBy>
  <cp:revision>20</cp:revision>
  <dcterms:created xsi:type="dcterms:W3CDTF">2021-05-26T10:51:05Z</dcterms:created>
  <dcterms:modified xsi:type="dcterms:W3CDTF">2024-01-27T17:41:21Z</dcterms:modified>
</cp:coreProperties>
</file>